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72" r:id="rId3"/>
    <p:sldMasterId id="2147483684" r:id="rId4"/>
  </p:sldMasterIdLst>
  <p:notesMasterIdLst>
    <p:notesMasterId r:id="rId60"/>
  </p:notesMasterIdLst>
  <p:sldIdLst>
    <p:sldId id="281" r:id="rId5"/>
    <p:sldId id="369" r:id="rId6"/>
    <p:sldId id="289" r:id="rId7"/>
    <p:sldId id="502" r:id="rId8"/>
    <p:sldId id="295" r:id="rId9"/>
    <p:sldId id="256" r:id="rId10"/>
    <p:sldId id="527" r:id="rId11"/>
    <p:sldId id="503" r:id="rId12"/>
    <p:sldId id="257" r:id="rId13"/>
    <p:sldId id="504" r:id="rId14"/>
    <p:sldId id="258" r:id="rId15"/>
    <p:sldId id="259" r:id="rId16"/>
    <p:sldId id="509" r:id="rId17"/>
    <p:sldId id="507" r:id="rId18"/>
    <p:sldId id="510" r:id="rId19"/>
    <p:sldId id="260" r:id="rId20"/>
    <p:sldId id="261" r:id="rId21"/>
    <p:sldId id="528" r:id="rId22"/>
    <p:sldId id="508" r:id="rId23"/>
    <p:sldId id="270" r:id="rId24"/>
    <p:sldId id="275" r:id="rId25"/>
    <p:sldId id="511" r:id="rId26"/>
    <p:sldId id="493" r:id="rId27"/>
    <p:sldId id="262" r:id="rId28"/>
    <p:sldId id="517" r:id="rId29"/>
    <p:sldId id="519" r:id="rId30"/>
    <p:sldId id="520" r:id="rId31"/>
    <p:sldId id="522" r:id="rId32"/>
    <p:sldId id="512" r:id="rId33"/>
    <p:sldId id="513" r:id="rId34"/>
    <p:sldId id="514" r:id="rId35"/>
    <p:sldId id="515" r:id="rId36"/>
    <p:sldId id="516" r:id="rId37"/>
    <p:sldId id="280" r:id="rId38"/>
    <p:sldId id="285" r:id="rId39"/>
    <p:sldId id="264" r:id="rId40"/>
    <p:sldId id="279" r:id="rId41"/>
    <p:sldId id="265" r:id="rId42"/>
    <p:sldId id="282" r:id="rId43"/>
    <p:sldId id="272" r:id="rId44"/>
    <p:sldId id="271" r:id="rId45"/>
    <p:sldId id="278" r:id="rId46"/>
    <p:sldId id="529" r:id="rId47"/>
    <p:sldId id="518" r:id="rId48"/>
    <p:sldId id="274" r:id="rId49"/>
    <p:sldId id="296" r:id="rId50"/>
    <p:sldId id="530" r:id="rId51"/>
    <p:sldId id="276" r:id="rId52"/>
    <p:sldId id="277" r:id="rId53"/>
    <p:sldId id="523" r:id="rId54"/>
    <p:sldId id="526" r:id="rId55"/>
    <p:sldId id="524" r:id="rId56"/>
    <p:sldId id="525" r:id="rId57"/>
    <p:sldId id="531" r:id="rId58"/>
    <p:sldId id="532" r:id="rId5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88" autoAdjust="0"/>
    <p:restoredTop sz="91421" autoAdjust="0"/>
  </p:normalViewPr>
  <p:slideViewPr>
    <p:cSldViewPr>
      <p:cViewPr varScale="1">
        <p:scale>
          <a:sx n="101" d="100"/>
          <a:sy n="101" d="100"/>
        </p:scale>
        <p:origin x="816" y="102"/>
      </p:cViewPr>
      <p:guideLst>
        <p:guide orient="horz" pos="2160"/>
        <p:guide pos="2880"/>
      </p:guideLst>
    </p:cSldViewPr>
  </p:slideViewPr>
  <p:notesTextViewPr>
    <p:cViewPr>
      <p:scale>
        <a:sx n="100" d="100"/>
        <a:sy n="100" d="100"/>
      </p:scale>
      <p:origin x="0" y="0"/>
    </p:cViewPr>
  </p:notesTextViewPr>
  <p:sorterViewPr>
    <p:cViewPr>
      <p:scale>
        <a:sx n="146" d="100"/>
        <a:sy n="146" d="100"/>
      </p:scale>
      <p:origin x="0" y="-5141"/>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cs typeface="Arial" charset="0"/>
              </a:defRPr>
            </a:lvl1pPr>
          </a:lstStyle>
          <a:p>
            <a:pPr>
              <a:defRPr/>
            </a:pPr>
            <a:fld id="{CB0D3B80-242D-418C-AD07-F8F02912389B}" type="datetimeFigureOut">
              <a:rPr lang="en-US"/>
              <a:pPr>
                <a:defRPr/>
              </a:pPr>
              <a:t>11/20/2023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3E27CB0-9E4E-405F-A529-70619D6483A4}" type="slidenum">
              <a:rPr lang="en-US" altLang="en-US"/>
              <a:pPr/>
              <a:t>‹#›</a:t>
            </a:fld>
            <a:endParaRPr lang="en-US" altLang="en-US"/>
          </a:p>
        </p:txBody>
      </p:sp>
    </p:spTree>
    <p:extLst>
      <p:ext uri="{BB962C8B-B14F-4D97-AF65-F5344CB8AC3E}">
        <p14:creationId xmlns:p14="http://schemas.microsoft.com/office/powerpoint/2010/main" val="36977110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E27CB0-9E4E-405F-A529-70619D6483A4}" type="slidenum">
              <a:rPr lang="en-US" altLang="en-US" smtClean="0"/>
              <a:pPr/>
              <a:t>6</a:t>
            </a:fld>
            <a:endParaRPr lang="en-US" altLang="en-US"/>
          </a:p>
        </p:txBody>
      </p:sp>
    </p:spTree>
    <p:extLst>
      <p:ext uri="{BB962C8B-B14F-4D97-AF65-F5344CB8AC3E}">
        <p14:creationId xmlns:p14="http://schemas.microsoft.com/office/powerpoint/2010/main" val="3349561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Carbon -12</a:t>
            </a:r>
          </a:p>
        </p:txBody>
      </p:sp>
      <p:sp>
        <p:nvSpPr>
          <p:cNvPr id="4" name="Slide Number Placeholder 3"/>
          <p:cNvSpPr>
            <a:spLocks noGrp="1"/>
          </p:cNvSpPr>
          <p:nvPr>
            <p:ph type="sldNum" sz="quarter" idx="5"/>
          </p:nvPr>
        </p:nvSpPr>
        <p:spPr/>
        <p:txBody>
          <a:bodyPr/>
          <a:lstStyle/>
          <a:p>
            <a:fld id="{43E27CB0-9E4E-405F-A529-70619D6483A4}" type="slidenum">
              <a:rPr lang="en-US" altLang="en-US" smtClean="0"/>
              <a:pPr/>
              <a:t>7</a:t>
            </a:fld>
            <a:endParaRPr lang="en-US" altLang="en-US"/>
          </a:p>
        </p:txBody>
      </p:sp>
    </p:spTree>
    <p:extLst>
      <p:ext uri="{BB962C8B-B14F-4D97-AF65-F5344CB8AC3E}">
        <p14:creationId xmlns:p14="http://schemas.microsoft.com/office/powerpoint/2010/main" val="1461801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E27CB0-9E4E-405F-A529-70619D6483A4}" type="slidenum">
              <a:rPr lang="en-US" altLang="en-US" smtClean="0"/>
              <a:pPr/>
              <a:t>15</a:t>
            </a:fld>
            <a:endParaRPr lang="en-US" altLang="en-US"/>
          </a:p>
        </p:txBody>
      </p:sp>
    </p:spTree>
    <p:extLst>
      <p:ext uri="{BB962C8B-B14F-4D97-AF65-F5344CB8AC3E}">
        <p14:creationId xmlns:p14="http://schemas.microsoft.com/office/powerpoint/2010/main" val="516812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E27CB0-9E4E-405F-A529-70619D6483A4}" type="slidenum">
              <a:rPr lang="en-US" altLang="en-US" smtClean="0"/>
              <a:pPr/>
              <a:t>16</a:t>
            </a:fld>
            <a:endParaRPr lang="en-US" altLang="en-US"/>
          </a:p>
        </p:txBody>
      </p:sp>
    </p:spTree>
    <p:extLst>
      <p:ext uri="{BB962C8B-B14F-4D97-AF65-F5344CB8AC3E}">
        <p14:creationId xmlns:p14="http://schemas.microsoft.com/office/powerpoint/2010/main" val="2667534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Probably  C</a:t>
            </a:r>
          </a:p>
        </p:txBody>
      </p:sp>
      <p:sp>
        <p:nvSpPr>
          <p:cNvPr id="4" name="Slide Number Placeholder 3"/>
          <p:cNvSpPr>
            <a:spLocks noGrp="1"/>
          </p:cNvSpPr>
          <p:nvPr>
            <p:ph type="sldNum" sz="quarter" idx="5"/>
          </p:nvPr>
        </p:nvSpPr>
        <p:spPr/>
        <p:txBody>
          <a:bodyPr/>
          <a:lstStyle/>
          <a:p>
            <a:fld id="{43E27CB0-9E4E-405F-A529-70619D6483A4}" type="slidenum">
              <a:rPr lang="en-US" altLang="en-US" smtClean="0"/>
              <a:pPr/>
              <a:t>18</a:t>
            </a:fld>
            <a:endParaRPr lang="en-US" altLang="en-US"/>
          </a:p>
        </p:txBody>
      </p:sp>
    </p:spTree>
    <p:extLst>
      <p:ext uri="{BB962C8B-B14F-4D97-AF65-F5344CB8AC3E}">
        <p14:creationId xmlns:p14="http://schemas.microsoft.com/office/powerpoint/2010/main" val="732580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E27CB0-9E4E-405F-A529-70619D6483A4}" type="slidenum">
              <a:rPr lang="en-US" altLang="en-US" smtClean="0"/>
              <a:pPr/>
              <a:t>38</a:t>
            </a:fld>
            <a:endParaRPr lang="en-US" altLang="en-US"/>
          </a:p>
        </p:txBody>
      </p:sp>
    </p:spTree>
    <p:extLst>
      <p:ext uri="{BB962C8B-B14F-4D97-AF65-F5344CB8AC3E}">
        <p14:creationId xmlns:p14="http://schemas.microsoft.com/office/powerpoint/2010/main" val="1135756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Remains unchanged</a:t>
            </a:r>
          </a:p>
        </p:txBody>
      </p:sp>
      <p:sp>
        <p:nvSpPr>
          <p:cNvPr id="4" name="Slide Number Placeholder 3"/>
          <p:cNvSpPr>
            <a:spLocks noGrp="1"/>
          </p:cNvSpPr>
          <p:nvPr>
            <p:ph type="sldNum" sz="quarter" idx="5"/>
          </p:nvPr>
        </p:nvSpPr>
        <p:spPr/>
        <p:txBody>
          <a:bodyPr/>
          <a:lstStyle/>
          <a:p>
            <a:fld id="{43E27CB0-9E4E-405F-A529-70619D6483A4}" type="slidenum">
              <a:rPr lang="en-US" altLang="en-US" smtClean="0"/>
              <a:pPr/>
              <a:t>43</a:t>
            </a:fld>
            <a:endParaRPr lang="en-US" altLang="en-US"/>
          </a:p>
        </p:txBody>
      </p:sp>
    </p:spTree>
    <p:extLst>
      <p:ext uri="{BB962C8B-B14F-4D97-AF65-F5344CB8AC3E}">
        <p14:creationId xmlns:p14="http://schemas.microsoft.com/office/powerpoint/2010/main" val="3982869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0EAE887-7739-441C-A8D7-E61FA116779F}" type="slidenum">
              <a:rPr lang="en-US" altLang="en-US"/>
              <a:pPr eaLnBrk="1" hangingPunct="1"/>
              <a:t>45</a:t>
            </a:fld>
            <a:endParaRPr lang="en-US" altLang="en-US"/>
          </a:p>
        </p:txBody>
      </p:sp>
    </p:spTree>
    <p:extLst>
      <p:ext uri="{BB962C8B-B14F-4D97-AF65-F5344CB8AC3E}">
        <p14:creationId xmlns:p14="http://schemas.microsoft.com/office/powerpoint/2010/main" val="716015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C</a:t>
            </a:r>
          </a:p>
        </p:txBody>
      </p:sp>
      <p:sp>
        <p:nvSpPr>
          <p:cNvPr id="4" name="Slide Number Placeholder 3"/>
          <p:cNvSpPr>
            <a:spLocks noGrp="1"/>
          </p:cNvSpPr>
          <p:nvPr>
            <p:ph type="sldNum" sz="quarter" idx="5"/>
          </p:nvPr>
        </p:nvSpPr>
        <p:spPr/>
        <p:txBody>
          <a:bodyPr/>
          <a:lstStyle/>
          <a:p>
            <a:fld id="{43E27CB0-9E4E-405F-A529-70619D6483A4}" type="slidenum">
              <a:rPr lang="en-US" altLang="en-US" smtClean="0"/>
              <a:pPr/>
              <a:t>47</a:t>
            </a:fld>
            <a:endParaRPr lang="en-US" altLang="en-US"/>
          </a:p>
        </p:txBody>
      </p:sp>
    </p:spTree>
    <p:extLst>
      <p:ext uri="{BB962C8B-B14F-4D97-AF65-F5344CB8AC3E}">
        <p14:creationId xmlns:p14="http://schemas.microsoft.com/office/powerpoint/2010/main" val="3196152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D03FC7D-9FA6-4A7D-AF06-940692D3FFCF}" type="datetimeFigureOut">
              <a:rPr lang="en-US"/>
              <a:pPr>
                <a:defRPr/>
              </a:pPr>
              <a:t>11/20/2023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BDB6BFE-B106-479A-93BD-1B786C68E0E1}" type="slidenum">
              <a:rPr lang="en-US" altLang="en-US"/>
              <a:pPr/>
              <a:t>‹#›</a:t>
            </a:fld>
            <a:endParaRPr lang="en-US" altLang="en-US"/>
          </a:p>
        </p:txBody>
      </p:sp>
    </p:spTree>
    <p:extLst>
      <p:ext uri="{BB962C8B-B14F-4D97-AF65-F5344CB8AC3E}">
        <p14:creationId xmlns:p14="http://schemas.microsoft.com/office/powerpoint/2010/main" val="3809074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1C6FAB7-A90A-44CC-BA80-84ED750E9443}" type="datetimeFigureOut">
              <a:rPr lang="en-US"/>
              <a:pPr>
                <a:defRPr/>
              </a:pPr>
              <a:t>11/20/2023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AFFCC5D-916C-4231-B0D7-98C81763BF69}" type="slidenum">
              <a:rPr lang="en-US" altLang="en-US"/>
              <a:pPr/>
              <a:t>‹#›</a:t>
            </a:fld>
            <a:endParaRPr lang="en-US" altLang="en-US"/>
          </a:p>
        </p:txBody>
      </p:sp>
    </p:spTree>
    <p:extLst>
      <p:ext uri="{BB962C8B-B14F-4D97-AF65-F5344CB8AC3E}">
        <p14:creationId xmlns:p14="http://schemas.microsoft.com/office/powerpoint/2010/main" val="2203877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498EC6B-2265-472E-8D42-CCC0A6C91E24}" type="datetimeFigureOut">
              <a:rPr lang="en-US"/>
              <a:pPr>
                <a:defRPr/>
              </a:pPr>
              <a:t>11/20/2023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9CB5548-54B2-455E-AB90-B713308D3A72}" type="slidenum">
              <a:rPr lang="en-US" altLang="en-US"/>
              <a:pPr/>
              <a:t>‹#›</a:t>
            </a:fld>
            <a:endParaRPr lang="en-US" altLang="en-US"/>
          </a:p>
        </p:txBody>
      </p:sp>
    </p:spTree>
    <p:extLst>
      <p:ext uri="{BB962C8B-B14F-4D97-AF65-F5344CB8AC3E}">
        <p14:creationId xmlns:p14="http://schemas.microsoft.com/office/powerpoint/2010/main" val="18173024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65125" y="3124200"/>
            <a:ext cx="6569075" cy="579438"/>
          </a:xfrm>
          <a:extLst>
            <a:ext uri="{909E8E84-426E-40dd-AFC4-6F175D3DCCD1}">
              <a14:hiddenFill xmlns:a14="http://schemas.microsoft.com/office/drawing/2010/main" xmlns="">
                <a:solidFill>
                  <a:schemeClr val="accent1"/>
                </a:solidFill>
              </a14:hiddenFill>
            </a:ext>
          </a:extLst>
        </p:spPr>
        <p:txBody>
          <a:bodyPr lIns="91440"/>
          <a:lstStyle>
            <a:lvl1pPr>
              <a:defRPr>
                <a:solidFill>
                  <a:schemeClr val="tx1"/>
                </a:solidFill>
              </a:defRPr>
            </a:lvl1pPr>
          </a:lstStyle>
          <a:p>
            <a:pPr lvl="0"/>
            <a:r>
              <a:rPr lang="en-US" noProof="0"/>
              <a:t>Click to edit Master title style</a:t>
            </a:r>
          </a:p>
        </p:txBody>
      </p:sp>
      <p:sp>
        <p:nvSpPr>
          <p:cNvPr id="4099" name="Rectangle 3"/>
          <p:cNvSpPr>
            <a:spLocks noGrp="1" noChangeArrowheads="1"/>
          </p:cNvSpPr>
          <p:nvPr>
            <p:ph type="subTitle" idx="1"/>
          </p:nvPr>
        </p:nvSpPr>
        <p:spPr>
          <a:xfrm>
            <a:off x="365125" y="4860925"/>
            <a:ext cx="6569075" cy="400110"/>
          </a:xfrm>
        </p:spPr>
        <p:txBody>
          <a:bodyPr>
            <a:spAutoFit/>
          </a:bodyPr>
          <a:lstStyle>
            <a:lvl1pPr marL="0" indent="0">
              <a:buFontTx/>
              <a:buNone/>
              <a:defRPr sz="2000" baseline="0"/>
            </a:lvl1pPr>
          </a:lstStyle>
          <a:p>
            <a:pPr lvl="0"/>
            <a:endParaRPr lang="en-US" noProof="0" dirty="0"/>
          </a:p>
        </p:txBody>
      </p:sp>
      <p:sp>
        <p:nvSpPr>
          <p:cNvPr id="4113" name="Rectangle 17"/>
          <p:cNvSpPr>
            <a:spLocks noGrp="1" noChangeArrowheads="1"/>
          </p:cNvSpPr>
          <p:nvPr>
            <p:ph type="ftr" sz="quarter" idx="3"/>
          </p:nvPr>
        </p:nvSpPr>
        <p:spPr/>
        <p:txBody>
          <a:bodyPr/>
          <a:lstStyle>
            <a:lvl1pPr>
              <a:defRPr/>
            </a:lvl1pPr>
          </a:lstStyle>
          <a:p>
            <a:r>
              <a:rPr lang="en-GB" dirty="0">
                <a:solidFill>
                  <a:srgbClr val="000000"/>
                </a:solidFill>
              </a:rPr>
              <a:t>© 2016 Pearson Education, Inc.</a:t>
            </a:r>
          </a:p>
        </p:txBody>
      </p:sp>
      <p:sp>
        <p:nvSpPr>
          <p:cNvPr id="4101" name="Rectangle 5"/>
          <p:cNvSpPr>
            <a:spLocks noChangeArrowheads="1"/>
          </p:cNvSpPr>
          <p:nvPr/>
        </p:nvSpPr>
        <p:spPr bwMode="auto">
          <a:xfrm>
            <a:off x="-6350" y="0"/>
            <a:ext cx="9162288" cy="609600"/>
          </a:xfrm>
          <a:prstGeom prst="rect">
            <a:avLst/>
          </a:prstGeom>
          <a:solidFill>
            <a:srgbClr val="324881"/>
          </a:solidFill>
          <a:ln>
            <a:noFill/>
          </a:ln>
          <a:effectLst/>
        </p:spPr>
        <p:txBody>
          <a:bodyPr wrap="none" anchor="ctr"/>
          <a:lstStyle/>
          <a:p>
            <a:pPr algn="ctr" eaLnBrk="0" hangingPunct="0"/>
            <a:endParaRPr lang="en-US" sz="2400" dirty="0">
              <a:solidFill>
                <a:srgbClr val="BBE0E3"/>
              </a:solidFill>
              <a:latin typeface="Arial" charset="0"/>
              <a:cs typeface="+mn-cs"/>
            </a:endParaRPr>
          </a:p>
        </p:txBody>
      </p:sp>
      <p:sp>
        <p:nvSpPr>
          <p:cNvPr id="4102" name="Text Box 6"/>
          <p:cNvSpPr txBox="1">
            <a:spLocks noChangeArrowheads="1"/>
          </p:cNvSpPr>
          <p:nvPr/>
        </p:nvSpPr>
        <p:spPr bwMode="auto">
          <a:xfrm>
            <a:off x="365125" y="44450"/>
            <a:ext cx="80010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800" dirty="0">
                <a:solidFill>
                  <a:srgbClr val="FFFFFF"/>
                </a:solidFill>
                <a:latin typeface="Arial" charset="0"/>
                <a:cs typeface="+mn-cs"/>
              </a:rPr>
              <a:t>Chapter 15 Lecture</a:t>
            </a:r>
          </a:p>
        </p:txBody>
      </p:sp>
      <p:pic>
        <p:nvPicPr>
          <p:cNvPr id="9" name="Picture 8" descr="YOUN2785_10_thumbnai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1481" y="603504"/>
            <a:ext cx="5320281" cy="6254496"/>
          </a:xfrm>
          <a:prstGeom prst="rect">
            <a:avLst/>
          </a:prstGeom>
        </p:spPr>
      </p:pic>
    </p:spTree>
    <p:extLst>
      <p:ext uri="{BB962C8B-B14F-4D97-AF65-F5344CB8AC3E}">
        <p14:creationId xmlns:p14="http://schemas.microsoft.com/office/powerpoint/2010/main" val="2014310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69A1"/>
                </a:solidFill>
              </a:defRPr>
            </a:lvl1pPr>
          </a:lstStyle>
          <a:p>
            <a:r>
              <a:rPr lang="en-US" dirty="0"/>
              <a:t>Click to edit Master title style</a:t>
            </a:r>
          </a:p>
        </p:txBody>
      </p:sp>
      <p:sp>
        <p:nvSpPr>
          <p:cNvPr id="3" name="Content Placeholder 2"/>
          <p:cNvSpPr>
            <a:spLocks noGrp="1"/>
          </p:cNvSpPr>
          <p:nvPr>
            <p:ph idx="1"/>
          </p:nvPr>
        </p:nvSpPr>
        <p:spPr/>
        <p:txBody>
          <a:bodyPr/>
          <a:lstStyle>
            <a:lvl2pPr marL="800100" indent="-342900">
              <a:buFont typeface="Arial"/>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p:txBody>
          <a:bodyPr/>
          <a:lstStyle>
            <a:lvl1pPr>
              <a:defRPr/>
            </a:lvl1pPr>
          </a:lstStyle>
          <a:p>
            <a:r>
              <a:rPr lang="en-GB" dirty="0">
                <a:solidFill>
                  <a:srgbClr val="000000"/>
                </a:solidFill>
              </a:rPr>
              <a:t>© 2016 Pearson Education, Inc.</a:t>
            </a:r>
          </a:p>
        </p:txBody>
      </p:sp>
    </p:spTree>
    <p:extLst>
      <p:ext uri="{BB962C8B-B14F-4D97-AF65-F5344CB8AC3E}">
        <p14:creationId xmlns:p14="http://schemas.microsoft.com/office/powerpoint/2010/main" val="2737679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69A1"/>
                </a:solidFill>
              </a:defRPr>
            </a:lvl1pPr>
          </a:lstStyle>
          <a:p>
            <a:r>
              <a:rPr lang="en-US" dirty="0"/>
              <a:t>Click to edit Master title style</a:t>
            </a:r>
          </a:p>
        </p:txBody>
      </p:sp>
      <p:sp>
        <p:nvSpPr>
          <p:cNvPr id="3" name="Content Placeholder 2"/>
          <p:cNvSpPr>
            <a:spLocks noGrp="1"/>
          </p:cNvSpPr>
          <p:nvPr>
            <p:ph sz="half" idx="1"/>
          </p:nvPr>
        </p:nvSpPr>
        <p:spPr>
          <a:xfrm>
            <a:off x="365125" y="1141413"/>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56125" y="1141413"/>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p:txBody>
          <a:bodyPr/>
          <a:lstStyle>
            <a:lvl1pPr>
              <a:defRPr/>
            </a:lvl1pPr>
          </a:lstStyle>
          <a:p>
            <a:r>
              <a:rPr lang="en-GB" dirty="0">
                <a:solidFill>
                  <a:srgbClr val="000000"/>
                </a:solidFill>
              </a:rPr>
              <a:t>© 2016 Pearson Education, Inc.</a:t>
            </a:r>
          </a:p>
        </p:txBody>
      </p:sp>
    </p:spTree>
    <p:extLst>
      <p:ext uri="{BB962C8B-B14F-4D97-AF65-F5344CB8AC3E}">
        <p14:creationId xmlns:p14="http://schemas.microsoft.com/office/powerpoint/2010/main" val="726738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Text Placeholder 2"/>
          <p:cNvSpPr>
            <a:spLocks noGrp="1"/>
          </p:cNvSpPr>
          <p:nvPr>
            <p:ph type="body" sz="half" idx="1"/>
          </p:nvPr>
        </p:nvSpPr>
        <p:spPr>
          <a:xfrm>
            <a:off x="304800" y="685800"/>
            <a:ext cx="4191000" cy="328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685800"/>
            <a:ext cx="4191000" cy="328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428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Text Placeholder 2"/>
          <p:cNvSpPr>
            <a:spLocks noGrp="1"/>
          </p:cNvSpPr>
          <p:nvPr>
            <p:ph type="body" sz="half" idx="1"/>
          </p:nvPr>
        </p:nvSpPr>
        <p:spPr>
          <a:xfrm>
            <a:off x="304800" y="685800"/>
            <a:ext cx="4191000" cy="328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685800"/>
            <a:ext cx="4191000" cy="1565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403475"/>
            <a:ext cx="4191000" cy="1565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69137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FB510DE9-7EF1-40C5-90AA-4C657746CA9B}" type="datetimeFigureOut">
              <a:rPr lang="en-US" smtClean="0"/>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511879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510DE9-7EF1-40C5-90AA-4C657746CA9B}" type="datetimeFigureOut">
              <a:rPr lang="en-US" smtClean="0"/>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30087857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B510DE9-7EF1-40C5-90AA-4C657746CA9B}" type="datetimeFigureOut">
              <a:rPr lang="en-US" smtClean="0"/>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3383734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DBDA907-9853-405A-B94F-1F3ABA6261ED}" type="datetimeFigureOut">
              <a:rPr lang="en-US"/>
              <a:pPr>
                <a:defRPr/>
              </a:pPr>
              <a:t>11/20/2023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9DE30C4-7EA6-483A-85A9-B64229333989}" type="slidenum">
              <a:rPr lang="en-US" altLang="en-US"/>
              <a:pPr/>
              <a:t>‹#›</a:t>
            </a:fld>
            <a:endParaRPr lang="en-US" altLang="en-US"/>
          </a:p>
        </p:txBody>
      </p:sp>
    </p:spTree>
    <p:extLst>
      <p:ext uri="{BB962C8B-B14F-4D97-AF65-F5344CB8AC3E}">
        <p14:creationId xmlns:p14="http://schemas.microsoft.com/office/powerpoint/2010/main" val="6950479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B510DE9-7EF1-40C5-90AA-4C657746CA9B}" type="datetimeFigureOut">
              <a:rPr lang="en-US" smtClean="0"/>
              <a:t>11/20/2023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34417462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B510DE9-7EF1-40C5-90AA-4C657746CA9B}" type="datetimeFigureOut">
              <a:rPr lang="en-US" smtClean="0"/>
              <a:t>11/20/2023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17669576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B510DE9-7EF1-40C5-90AA-4C657746CA9B}" type="datetimeFigureOut">
              <a:rPr lang="en-US" smtClean="0"/>
              <a:t>11/20/2023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30073763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510DE9-7EF1-40C5-90AA-4C657746CA9B}" type="datetimeFigureOut">
              <a:rPr lang="en-US" smtClean="0"/>
              <a:t>11/20/2023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18316256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B510DE9-7EF1-40C5-90AA-4C657746CA9B}" type="datetimeFigureOut">
              <a:rPr lang="en-US" smtClean="0"/>
              <a:t>11/20/2023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11503999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B510DE9-7EF1-40C5-90AA-4C657746CA9B}" type="datetimeFigureOut">
              <a:rPr lang="en-US" smtClean="0"/>
              <a:t>11/20/2023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28622859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510DE9-7EF1-40C5-90AA-4C657746CA9B}" type="datetimeFigureOut">
              <a:rPr lang="en-US" smtClean="0"/>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2213842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510DE9-7EF1-40C5-90AA-4C657746CA9B}" type="datetimeFigureOut">
              <a:rPr lang="en-US" smtClean="0"/>
              <a:t>11/20/2023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25028259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4B55AE5-9002-4491-8E1B-DE999B640DBD}"/>
              </a:ext>
            </a:extLst>
          </p:cNvPr>
          <p:cNvSpPr>
            <a:spLocks noGrp="1"/>
          </p:cNvSpPr>
          <p:nvPr>
            <p:ph type="dt" sz="half" idx="10"/>
          </p:nvPr>
        </p:nvSpPr>
        <p:spPr/>
        <p:txBody>
          <a:bodyPr/>
          <a:lstStyle>
            <a:lvl1pPr>
              <a:defRPr/>
            </a:lvl1pPr>
          </a:lstStyle>
          <a:p>
            <a:pPr>
              <a:defRPr/>
            </a:pPr>
            <a:fld id="{474D6AEC-9E52-486B-8636-E101B5124703}" type="datetimeFigureOut">
              <a:rPr lang="en-US"/>
              <a:pPr>
                <a:defRPr/>
              </a:pPr>
              <a:t>11/20/2023</a:t>
            </a:fld>
            <a:endParaRPr lang="en-US"/>
          </a:p>
        </p:txBody>
      </p:sp>
      <p:sp>
        <p:nvSpPr>
          <p:cNvPr id="5" name="Footer Placeholder 4">
            <a:extLst>
              <a:ext uri="{FF2B5EF4-FFF2-40B4-BE49-F238E27FC236}">
                <a16:creationId xmlns:a16="http://schemas.microsoft.com/office/drawing/2014/main" id="{F49C9A77-4C3A-4768-A3A1-109F1475917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992B357-8D1E-4898-8B45-F5FCE6D3A491}"/>
              </a:ext>
            </a:extLst>
          </p:cNvPr>
          <p:cNvSpPr>
            <a:spLocks noGrp="1"/>
          </p:cNvSpPr>
          <p:nvPr>
            <p:ph type="sldNum" sz="quarter" idx="12"/>
          </p:nvPr>
        </p:nvSpPr>
        <p:spPr/>
        <p:txBody>
          <a:bodyPr/>
          <a:lstStyle>
            <a:lvl1pPr>
              <a:defRPr/>
            </a:lvl1pPr>
          </a:lstStyle>
          <a:p>
            <a:fld id="{6F4B739F-0C03-42F4-8874-5EFE3AC67EAE}" type="slidenum">
              <a:rPr lang="en-US" altLang="en-US"/>
              <a:pPr/>
              <a:t>‹#›</a:t>
            </a:fld>
            <a:endParaRPr lang="en-US" altLang="en-US"/>
          </a:p>
        </p:txBody>
      </p:sp>
    </p:spTree>
    <p:extLst>
      <p:ext uri="{BB962C8B-B14F-4D97-AF65-F5344CB8AC3E}">
        <p14:creationId xmlns:p14="http://schemas.microsoft.com/office/powerpoint/2010/main" val="38163202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1C4A13-5369-4B47-A528-10EC2F2561F5}"/>
              </a:ext>
            </a:extLst>
          </p:cNvPr>
          <p:cNvSpPr>
            <a:spLocks noGrp="1"/>
          </p:cNvSpPr>
          <p:nvPr>
            <p:ph type="dt" sz="half" idx="10"/>
          </p:nvPr>
        </p:nvSpPr>
        <p:spPr/>
        <p:txBody>
          <a:bodyPr/>
          <a:lstStyle>
            <a:lvl1pPr>
              <a:defRPr/>
            </a:lvl1pPr>
          </a:lstStyle>
          <a:p>
            <a:pPr>
              <a:defRPr/>
            </a:pPr>
            <a:fld id="{1D4DF60E-37EE-40F6-8FF8-01E65CCC5AA0}" type="datetimeFigureOut">
              <a:rPr lang="en-US"/>
              <a:pPr>
                <a:defRPr/>
              </a:pPr>
              <a:t>11/20/2023</a:t>
            </a:fld>
            <a:endParaRPr lang="en-US"/>
          </a:p>
        </p:txBody>
      </p:sp>
      <p:sp>
        <p:nvSpPr>
          <p:cNvPr id="5" name="Footer Placeholder 4">
            <a:extLst>
              <a:ext uri="{FF2B5EF4-FFF2-40B4-BE49-F238E27FC236}">
                <a16:creationId xmlns:a16="http://schemas.microsoft.com/office/drawing/2014/main" id="{2B499FB8-E415-4314-B2F6-3BA1B2BCFB5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E0319BB-B276-4168-AB58-21E8DFFFBC29}"/>
              </a:ext>
            </a:extLst>
          </p:cNvPr>
          <p:cNvSpPr>
            <a:spLocks noGrp="1"/>
          </p:cNvSpPr>
          <p:nvPr>
            <p:ph type="sldNum" sz="quarter" idx="12"/>
          </p:nvPr>
        </p:nvSpPr>
        <p:spPr/>
        <p:txBody>
          <a:bodyPr/>
          <a:lstStyle>
            <a:lvl1pPr>
              <a:defRPr/>
            </a:lvl1pPr>
          </a:lstStyle>
          <a:p>
            <a:fld id="{92056C74-9DCF-4C87-A1A2-65A6DDB949E7}" type="slidenum">
              <a:rPr lang="en-US" altLang="en-US"/>
              <a:pPr/>
              <a:t>‹#›</a:t>
            </a:fld>
            <a:endParaRPr lang="en-US" altLang="en-US"/>
          </a:p>
        </p:txBody>
      </p:sp>
    </p:spTree>
    <p:extLst>
      <p:ext uri="{BB962C8B-B14F-4D97-AF65-F5344CB8AC3E}">
        <p14:creationId xmlns:p14="http://schemas.microsoft.com/office/powerpoint/2010/main" val="2429830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BD2AE37-BEBD-4DF1-9A02-4FB46E06DFD5}" type="datetimeFigureOut">
              <a:rPr lang="en-US"/>
              <a:pPr>
                <a:defRPr/>
              </a:pPr>
              <a:t>11/20/2023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1619ADA-2973-4C29-A4BF-35BB388AF44F}" type="slidenum">
              <a:rPr lang="en-US" altLang="en-US"/>
              <a:pPr/>
              <a:t>‹#›</a:t>
            </a:fld>
            <a:endParaRPr lang="en-US" altLang="en-US"/>
          </a:p>
        </p:txBody>
      </p:sp>
    </p:spTree>
    <p:extLst>
      <p:ext uri="{BB962C8B-B14F-4D97-AF65-F5344CB8AC3E}">
        <p14:creationId xmlns:p14="http://schemas.microsoft.com/office/powerpoint/2010/main" val="13458981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520963-0A60-43E3-980D-7F7D43770A1A}"/>
              </a:ext>
            </a:extLst>
          </p:cNvPr>
          <p:cNvSpPr>
            <a:spLocks noGrp="1"/>
          </p:cNvSpPr>
          <p:nvPr>
            <p:ph type="dt" sz="half" idx="10"/>
          </p:nvPr>
        </p:nvSpPr>
        <p:spPr/>
        <p:txBody>
          <a:bodyPr/>
          <a:lstStyle>
            <a:lvl1pPr>
              <a:defRPr/>
            </a:lvl1pPr>
          </a:lstStyle>
          <a:p>
            <a:pPr>
              <a:defRPr/>
            </a:pPr>
            <a:fld id="{26E99450-7628-46C7-AD67-634ECCF04369}" type="datetimeFigureOut">
              <a:rPr lang="en-US"/>
              <a:pPr>
                <a:defRPr/>
              </a:pPr>
              <a:t>11/20/2023</a:t>
            </a:fld>
            <a:endParaRPr lang="en-US"/>
          </a:p>
        </p:txBody>
      </p:sp>
      <p:sp>
        <p:nvSpPr>
          <p:cNvPr id="5" name="Footer Placeholder 4">
            <a:extLst>
              <a:ext uri="{FF2B5EF4-FFF2-40B4-BE49-F238E27FC236}">
                <a16:creationId xmlns:a16="http://schemas.microsoft.com/office/drawing/2014/main" id="{35CCB537-9A2E-4C42-87A4-1B2CC42E12F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71DC834-517F-4E2D-9986-876BF86D71D8}"/>
              </a:ext>
            </a:extLst>
          </p:cNvPr>
          <p:cNvSpPr>
            <a:spLocks noGrp="1"/>
          </p:cNvSpPr>
          <p:nvPr>
            <p:ph type="sldNum" sz="quarter" idx="12"/>
          </p:nvPr>
        </p:nvSpPr>
        <p:spPr/>
        <p:txBody>
          <a:bodyPr/>
          <a:lstStyle>
            <a:lvl1pPr>
              <a:defRPr/>
            </a:lvl1pPr>
          </a:lstStyle>
          <a:p>
            <a:fld id="{19D53A0B-94F5-40C9-B5A3-AC238B136067}" type="slidenum">
              <a:rPr lang="en-US" altLang="en-US"/>
              <a:pPr/>
              <a:t>‹#›</a:t>
            </a:fld>
            <a:endParaRPr lang="en-US" altLang="en-US"/>
          </a:p>
        </p:txBody>
      </p:sp>
    </p:spTree>
    <p:extLst>
      <p:ext uri="{BB962C8B-B14F-4D97-AF65-F5344CB8AC3E}">
        <p14:creationId xmlns:p14="http://schemas.microsoft.com/office/powerpoint/2010/main" val="14303101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5EFC3A9-3291-4A93-AA49-452949B96D2B}"/>
              </a:ext>
            </a:extLst>
          </p:cNvPr>
          <p:cNvSpPr>
            <a:spLocks noGrp="1"/>
          </p:cNvSpPr>
          <p:nvPr>
            <p:ph type="dt" sz="half" idx="10"/>
          </p:nvPr>
        </p:nvSpPr>
        <p:spPr/>
        <p:txBody>
          <a:bodyPr/>
          <a:lstStyle>
            <a:lvl1pPr>
              <a:defRPr/>
            </a:lvl1pPr>
          </a:lstStyle>
          <a:p>
            <a:pPr>
              <a:defRPr/>
            </a:pPr>
            <a:fld id="{34743793-F67D-4B20-8886-283F81D2E8E3}" type="datetimeFigureOut">
              <a:rPr lang="en-US"/>
              <a:pPr>
                <a:defRPr/>
              </a:pPr>
              <a:t>11/20/2023</a:t>
            </a:fld>
            <a:endParaRPr lang="en-US"/>
          </a:p>
        </p:txBody>
      </p:sp>
      <p:sp>
        <p:nvSpPr>
          <p:cNvPr id="6" name="Footer Placeholder 4">
            <a:extLst>
              <a:ext uri="{FF2B5EF4-FFF2-40B4-BE49-F238E27FC236}">
                <a16:creationId xmlns:a16="http://schemas.microsoft.com/office/drawing/2014/main" id="{B4C26042-5C52-45F9-9A71-417C808B0D8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012880E-B202-4B84-96F8-DAC36F5BFB93}"/>
              </a:ext>
            </a:extLst>
          </p:cNvPr>
          <p:cNvSpPr>
            <a:spLocks noGrp="1"/>
          </p:cNvSpPr>
          <p:nvPr>
            <p:ph type="sldNum" sz="quarter" idx="12"/>
          </p:nvPr>
        </p:nvSpPr>
        <p:spPr/>
        <p:txBody>
          <a:bodyPr/>
          <a:lstStyle>
            <a:lvl1pPr>
              <a:defRPr/>
            </a:lvl1pPr>
          </a:lstStyle>
          <a:p>
            <a:fld id="{F79C37E6-362C-40FA-A2D8-EB6DF0CF15D0}" type="slidenum">
              <a:rPr lang="en-US" altLang="en-US"/>
              <a:pPr/>
              <a:t>‹#›</a:t>
            </a:fld>
            <a:endParaRPr lang="en-US" altLang="en-US"/>
          </a:p>
        </p:txBody>
      </p:sp>
    </p:spTree>
    <p:extLst>
      <p:ext uri="{BB962C8B-B14F-4D97-AF65-F5344CB8AC3E}">
        <p14:creationId xmlns:p14="http://schemas.microsoft.com/office/powerpoint/2010/main" val="5414819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FF81942-29AC-487D-A558-AD2BC2B57383}"/>
              </a:ext>
            </a:extLst>
          </p:cNvPr>
          <p:cNvSpPr>
            <a:spLocks noGrp="1"/>
          </p:cNvSpPr>
          <p:nvPr>
            <p:ph type="dt" sz="half" idx="10"/>
          </p:nvPr>
        </p:nvSpPr>
        <p:spPr/>
        <p:txBody>
          <a:bodyPr/>
          <a:lstStyle>
            <a:lvl1pPr>
              <a:defRPr/>
            </a:lvl1pPr>
          </a:lstStyle>
          <a:p>
            <a:pPr>
              <a:defRPr/>
            </a:pPr>
            <a:fld id="{179149C4-9CE7-4989-B697-2F0730115F3A}" type="datetimeFigureOut">
              <a:rPr lang="en-US"/>
              <a:pPr>
                <a:defRPr/>
              </a:pPr>
              <a:t>11/20/2023</a:t>
            </a:fld>
            <a:endParaRPr lang="en-US"/>
          </a:p>
        </p:txBody>
      </p:sp>
      <p:sp>
        <p:nvSpPr>
          <p:cNvPr id="8" name="Footer Placeholder 4">
            <a:extLst>
              <a:ext uri="{FF2B5EF4-FFF2-40B4-BE49-F238E27FC236}">
                <a16:creationId xmlns:a16="http://schemas.microsoft.com/office/drawing/2014/main" id="{24ACE6CC-FB0C-4B0A-9E1D-3D677854872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720A941F-7E34-4D33-86C0-6ECE06C9696D}"/>
              </a:ext>
            </a:extLst>
          </p:cNvPr>
          <p:cNvSpPr>
            <a:spLocks noGrp="1"/>
          </p:cNvSpPr>
          <p:nvPr>
            <p:ph type="sldNum" sz="quarter" idx="12"/>
          </p:nvPr>
        </p:nvSpPr>
        <p:spPr/>
        <p:txBody>
          <a:bodyPr/>
          <a:lstStyle>
            <a:lvl1pPr>
              <a:defRPr/>
            </a:lvl1pPr>
          </a:lstStyle>
          <a:p>
            <a:fld id="{C58B5B87-D85F-4968-A4F1-DFC2FCBB52DB}" type="slidenum">
              <a:rPr lang="en-US" altLang="en-US"/>
              <a:pPr/>
              <a:t>‹#›</a:t>
            </a:fld>
            <a:endParaRPr lang="en-US" altLang="en-US"/>
          </a:p>
        </p:txBody>
      </p:sp>
    </p:spTree>
    <p:extLst>
      <p:ext uri="{BB962C8B-B14F-4D97-AF65-F5344CB8AC3E}">
        <p14:creationId xmlns:p14="http://schemas.microsoft.com/office/powerpoint/2010/main" val="18393373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BD98D2B-16E2-4CD0-949A-397C55AE7120}"/>
              </a:ext>
            </a:extLst>
          </p:cNvPr>
          <p:cNvSpPr>
            <a:spLocks noGrp="1"/>
          </p:cNvSpPr>
          <p:nvPr>
            <p:ph type="dt" sz="half" idx="10"/>
          </p:nvPr>
        </p:nvSpPr>
        <p:spPr/>
        <p:txBody>
          <a:bodyPr/>
          <a:lstStyle>
            <a:lvl1pPr>
              <a:defRPr/>
            </a:lvl1pPr>
          </a:lstStyle>
          <a:p>
            <a:pPr>
              <a:defRPr/>
            </a:pPr>
            <a:fld id="{3B539735-E5C7-42DA-B662-804016020252}" type="datetimeFigureOut">
              <a:rPr lang="en-US"/>
              <a:pPr>
                <a:defRPr/>
              </a:pPr>
              <a:t>11/20/2023</a:t>
            </a:fld>
            <a:endParaRPr lang="en-US"/>
          </a:p>
        </p:txBody>
      </p:sp>
      <p:sp>
        <p:nvSpPr>
          <p:cNvPr id="4" name="Footer Placeholder 4">
            <a:extLst>
              <a:ext uri="{FF2B5EF4-FFF2-40B4-BE49-F238E27FC236}">
                <a16:creationId xmlns:a16="http://schemas.microsoft.com/office/drawing/2014/main" id="{23DA498A-5562-4A6C-8CE6-881A835A0E2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3AEC36E-872D-4B1F-AC4A-D72CB8ED837D}"/>
              </a:ext>
            </a:extLst>
          </p:cNvPr>
          <p:cNvSpPr>
            <a:spLocks noGrp="1"/>
          </p:cNvSpPr>
          <p:nvPr>
            <p:ph type="sldNum" sz="quarter" idx="12"/>
          </p:nvPr>
        </p:nvSpPr>
        <p:spPr/>
        <p:txBody>
          <a:bodyPr/>
          <a:lstStyle>
            <a:lvl1pPr>
              <a:defRPr/>
            </a:lvl1pPr>
          </a:lstStyle>
          <a:p>
            <a:fld id="{47CCD253-6339-4BA7-904B-7CEA57913965}" type="slidenum">
              <a:rPr lang="en-US" altLang="en-US"/>
              <a:pPr/>
              <a:t>‹#›</a:t>
            </a:fld>
            <a:endParaRPr lang="en-US" altLang="en-US"/>
          </a:p>
        </p:txBody>
      </p:sp>
    </p:spTree>
    <p:extLst>
      <p:ext uri="{BB962C8B-B14F-4D97-AF65-F5344CB8AC3E}">
        <p14:creationId xmlns:p14="http://schemas.microsoft.com/office/powerpoint/2010/main" val="6357953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06A6449-1FFD-4BE9-86F7-AE5DB0470778}"/>
              </a:ext>
            </a:extLst>
          </p:cNvPr>
          <p:cNvSpPr>
            <a:spLocks noGrp="1"/>
          </p:cNvSpPr>
          <p:nvPr>
            <p:ph type="dt" sz="half" idx="10"/>
          </p:nvPr>
        </p:nvSpPr>
        <p:spPr/>
        <p:txBody>
          <a:bodyPr/>
          <a:lstStyle>
            <a:lvl1pPr>
              <a:defRPr/>
            </a:lvl1pPr>
          </a:lstStyle>
          <a:p>
            <a:pPr>
              <a:defRPr/>
            </a:pPr>
            <a:fld id="{6313392D-CE1B-49EA-8430-022035EE863A}" type="datetimeFigureOut">
              <a:rPr lang="en-US"/>
              <a:pPr>
                <a:defRPr/>
              </a:pPr>
              <a:t>11/20/2023</a:t>
            </a:fld>
            <a:endParaRPr lang="en-US"/>
          </a:p>
        </p:txBody>
      </p:sp>
      <p:sp>
        <p:nvSpPr>
          <p:cNvPr id="3" name="Footer Placeholder 4">
            <a:extLst>
              <a:ext uri="{FF2B5EF4-FFF2-40B4-BE49-F238E27FC236}">
                <a16:creationId xmlns:a16="http://schemas.microsoft.com/office/drawing/2014/main" id="{DDA019FA-7A4B-4000-AD70-F85A46D6CEE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1089FCA-EE51-4829-908B-08B79E02AAEB}"/>
              </a:ext>
            </a:extLst>
          </p:cNvPr>
          <p:cNvSpPr>
            <a:spLocks noGrp="1"/>
          </p:cNvSpPr>
          <p:nvPr>
            <p:ph type="sldNum" sz="quarter" idx="12"/>
          </p:nvPr>
        </p:nvSpPr>
        <p:spPr/>
        <p:txBody>
          <a:bodyPr/>
          <a:lstStyle>
            <a:lvl1pPr>
              <a:defRPr/>
            </a:lvl1pPr>
          </a:lstStyle>
          <a:p>
            <a:fld id="{5B52858C-2F0D-4E1F-B616-94CCB2874900}" type="slidenum">
              <a:rPr lang="en-US" altLang="en-US"/>
              <a:pPr/>
              <a:t>‹#›</a:t>
            </a:fld>
            <a:endParaRPr lang="en-US" altLang="en-US"/>
          </a:p>
        </p:txBody>
      </p:sp>
    </p:spTree>
    <p:extLst>
      <p:ext uri="{BB962C8B-B14F-4D97-AF65-F5344CB8AC3E}">
        <p14:creationId xmlns:p14="http://schemas.microsoft.com/office/powerpoint/2010/main" val="34642695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14345C7-8112-4B6A-A410-95EFF3BFF7F2}"/>
              </a:ext>
            </a:extLst>
          </p:cNvPr>
          <p:cNvSpPr>
            <a:spLocks noGrp="1"/>
          </p:cNvSpPr>
          <p:nvPr>
            <p:ph type="dt" sz="half" idx="10"/>
          </p:nvPr>
        </p:nvSpPr>
        <p:spPr/>
        <p:txBody>
          <a:bodyPr/>
          <a:lstStyle>
            <a:lvl1pPr>
              <a:defRPr/>
            </a:lvl1pPr>
          </a:lstStyle>
          <a:p>
            <a:pPr>
              <a:defRPr/>
            </a:pPr>
            <a:fld id="{DF6C12C6-8C5E-42E1-A4A8-C63DA163832C}" type="datetimeFigureOut">
              <a:rPr lang="en-US"/>
              <a:pPr>
                <a:defRPr/>
              </a:pPr>
              <a:t>11/20/2023</a:t>
            </a:fld>
            <a:endParaRPr lang="en-US"/>
          </a:p>
        </p:txBody>
      </p:sp>
      <p:sp>
        <p:nvSpPr>
          <p:cNvPr id="6" name="Footer Placeholder 4">
            <a:extLst>
              <a:ext uri="{FF2B5EF4-FFF2-40B4-BE49-F238E27FC236}">
                <a16:creationId xmlns:a16="http://schemas.microsoft.com/office/drawing/2014/main" id="{0285AC5E-E9E3-4AF2-9454-15D72B99298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47A761A-6A10-4364-A643-C986A1789C63}"/>
              </a:ext>
            </a:extLst>
          </p:cNvPr>
          <p:cNvSpPr>
            <a:spLocks noGrp="1"/>
          </p:cNvSpPr>
          <p:nvPr>
            <p:ph type="sldNum" sz="quarter" idx="12"/>
          </p:nvPr>
        </p:nvSpPr>
        <p:spPr/>
        <p:txBody>
          <a:bodyPr/>
          <a:lstStyle>
            <a:lvl1pPr>
              <a:defRPr/>
            </a:lvl1pPr>
          </a:lstStyle>
          <a:p>
            <a:fld id="{BC7CA2D7-4979-468B-A877-A51E6FB9CD6E}" type="slidenum">
              <a:rPr lang="en-US" altLang="en-US"/>
              <a:pPr/>
              <a:t>‹#›</a:t>
            </a:fld>
            <a:endParaRPr lang="en-US" altLang="en-US"/>
          </a:p>
        </p:txBody>
      </p:sp>
    </p:spTree>
    <p:extLst>
      <p:ext uri="{BB962C8B-B14F-4D97-AF65-F5344CB8AC3E}">
        <p14:creationId xmlns:p14="http://schemas.microsoft.com/office/powerpoint/2010/main" val="415020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F2CD25E-36D9-4E4B-A725-032C599F7397}"/>
              </a:ext>
            </a:extLst>
          </p:cNvPr>
          <p:cNvSpPr>
            <a:spLocks noGrp="1"/>
          </p:cNvSpPr>
          <p:nvPr>
            <p:ph type="dt" sz="half" idx="10"/>
          </p:nvPr>
        </p:nvSpPr>
        <p:spPr/>
        <p:txBody>
          <a:bodyPr/>
          <a:lstStyle>
            <a:lvl1pPr>
              <a:defRPr/>
            </a:lvl1pPr>
          </a:lstStyle>
          <a:p>
            <a:pPr>
              <a:defRPr/>
            </a:pPr>
            <a:fld id="{E77D559C-6B99-4AD7-AD54-DBDF9B2BEE76}" type="datetimeFigureOut">
              <a:rPr lang="en-US"/>
              <a:pPr>
                <a:defRPr/>
              </a:pPr>
              <a:t>11/20/2023</a:t>
            </a:fld>
            <a:endParaRPr lang="en-US"/>
          </a:p>
        </p:txBody>
      </p:sp>
      <p:sp>
        <p:nvSpPr>
          <p:cNvPr id="6" name="Footer Placeholder 4">
            <a:extLst>
              <a:ext uri="{FF2B5EF4-FFF2-40B4-BE49-F238E27FC236}">
                <a16:creationId xmlns:a16="http://schemas.microsoft.com/office/drawing/2014/main" id="{AD51CD28-568E-48EE-B93B-04527F4FDA8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6824C1B-981A-4CB1-A287-C6F516B4ECBD}"/>
              </a:ext>
            </a:extLst>
          </p:cNvPr>
          <p:cNvSpPr>
            <a:spLocks noGrp="1"/>
          </p:cNvSpPr>
          <p:nvPr>
            <p:ph type="sldNum" sz="quarter" idx="12"/>
          </p:nvPr>
        </p:nvSpPr>
        <p:spPr/>
        <p:txBody>
          <a:bodyPr/>
          <a:lstStyle>
            <a:lvl1pPr>
              <a:defRPr/>
            </a:lvl1pPr>
          </a:lstStyle>
          <a:p>
            <a:fld id="{4E0B9C4F-74EF-4731-9E54-50EEC236F819}" type="slidenum">
              <a:rPr lang="en-US" altLang="en-US"/>
              <a:pPr/>
              <a:t>‹#›</a:t>
            </a:fld>
            <a:endParaRPr lang="en-US" altLang="en-US"/>
          </a:p>
        </p:txBody>
      </p:sp>
    </p:spTree>
    <p:extLst>
      <p:ext uri="{BB962C8B-B14F-4D97-AF65-F5344CB8AC3E}">
        <p14:creationId xmlns:p14="http://schemas.microsoft.com/office/powerpoint/2010/main" val="29531103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68FFAF-93BF-4450-8DFF-9148AEC641C2}"/>
              </a:ext>
            </a:extLst>
          </p:cNvPr>
          <p:cNvSpPr>
            <a:spLocks noGrp="1"/>
          </p:cNvSpPr>
          <p:nvPr>
            <p:ph type="dt" sz="half" idx="10"/>
          </p:nvPr>
        </p:nvSpPr>
        <p:spPr/>
        <p:txBody>
          <a:bodyPr/>
          <a:lstStyle>
            <a:lvl1pPr>
              <a:defRPr/>
            </a:lvl1pPr>
          </a:lstStyle>
          <a:p>
            <a:pPr>
              <a:defRPr/>
            </a:pPr>
            <a:fld id="{D412A619-6941-4732-9EFC-13DC9A8D88D4}" type="datetimeFigureOut">
              <a:rPr lang="en-US"/>
              <a:pPr>
                <a:defRPr/>
              </a:pPr>
              <a:t>11/20/2023</a:t>
            </a:fld>
            <a:endParaRPr lang="en-US"/>
          </a:p>
        </p:txBody>
      </p:sp>
      <p:sp>
        <p:nvSpPr>
          <p:cNvPr id="5" name="Footer Placeholder 4">
            <a:extLst>
              <a:ext uri="{FF2B5EF4-FFF2-40B4-BE49-F238E27FC236}">
                <a16:creationId xmlns:a16="http://schemas.microsoft.com/office/drawing/2014/main" id="{F2F81BD0-02D2-46EE-BA1C-773A73656FF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E60C6B9-7CD2-4400-9754-04E24F33422E}"/>
              </a:ext>
            </a:extLst>
          </p:cNvPr>
          <p:cNvSpPr>
            <a:spLocks noGrp="1"/>
          </p:cNvSpPr>
          <p:nvPr>
            <p:ph type="sldNum" sz="quarter" idx="12"/>
          </p:nvPr>
        </p:nvSpPr>
        <p:spPr/>
        <p:txBody>
          <a:bodyPr/>
          <a:lstStyle>
            <a:lvl1pPr>
              <a:defRPr/>
            </a:lvl1pPr>
          </a:lstStyle>
          <a:p>
            <a:fld id="{6BF764A7-87C6-43E1-A422-3327E0450D90}" type="slidenum">
              <a:rPr lang="en-US" altLang="en-US"/>
              <a:pPr/>
              <a:t>‹#›</a:t>
            </a:fld>
            <a:endParaRPr lang="en-US" altLang="en-US"/>
          </a:p>
        </p:txBody>
      </p:sp>
    </p:spTree>
    <p:extLst>
      <p:ext uri="{BB962C8B-B14F-4D97-AF65-F5344CB8AC3E}">
        <p14:creationId xmlns:p14="http://schemas.microsoft.com/office/powerpoint/2010/main" val="11089180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331A26-0F85-4003-BFFA-267E1C732BDB}"/>
              </a:ext>
            </a:extLst>
          </p:cNvPr>
          <p:cNvSpPr>
            <a:spLocks noGrp="1"/>
          </p:cNvSpPr>
          <p:nvPr>
            <p:ph type="dt" sz="half" idx="10"/>
          </p:nvPr>
        </p:nvSpPr>
        <p:spPr/>
        <p:txBody>
          <a:bodyPr/>
          <a:lstStyle>
            <a:lvl1pPr>
              <a:defRPr/>
            </a:lvl1pPr>
          </a:lstStyle>
          <a:p>
            <a:pPr>
              <a:defRPr/>
            </a:pPr>
            <a:fld id="{56C7E425-B8AA-4005-8747-E9766A51846D}" type="datetimeFigureOut">
              <a:rPr lang="en-US"/>
              <a:pPr>
                <a:defRPr/>
              </a:pPr>
              <a:t>11/20/2023</a:t>
            </a:fld>
            <a:endParaRPr lang="en-US"/>
          </a:p>
        </p:txBody>
      </p:sp>
      <p:sp>
        <p:nvSpPr>
          <p:cNvPr id="5" name="Footer Placeholder 4">
            <a:extLst>
              <a:ext uri="{FF2B5EF4-FFF2-40B4-BE49-F238E27FC236}">
                <a16:creationId xmlns:a16="http://schemas.microsoft.com/office/drawing/2014/main" id="{CCDD45EA-C706-44DD-B907-87636754EFE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4CD783A-4446-4B30-B749-EA76F6BCEDAD}"/>
              </a:ext>
            </a:extLst>
          </p:cNvPr>
          <p:cNvSpPr>
            <a:spLocks noGrp="1"/>
          </p:cNvSpPr>
          <p:nvPr>
            <p:ph type="sldNum" sz="quarter" idx="12"/>
          </p:nvPr>
        </p:nvSpPr>
        <p:spPr/>
        <p:txBody>
          <a:bodyPr/>
          <a:lstStyle>
            <a:lvl1pPr>
              <a:defRPr/>
            </a:lvl1pPr>
          </a:lstStyle>
          <a:p>
            <a:fld id="{66B8BC17-BEE1-4DBB-8A8C-27EB1CC649A9}" type="slidenum">
              <a:rPr lang="en-US" altLang="en-US"/>
              <a:pPr/>
              <a:t>‹#›</a:t>
            </a:fld>
            <a:endParaRPr lang="en-US" altLang="en-US"/>
          </a:p>
        </p:txBody>
      </p:sp>
    </p:spTree>
    <p:extLst>
      <p:ext uri="{BB962C8B-B14F-4D97-AF65-F5344CB8AC3E}">
        <p14:creationId xmlns:p14="http://schemas.microsoft.com/office/powerpoint/2010/main" val="2217669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9352543-22B3-4FA9-A616-075A6A8CC1B8}" type="datetimeFigureOut">
              <a:rPr lang="en-US"/>
              <a:pPr>
                <a:defRPr/>
              </a:pPr>
              <a:t>11/20/2023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6E54E3B-4438-4EBB-BE0B-05313E0351CE}" type="slidenum">
              <a:rPr lang="en-US" altLang="en-US"/>
              <a:pPr/>
              <a:t>‹#›</a:t>
            </a:fld>
            <a:endParaRPr lang="en-US" altLang="en-US"/>
          </a:p>
        </p:txBody>
      </p:sp>
    </p:spTree>
    <p:extLst>
      <p:ext uri="{BB962C8B-B14F-4D97-AF65-F5344CB8AC3E}">
        <p14:creationId xmlns:p14="http://schemas.microsoft.com/office/powerpoint/2010/main" val="3086858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76B3C40-B36A-4266-AE5F-45E6D8E8E115}" type="datetimeFigureOut">
              <a:rPr lang="en-US"/>
              <a:pPr>
                <a:defRPr/>
              </a:pPr>
              <a:t>11/20/2023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6CCACA8E-B19E-4310-8B19-85BF44CE94AE}" type="slidenum">
              <a:rPr lang="en-US" altLang="en-US"/>
              <a:pPr/>
              <a:t>‹#›</a:t>
            </a:fld>
            <a:endParaRPr lang="en-US" altLang="en-US"/>
          </a:p>
        </p:txBody>
      </p:sp>
    </p:spTree>
    <p:extLst>
      <p:ext uri="{BB962C8B-B14F-4D97-AF65-F5344CB8AC3E}">
        <p14:creationId xmlns:p14="http://schemas.microsoft.com/office/powerpoint/2010/main" val="161932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0540F63-7053-42F5-9E68-AC0B2574E43A}" type="datetimeFigureOut">
              <a:rPr lang="en-US"/>
              <a:pPr>
                <a:defRPr/>
              </a:pPr>
              <a:t>11/20/2023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9ECF8D77-56E2-4CA0-AADE-9AE16B589621}" type="slidenum">
              <a:rPr lang="en-US" altLang="en-US"/>
              <a:pPr/>
              <a:t>‹#›</a:t>
            </a:fld>
            <a:endParaRPr lang="en-US" altLang="en-US"/>
          </a:p>
        </p:txBody>
      </p:sp>
    </p:spTree>
    <p:extLst>
      <p:ext uri="{BB962C8B-B14F-4D97-AF65-F5344CB8AC3E}">
        <p14:creationId xmlns:p14="http://schemas.microsoft.com/office/powerpoint/2010/main" val="3088263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E67BDF1-393F-402D-9FAB-A4F325425063}" type="datetimeFigureOut">
              <a:rPr lang="en-US"/>
              <a:pPr>
                <a:defRPr/>
              </a:pPr>
              <a:t>11/20/2023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07D824D4-8AD6-4F9F-A52B-A13F8F155522}" type="slidenum">
              <a:rPr lang="en-US" altLang="en-US"/>
              <a:pPr/>
              <a:t>‹#›</a:t>
            </a:fld>
            <a:endParaRPr lang="en-US" altLang="en-US"/>
          </a:p>
        </p:txBody>
      </p:sp>
    </p:spTree>
    <p:extLst>
      <p:ext uri="{BB962C8B-B14F-4D97-AF65-F5344CB8AC3E}">
        <p14:creationId xmlns:p14="http://schemas.microsoft.com/office/powerpoint/2010/main" val="3513444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014D75A-20D1-459C-9CD3-A05B671E75B4}" type="datetimeFigureOut">
              <a:rPr lang="en-US"/>
              <a:pPr>
                <a:defRPr/>
              </a:pPr>
              <a:t>11/20/2023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AE0E634-AED9-471C-956E-F488724F9573}" type="slidenum">
              <a:rPr lang="en-US" altLang="en-US"/>
              <a:pPr/>
              <a:t>‹#›</a:t>
            </a:fld>
            <a:endParaRPr lang="en-US" altLang="en-US"/>
          </a:p>
        </p:txBody>
      </p:sp>
    </p:spTree>
    <p:extLst>
      <p:ext uri="{BB962C8B-B14F-4D97-AF65-F5344CB8AC3E}">
        <p14:creationId xmlns:p14="http://schemas.microsoft.com/office/powerpoint/2010/main" val="3405356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28AD96B-A076-481D-A3CE-49E855F5C4A2}" type="datetimeFigureOut">
              <a:rPr lang="en-US"/>
              <a:pPr>
                <a:defRPr/>
              </a:pPr>
              <a:t>11/20/2023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F55690C-5BA1-4A52-BDF8-F33F51355BC6}" type="slidenum">
              <a:rPr lang="en-US" altLang="en-US"/>
              <a:pPr/>
              <a:t>‹#›</a:t>
            </a:fld>
            <a:endParaRPr lang="en-US" altLang="en-US"/>
          </a:p>
        </p:txBody>
      </p:sp>
    </p:spTree>
    <p:extLst>
      <p:ext uri="{BB962C8B-B14F-4D97-AF65-F5344CB8AC3E}">
        <p14:creationId xmlns:p14="http://schemas.microsoft.com/office/powerpoint/2010/main" val="3472713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charset="0"/>
              </a:defRPr>
            </a:lvl1pPr>
          </a:lstStyle>
          <a:p>
            <a:pPr>
              <a:defRPr/>
            </a:pPr>
            <a:fld id="{8D6895AA-E254-4A7A-9B88-23EB48E69069}" type="datetimeFigureOut">
              <a:rPr lang="en-US"/>
              <a:pPr>
                <a:defRPr/>
              </a:pPr>
              <a:t>11/20/2023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2CEE19B8-EC4E-478E-B4CB-B6F5D44EDF9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0" y="0"/>
            <a:ext cx="9144000" cy="579438"/>
          </a:xfrm>
          <a:prstGeom prst="rect">
            <a:avLst/>
          </a:prstGeom>
          <a:noFill/>
          <a:ln>
            <a:noFill/>
          </a:ln>
          <a:effectLst/>
          <a:extLst>
            <a:ext uri="{909E8E84-426E-40dd-AFC4-6F175D3DCCD1}">
              <a14:hiddenFill xmlns:a14="http://schemas.microsoft.com/office/drawing/2010/main" xmlns="">
                <a:solidFill>
                  <a:srgbClr val="333399"/>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p>
            <a:pPr lvl="0"/>
            <a:r>
              <a:rPr lang="en-US" dirty="0"/>
              <a:t>Click to edit Master title style</a:t>
            </a:r>
          </a:p>
        </p:txBody>
      </p:sp>
      <p:sp>
        <p:nvSpPr>
          <p:cNvPr id="3076" name="Rectangle 4"/>
          <p:cNvSpPr>
            <a:spLocks noGrp="1" noChangeArrowheads="1"/>
          </p:cNvSpPr>
          <p:nvPr>
            <p:ph type="body" idx="1"/>
          </p:nvPr>
        </p:nvSpPr>
        <p:spPr bwMode="auto">
          <a:xfrm>
            <a:off x="365125" y="1141413"/>
            <a:ext cx="8229600" cy="5106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91" name="Rectangle 19"/>
          <p:cNvSpPr>
            <a:spLocks noGrp="1" noChangeArrowheads="1"/>
          </p:cNvSpPr>
          <p:nvPr>
            <p:ph type="ftr" sz="quarter" idx="3"/>
          </p:nvPr>
        </p:nvSpPr>
        <p:spPr bwMode="gray">
          <a:xfrm>
            <a:off x="87313" y="6613525"/>
            <a:ext cx="5399087" cy="179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eaLnBrk="1" hangingPunct="1">
              <a:defRPr sz="900">
                <a:cs typeface="+mj-cs"/>
              </a:defRPr>
            </a:lvl1pPr>
          </a:lstStyle>
          <a:p>
            <a:r>
              <a:rPr lang="en-GB" dirty="0">
                <a:solidFill>
                  <a:srgbClr val="000000"/>
                </a:solidFill>
                <a:latin typeface="Arial" charset="0"/>
              </a:rPr>
              <a:t>© 2016 Pearson Education, Inc.</a:t>
            </a:r>
          </a:p>
        </p:txBody>
      </p:sp>
    </p:spTree>
    <p:extLst>
      <p:ext uri="{BB962C8B-B14F-4D97-AF65-F5344CB8AC3E}">
        <p14:creationId xmlns:p14="http://schemas.microsoft.com/office/powerpoint/2010/main" val="9101973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hf sldNum="0" hdr="0" dt="0"/>
  <p:txStyles>
    <p:titleStyle>
      <a:lvl1pPr algn="l" rtl="0" fontAlgn="base">
        <a:spcBef>
          <a:spcPct val="50000"/>
        </a:spcBef>
        <a:spcAft>
          <a:spcPct val="0"/>
        </a:spcAft>
        <a:defRPr sz="3200" b="1">
          <a:solidFill>
            <a:srgbClr val="3E69A1"/>
          </a:solidFill>
          <a:latin typeface="+mj-lt"/>
          <a:ea typeface="+mj-ea"/>
          <a:cs typeface="+mj-cs"/>
        </a:defRPr>
      </a:lvl1pPr>
      <a:lvl2pPr algn="l" rtl="0" fontAlgn="base">
        <a:spcBef>
          <a:spcPct val="50000"/>
        </a:spcBef>
        <a:spcAft>
          <a:spcPct val="0"/>
        </a:spcAft>
        <a:defRPr sz="3200" b="1">
          <a:solidFill>
            <a:srgbClr val="BE58A1"/>
          </a:solidFill>
          <a:latin typeface="Arial" charset="0"/>
          <a:ea typeface="ＭＳ Ｐゴシック" charset="0"/>
          <a:cs typeface="Arial" charset="0"/>
        </a:defRPr>
      </a:lvl2pPr>
      <a:lvl3pPr algn="l" rtl="0" fontAlgn="base">
        <a:spcBef>
          <a:spcPct val="50000"/>
        </a:spcBef>
        <a:spcAft>
          <a:spcPct val="0"/>
        </a:spcAft>
        <a:defRPr sz="3200" b="1">
          <a:solidFill>
            <a:srgbClr val="BE58A1"/>
          </a:solidFill>
          <a:latin typeface="Arial" charset="0"/>
          <a:ea typeface="ＭＳ Ｐゴシック" charset="0"/>
          <a:cs typeface="Arial" charset="0"/>
        </a:defRPr>
      </a:lvl3pPr>
      <a:lvl4pPr algn="l" rtl="0" fontAlgn="base">
        <a:spcBef>
          <a:spcPct val="50000"/>
        </a:spcBef>
        <a:spcAft>
          <a:spcPct val="0"/>
        </a:spcAft>
        <a:defRPr sz="3200" b="1">
          <a:solidFill>
            <a:srgbClr val="BE58A1"/>
          </a:solidFill>
          <a:latin typeface="Arial" charset="0"/>
          <a:ea typeface="ＭＳ Ｐゴシック" charset="0"/>
          <a:cs typeface="Arial" charset="0"/>
        </a:defRPr>
      </a:lvl4pPr>
      <a:lvl5pPr algn="l" rtl="0" fontAlgn="base">
        <a:spcBef>
          <a:spcPct val="50000"/>
        </a:spcBef>
        <a:spcAft>
          <a:spcPct val="0"/>
        </a:spcAft>
        <a:defRPr sz="3200" b="1">
          <a:solidFill>
            <a:srgbClr val="BE58A1"/>
          </a:solidFill>
          <a:latin typeface="Arial" charset="0"/>
          <a:ea typeface="ＭＳ Ｐゴシック" charset="0"/>
          <a:cs typeface="Arial" charset="0"/>
        </a:defRPr>
      </a:lvl5pPr>
      <a:lvl6pPr marL="457200" algn="l" rtl="0" fontAlgn="base">
        <a:spcBef>
          <a:spcPct val="50000"/>
        </a:spcBef>
        <a:spcAft>
          <a:spcPct val="0"/>
        </a:spcAft>
        <a:defRPr sz="3200" b="1">
          <a:solidFill>
            <a:srgbClr val="BE58A1"/>
          </a:solidFill>
          <a:latin typeface="Arial" charset="0"/>
          <a:ea typeface="ＭＳ Ｐゴシック" charset="0"/>
          <a:cs typeface="Arial" charset="0"/>
        </a:defRPr>
      </a:lvl6pPr>
      <a:lvl7pPr marL="914400" algn="l" rtl="0" fontAlgn="base">
        <a:spcBef>
          <a:spcPct val="50000"/>
        </a:spcBef>
        <a:spcAft>
          <a:spcPct val="0"/>
        </a:spcAft>
        <a:defRPr sz="3200" b="1">
          <a:solidFill>
            <a:srgbClr val="BE58A1"/>
          </a:solidFill>
          <a:latin typeface="Arial" charset="0"/>
          <a:ea typeface="ＭＳ Ｐゴシック" charset="0"/>
          <a:cs typeface="Arial" charset="0"/>
        </a:defRPr>
      </a:lvl7pPr>
      <a:lvl8pPr marL="1371600" algn="l" rtl="0" fontAlgn="base">
        <a:spcBef>
          <a:spcPct val="50000"/>
        </a:spcBef>
        <a:spcAft>
          <a:spcPct val="0"/>
        </a:spcAft>
        <a:defRPr sz="3200" b="1">
          <a:solidFill>
            <a:srgbClr val="BE58A1"/>
          </a:solidFill>
          <a:latin typeface="Arial" charset="0"/>
          <a:ea typeface="ＭＳ Ｐゴシック" charset="0"/>
          <a:cs typeface="Arial" charset="0"/>
        </a:defRPr>
      </a:lvl8pPr>
      <a:lvl9pPr marL="1828800" algn="l" rtl="0" fontAlgn="base">
        <a:spcBef>
          <a:spcPct val="50000"/>
        </a:spcBef>
        <a:spcAft>
          <a:spcPct val="0"/>
        </a:spcAft>
        <a:defRPr sz="3200" b="1">
          <a:solidFill>
            <a:srgbClr val="BE58A1"/>
          </a:solidFill>
          <a:latin typeface="Arial" charset="0"/>
          <a:ea typeface="ＭＳ Ｐゴシック" charset="0"/>
          <a:cs typeface="Arial" charset="0"/>
        </a:defRPr>
      </a:lvl9pPr>
    </p:titleStyle>
    <p:bodyStyle>
      <a:lvl1pPr marL="342900" indent="-342900" algn="l" rtl="0" fontAlgn="base">
        <a:spcBef>
          <a:spcPct val="20000"/>
        </a:spcBef>
        <a:spcAft>
          <a:spcPct val="0"/>
        </a:spcAft>
        <a:buClr>
          <a:srgbClr val="3E69A1"/>
        </a:buClr>
        <a:buChar char="•"/>
        <a:defRPr sz="2800">
          <a:solidFill>
            <a:schemeClr val="tx1"/>
          </a:solidFill>
          <a:latin typeface="+mn-lt"/>
          <a:ea typeface="+mn-ea"/>
          <a:cs typeface="+mn-cs"/>
        </a:defRPr>
      </a:lvl1pPr>
      <a:lvl2pPr marL="800100" indent="-342900" algn="l" rtl="0" fontAlgn="base">
        <a:spcBef>
          <a:spcPct val="20000"/>
        </a:spcBef>
        <a:spcAft>
          <a:spcPct val="0"/>
        </a:spcAft>
        <a:buClr>
          <a:srgbClr val="3E69A1"/>
        </a:buClr>
        <a:buFont typeface="Arial"/>
        <a:buChar char="•"/>
        <a:tabLst/>
        <a:defRPr sz="2800">
          <a:solidFill>
            <a:schemeClr val="tx1"/>
          </a:solidFill>
          <a:latin typeface="+mn-lt"/>
          <a:ea typeface="+mn-ea"/>
        </a:defRPr>
      </a:lvl2pPr>
      <a:lvl3pPr marL="1143000" indent="-228600" algn="l" rtl="0" fontAlgn="base">
        <a:spcBef>
          <a:spcPct val="20000"/>
        </a:spcBef>
        <a:spcAft>
          <a:spcPct val="0"/>
        </a:spcAft>
        <a:buClr>
          <a:srgbClr val="3E69A1"/>
        </a:buClr>
        <a:buChar char="•"/>
        <a:defRPr sz="2400">
          <a:solidFill>
            <a:schemeClr val="tx1"/>
          </a:solidFill>
          <a:latin typeface="+mn-lt"/>
          <a:ea typeface="+mn-ea"/>
        </a:defRPr>
      </a:lvl3pPr>
      <a:lvl4pPr marL="1600200" indent="-228600" algn="l" rtl="0" fontAlgn="base">
        <a:spcBef>
          <a:spcPct val="20000"/>
        </a:spcBef>
        <a:spcAft>
          <a:spcPct val="0"/>
        </a:spcAft>
        <a:buClr>
          <a:srgbClr val="3E69A1"/>
        </a:buClr>
        <a:buChar char="–"/>
        <a:defRPr sz="2000">
          <a:solidFill>
            <a:schemeClr val="tx1"/>
          </a:solidFill>
          <a:latin typeface="+mn-lt"/>
          <a:ea typeface="+mn-ea"/>
        </a:defRPr>
      </a:lvl4pPr>
      <a:lvl5pPr marL="2057400" indent="-228600" algn="l" rtl="0" fontAlgn="base">
        <a:spcBef>
          <a:spcPct val="20000"/>
        </a:spcBef>
        <a:spcAft>
          <a:spcPct val="0"/>
        </a:spcAft>
        <a:buClr>
          <a:srgbClr val="3E69A1"/>
        </a:buClr>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B510DE9-7EF1-40C5-90AA-4C657746CA9B}" type="datetimeFigureOut">
              <a:rPr lang="en-US" smtClean="0"/>
              <a:t>11/20/2023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4614918-2525-4508-ACF0-77F171D98C74}" type="slidenum">
              <a:rPr lang="en-US" smtClean="0"/>
              <a:t>‹#›</a:t>
            </a:fld>
            <a:endParaRPr lang="en-US"/>
          </a:p>
        </p:txBody>
      </p:sp>
    </p:spTree>
    <p:extLst>
      <p:ext uri="{BB962C8B-B14F-4D97-AF65-F5344CB8AC3E}">
        <p14:creationId xmlns:p14="http://schemas.microsoft.com/office/powerpoint/2010/main" val="27177158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0D0B8C54-255F-4EAF-886E-2A6B6C3F9D41}"/>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390C895C-FE2D-44A6-A6C7-4AD7A22175C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AAAFBB3-2AEF-4C89-883E-288CC9C7AAC0}"/>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charset="0"/>
              </a:defRPr>
            </a:lvl1pPr>
          </a:lstStyle>
          <a:p>
            <a:pPr>
              <a:defRPr/>
            </a:pPr>
            <a:fld id="{347711C7-A07D-4826-94B9-BA401EFCED44}" type="datetimeFigureOut">
              <a:rPr lang="en-US"/>
              <a:pPr>
                <a:defRPr/>
              </a:pPr>
              <a:t>11/20/2023</a:t>
            </a:fld>
            <a:endParaRPr lang="en-US"/>
          </a:p>
        </p:txBody>
      </p:sp>
      <p:sp>
        <p:nvSpPr>
          <p:cNvPr id="5" name="Footer Placeholder 4">
            <a:extLst>
              <a:ext uri="{FF2B5EF4-FFF2-40B4-BE49-F238E27FC236}">
                <a16:creationId xmlns:a16="http://schemas.microsoft.com/office/drawing/2014/main" id="{08361E5D-3831-4FDC-ACF2-D58BA1097212}"/>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25B8B1B7-7F06-4FEF-BEAC-4F4F9F4CB23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E5EEC3FF-4F3B-4A7E-B7DE-6BBC58C1DBAA}" type="slidenum">
              <a:rPr lang="en-US" altLang="en-US"/>
              <a:pPr/>
              <a:t>‹#›</a:t>
            </a:fld>
            <a:endParaRPr lang="en-US" altLang="en-US"/>
          </a:p>
        </p:txBody>
      </p:sp>
    </p:spTree>
    <p:extLst>
      <p:ext uri="{BB962C8B-B14F-4D97-AF65-F5344CB8AC3E}">
        <p14:creationId xmlns:p14="http://schemas.microsoft.com/office/powerpoint/2010/main" val="40528621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7.png"/><Relationship Id="rId7" Type="http://schemas.openxmlformats.org/officeDocument/2006/relationships/image" Target="../media/image250.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61.png"/><Relationship Id="rId5" Type="http://schemas.openxmlformats.org/officeDocument/2006/relationships/image" Target="../media/image251.png"/><Relationship Id="rId10" Type="http://schemas.openxmlformats.org/officeDocument/2006/relationships/image" Target="../media/image280.png"/><Relationship Id="rId4" Type="http://schemas.openxmlformats.org/officeDocument/2006/relationships/image" Target="../media/image28.png"/><Relationship Id="rId9" Type="http://schemas.openxmlformats.org/officeDocument/2006/relationships/image" Target="../media/image27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oleObject" Target="../embeddings/oleObject1.bin"/><Relationship Id="rId7" Type="http://schemas.openxmlformats.org/officeDocument/2006/relationships/image" Target="../media/image330.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20.png"/><Relationship Id="rId11" Type="http://schemas.openxmlformats.org/officeDocument/2006/relationships/image" Target="../media/image310.png"/><Relationship Id="rId10" Type="http://schemas.openxmlformats.org/officeDocument/2006/relationships/image" Target="../media/image300.png"/><Relationship Id="rId4" Type="http://schemas.openxmlformats.org/officeDocument/2006/relationships/image" Target="../media/image31.wmf"/><Relationship Id="rId9" Type="http://schemas.openxmlformats.org/officeDocument/2006/relationships/image" Target="../media/image35.png"/></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0.png"/><Relationship Id="rId7" Type="http://schemas.openxmlformats.org/officeDocument/2006/relationships/image" Target="../media/image42.png"/><Relationship Id="rId2" Type="http://schemas.openxmlformats.org/officeDocument/2006/relationships/image" Target="../media/image370.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33.png"/><Relationship Id="rId4" Type="http://schemas.openxmlformats.org/officeDocument/2006/relationships/image" Target="../media/image39.png"/><Relationship Id="rId9"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44.png"/><Relationship Id="rId1" Type="http://schemas.openxmlformats.org/officeDocument/2006/relationships/slideLayout" Target="../slideLayouts/slideLayout18.xml"/><Relationship Id="rId5" Type="http://schemas.openxmlformats.org/officeDocument/2006/relationships/image" Target="../media/image69.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34.xml"/><Relationship Id="rId5" Type="http://schemas.openxmlformats.org/officeDocument/2006/relationships/image" Target="../media/image40.wmf"/><Relationship Id="rId4" Type="http://schemas.openxmlformats.org/officeDocument/2006/relationships/oleObject" Target="../embeddings/oleObject2.bin"/></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8.xml"/><Relationship Id="rId6" Type="http://schemas.openxmlformats.org/officeDocument/2006/relationships/image" Target="../media/image56.png"/><Relationship Id="rId5" Type="http://schemas.openxmlformats.org/officeDocument/2006/relationships/image" Target="../media/image43.jp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4.jp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8.xml"/><Relationship Id="rId5" Type="http://schemas.openxmlformats.org/officeDocument/2006/relationships/image" Target="../media/image48.jpeg"/><Relationship Id="rId4" Type="http://schemas.openxmlformats.org/officeDocument/2006/relationships/image" Target="../media/image47.jpe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9.jpeg"/><Relationship Id="rId1" Type="http://schemas.openxmlformats.org/officeDocument/2006/relationships/slideLayout" Target="../slideLayouts/slideLayout18.xm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30.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20.png"/><Relationship Id="rId5" Type="http://schemas.openxmlformats.org/officeDocument/2006/relationships/image" Target="../media/image57.png"/><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5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70.pn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90.png"/><Relationship Id="rId4" Type="http://schemas.openxmlformats.org/officeDocument/2006/relationships/image" Target="../media/image580.png"/></Relationships>
</file>

<file path=ppt/slides/_rels/slide39.xml.rels><?xml version="1.0" encoding="UTF-8" standalone="yes"?>
<Relationships xmlns="http://schemas.openxmlformats.org/package/2006/relationships"><Relationship Id="rId3" Type="http://schemas.openxmlformats.org/officeDocument/2006/relationships/image" Target="../media/image610.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630.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40.pn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700.png"/><Relationship Id="rId4" Type="http://schemas.openxmlformats.org/officeDocument/2006/relationships/image" Target="../media/image690.png"/></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1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20.png"/><Relationship Id="rId2" Type="http://schemas.openxmlformats.org/officeDocument/2006/relationships/image" Target="../media/image910.png"/><Relationship Id="rId1" Type="http://schemas.openxmlformats.org/officeDocument/2006/relationships/slideLayout" Target="../slideLayouts/slideLayout18.xml"/><Relationship Id="rId4" Type="http://schemas.openxmlformats.org/officeDocument/2006/relationships/image" Target="../media/image860.png"/></Relationships>
</file>

<file path=ppt/slides/_rels/slide45.xml.rels><?xml version="1.0" encoding="UTF-8" standalone="yes"?>
<Relationships xmlns="http://schemas.openxmlformats.org/package/2006/relationships"><Relationship Id="rId8" Type="http://schemas.openxmlformats.org/officeDocument/2006/relationships/image" Target="../media/image751.png"/><Relationship Id="rId3" Type="http://schemas.openxmlformats.org/officeDocument/2006/relationships/image" Target="../media/image70.png"/><Relationship Id="rId7" Type="http://schemas.openxmlformats.org/officeDocument/2006/relationships/image" Target="../media/image780.png"/><Relationship Id="rId2" Type="http://schemas.openxmlformats.org/officeDocument/2006/relationships/notesSlide" Target="../notesSlides/notesSlide8.xml"/><Relationship Id="rId1" Type="http://schemas.openxmlformats.org/officeDocument/2006/relationships/slideLayout" Target="../slideLayouts/slideLayout7.xml"/><Relationship Id="rId10" Type="http://schemas.openxmlformats.org/officeDocument/2006/relationships/image" Target="../media/image73.jpeg"/><Relationship Id="rId4" Type="http://schemas.openxmlformats.org/officeDocument/2006/relationships/image" Target="../media/image71.png"/><Relationship Id="rId9" Type="http://schemas.openxmlformats.org/officeDocument/2006/relationships/image" Target="../media/image72.jpeg"/></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2.jpeg"/><Relationship Id="rId1" Type="http://schemas.openxmlformats.org/officeDocument/2006/relationships/slideLayout" Target="../slideLayouts/slideLayout7.xml"/><Relationship Id="rId5" Type="http://schemas.openxmlformats.org/officeDocument/2006/relationships/image" Target="../media/image810.png"/><Relationship Id="rId4" Type="http://schemas.openxmlformats.org/officeDocument/2006/relationships/image" Target="../media/image801.png"/></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50.pn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760.png"/></Relationships>
</file>

<file path=ppt/slides/_rels/slide49.xml.rels><?xml version="1.0" encoding="UTF-8" standalone="yes"?>
<Relationships xmlns="http://schemas.openxmlformats.org/package/2006/relationships"><Relationship Id="rId3" Type="http://schemas.openxmlformats.org/officeDocument/2006/relationships/image" Target="../media/image800.pn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15-00CO_PH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52600"/>
            <a:ext cx="4038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descr="15-FigureUN01_PH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752600"/>
            <a:ext cx="4044950" cy="467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Box 4"/>
          <p:cNvSpPr txBox="1">
            <a:spLocks noChangeArrowheads="1"/>
          </p:cNvSpPr>
          <p:nvPr/>
        </p:nvSpPr>
        <p:spPr bwMode="auto">
          <a:xfrm>
            <a:off x="-83185" y="266769"/>
            <a:ext cx="922387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4000" dirty="0">
                <a:solidFill>
                  <a:srgbClr val="FF0000"/>
                </a:solidFill>
              </a:rPr>
              <a:t>Chapter 15: </a:t>
            </a:r>
            <a:r>
              <a:rPr lang="en-US" altLang="en-US" sz="4000" dirty="0">
                <a:solidFill>
                  <a:srgbClr val="FF0000"/>
                </a:solidFill>
                <a:latin typeface="Calibri" panose="020F0502020204030204" pitchFamily="34" charset="0"/>
              </a:rPr>
              <a:t>Thermal Properties of Matter </a:t>
            </a:r>
          </a:p>
        </p:txBody>
      </p:sp>
      <p:sp>
        <p:nvSpPr>
          <p:cNvPr id="4101" name="TextBox 4"/>
          <p:cNvSpPr txBox="1">
            <a:spLocks noChangeArrowheads="1"/>
          </p:cNvSpPr>
          <p:nvPr/>
        </p:nvSpPr>
        <p:spPr bwMode="auto">
          <a:xfrm>
            <a:off x="5105400" y="5867400"/>
            <a:ext cx="3101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schemeClr val="bg1"/>
                </a:solidFill>
              </a:rPr>
              <a:t>10^11 stars in our Milky Way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52600" y="914400"/>
            <a:ext cx="5333999" cy="461665"/>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sz="2400" dirty="0">
                <a:solidFill>
                  <a:srgbClr val="FF0000"/>
                </a:solidFill>
                <a:latin typeface="Times New Roman" panose="02020603050405020304" pitchFamily="18" charset="0"/>
                <a:cs typeface="Times New Roman" panose="02020603050405020304" pitchFamily="18" charset="0"/>
              </a:rPr>
              <a:t>The Ideal-Gas Equation or Ideal-Gas Law</a:t>
            </a:r>
          </a:p>
        </p:txBody>
      </p:sp>
      <mc:AlternateContent xmlns:mc="http://schemas.openxmlformats.org/markup-compatibility/2006" xmlns:a14="http://schemas.microsoft.com/office/drawing/2010/main">
        <mc:Choice Requires="a14">
          <p:sp>
            <p:nvSpPr>
              <p:cNvPr id="7" name="TextBox 6"/>
              <p:cNvSpPr txBox="1"/>
              <p:nvPr/>
            </p:nvSpPr>
            <p:spPr>
              <a:xfrm>
                <a:off x="412208" y="1811691"/>
                <a:ext cx="8373140" cy="3715633"/>
              </a:xfrm>
              <a:prstGeom prst="rect">
                <a:avLst/>
              </a:prstGeom>
              <a:noFill/>
              <a:ln>
                <a:solidFill>
                  <a:schemeClr val="accent1"/>
                </a:solidFill>
              </a:ln>
            </p:spPr>
            <p:txBody>
              <a:bodyPr wrap="square" rtlCol="0">
                <a:spAutoFit/>
              </a:bodyPr>
              <a:lstStyle/>
              <a:p>
                <a:pPr defTabSz="685800" fontAlgn="auto">
                  <a:spcBef>
                    <a:spcPts val="0"/>
                  </a:spcBef>
                  <a:spcAft>
                    <a:spcPts val="0"/>
                  </a:spcAft>
                  <a:defRPr/>
                </a:pPr>
                <a:r>
                  <a:rPr lang="en-US" dirty="0">
                    <a:solidFill>
                      <a:prstClr val="black"/>
                    </a:solidFill>
                    <a:latin typeface="Times New Roman" panose="02020603050405020304" pitchFamily="18" charset="0"/>
                    <a:cs typeface="Times New Roman" panose="02020603050405020304" pitchFamily="18" charset="0"/>
                  </a:rPr>
                  <a:t>● For most gases, their state variables very closely obey a simple relationship:</a:t>
                </a:r>
              </a:p>
              <a:p>
                <a:pPr defTabSz="685800" fontAlgn="auto">
                  <a:spcBef>
                    <a:spcPts val="0"/>
                  </a:spcBef>
                  <a:spcAft>
                    <a:spcPts val="0"/>
                  </a:spcAft>
                  <a:defRPr/>
                </a:pPr>
                <a:r>
                  <a:rPr lang="en-US"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i="1">
                        <a:solidFill>
                          <a:prstClr val="black"/>
                        </a:solidFill>
                        <a:latin typeface="Cambria Math" panose="02040503050406030204" pitchFamily="18" charset="0"/>
                        <a:cs typeface="Times New Roman" panose="02020603050405020304" pitchFamily="18" charset="0"/>
                      </a:rPr>
                      <m:t>𝑝𝑉</m:t>
                    </m:r>
                    <m:r>
                      <a:rPr lang="en-US" i="1">
                        <a:solidFill>
                          <a:prstClr val="black"/>
                        </a:solidFill>
                        <a:latin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cs typeface="Times New Roman" panose="02020603050405020304" pitchFamily="18" charset="0"/>
                      </a:rPr>
                      <m:t>𝑛𝑅𝑇</m:t>
                    </m:r>
                  </m:oMath>
                </a14:m>
                <a:r>
                  <a:rPr lang="en-US" dirty="0">
                    <a:solidFill>
                      <a:prstClr val="black"/>
                    </a:solidFill>
                    <a:latin typeface="Times New Roman" panose="02020603050405020304" pitchFamily="18" charset="0"/>
                    <a:cs typeface="Times New Roman" panose="02020603050405020304" pitchFamily="18" charset="0"/>
                  </a:rPr>
                  <a:t>.</a:t>
                </a:r>
              </a:p>
              <a:p>
                <a:pPr defTabSz="685800" fontAlgn="auto">
                  <a:spcBef>
                    <a:spcPts val="0"/>
                  </a:spcBef>
                  <a:spcAft>
                    <a:spcPts val="0"/>
                  </a:spcAft>
                  <a:defRPr/>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defRPr/>
                </a:pPr>
                <a:r>
                  <a:rPr lang="en-US" dirty="0">
                    <a:solidFill>
                      <a:prstClr val="black"/>
                    </a:solidFill>
                    <a:latin typeface="Times New Roman" panose="02020603050405020304" pitchFamily="18" charset="0"/>
                    <a:cs typeface="Times New Roman" panose="02020603050405020304" pitchFamily="18" charset="0"/>
                  </a:rPr>
                  <a:t>● </a:t>
                </a:r>
                <a:r>
                  <a:rPr lang="en-US" i="1" dirty="0">
                    <a:solidFill>
                      <a:prstClr val="black"/>
                    </a:solidFill>
                    <a:latin typeface="Times New Roman" panose="02020603050405020304" pitchFamily="18" charset="0"/>
                    <a:cs typeface="Times New Roman" panose="02020603050405020304" pitchFamily="18" charset="0"/>
                  </a:rPr>
                  <a:t>R</a:t>
                </a:r>
                <a:r>
                  <a:rPr lang="en-US" dirty="0">
                    <a:solidFill>
                      <a:prstClr val="black"/>
                    </a:solidFill>
                    <a:latin typeface="Times New Roman" panose="02020603050405020304" pitchFamily="18" charset="0"/>
                    <a:cs typeface="Times New Roman" panose="02020603050405020304" pitchFamily="18" charset="0"/>
                  </a:rPr>
                  <a:t> = 8.3145 J/(</a:t>
                </a:r>
                <a:r>
                  <a:rPr lang="en-US" dirty="0" err="1">
                    <a:solidFill>
                      <a:prstClr val="black"/>
                    </a:solidFill>
                    <a:latin typeface="Times New Roman" panose="02020603050405020304" pitchFamily="18" charset="0"/>
                    <a:cs typeface="Times New Roman" panose="02020603050405020304" pitchFamily="18" charset="0"/>
                  </a:rPr>
                  <a:t>mol•K</a:t>
                </a:r>
                <a:r>
                  <a:rPr lang="en-US" dirty="0">
                    <a:solidFill>
                      <a:prstClr val="black"/>
                    </a:solidFill>
                    <a:latin typeface="Times New Roman" panose="02020603050405020304" pitchFamily="18" charset="0"/>
                    <a:cs typeface="Times New Roman" panose="02020603050405020304" pitchFamily="18" charset="0"/>
                  </a:rPr>
                  <a:t>) is the ideal-gas constant and is a universal constant for all gasses.</a:t>
                </a:r>
              </a:p>
              <a:p>
                <a:pPr defTabSz="685800" fontAlgn="auto">
                  <a:spcBef>
                    <a:spcPts val="0"/>
                  </a:spcBef>
                  <a:spcAft>
                    <a:spcPts val="0"/>
                  </a:spcAft>
                  <a:defRPr/>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defRPr/>
                </a:pPr>
                <a:r>
                  <a:rPr lang="en-US" dirty="0">
                    <a:solidFill>
                      <a:prstClr val="black"/>
                    </a:solidFill>
                    <a:latin typeface="Times New Roman" panose="02020603050405020304" pitchFamily="18" charset="0"/>
                    <a:cs typeface="Times New Roman" panose="02020603050405020304" pitchFamily="18" charset="0"/>
                  </a:rPr>
                  <a:t>● </a:t>
                </a:r>
                <a:r>
                  <a:rPr lang="en-US" i="1" dirty="0">
                    <a:solidFill>
                      <a:prstClr val="black"/>
                    </a:solidFill>
                    <a:latin typeface="Times New Roman" panose="02020603050405020304" pitchFamily="18" charset="0"/>
                    <a:cs typeface="Times New Roman" panose="02020603050405020304" pitchFamily="18" charset="0"/>
                  </a:rPr>
                  <a:t>T</a:t>
                </a:r>
                <a:r>
                  <a:rPr lang="en-US" dirty="0">
                    <a:solidFill>
                      <a:prstClr val="black"/>
                    </a:solidFill>
                    <a:latin typeface="Times New Roman" panose="02020603050405020304" pitchFamily="18" charset="0"/>
                    <a:cs typeface="Times New Roman" panose="02020603050405020304" pitchFamily="18" charset="0"/>
                  </a:rPr>
                  <a:t> is measured in Kelvin (K).</a:t>
                </a:r>
              </a:p>
              <a:p>
                <a:pPr defTabSz="685800" fontAlgn="auto">
                  <a:spcBef>
                    <a:spcPts val="0"/>
                  </a:spcBef>
                  <a:spcAft>
                    <a:spcPts val="0"/>
                  </a:spcAft>
                  <a:defRPr/>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defRPr/>
                </a:pPr>
                <a:r>
                  <a:rPr lang="en-US" dirty="0">
                    <a:solidFill>
                      <a:prstClr val="black"/>
                    </a:solidFill>
                    <a:latin typeface="Times New Roman" panose="02020603050405020304" pitchFamily="18" charset="0"/>
                    <a:cs typeface="Times New Roman" panose="02020603050405020304" pitchFamily="18" charset="0"/>
                  </a:rPr>
                  <a:t>● The above relationship is known as the </a:t>
                </a:r>
                <a:r>
                  <a:rPr lang="en-US" dirty="0">
                    <a:solidFill>
                      <a:srgbClr val="FF0000"/>
                    </a:solidFill>
                    <a:latin typeface="Times New Roman" panose="02020603050405020304" pitchFamily="18" charset="0"/>
                    <a:cs typeface="Times New Roman" panose="02020603050405020304" pitchFamily="18" charset="0"/>
                  </a:rPr>
                  <a:t>ideal-gas equation</a:t>
                </a:r>
                <a:r>
                  <a:rPr lang="en-US" dirty="0">
                    <a:solidFill>
                      <a:prstClr val="black"/>
                    </a:solidFill>
                    <a:latin typeface="Times New Roman" panose="02020603050405020304" pitchFamily="18" charset="0"/>
                    <a:cs typeface="Times New Roman" panose="02020603050405020304" pitchFamily="18" charset="0"/>
                  </a:rPr>
                  <a:t>, or, the </a:t>
                </a:r>
                <a:r>
                  <a:rPr lang="en-US" dirty="0">
                    <a:solidFill>
                      <a:srgbClr val="FF0000"/>
                    </a:solidFill>
                    <a:latin typeface="Times New Roman" panose="02020603050405020304" pitchFamily="18" charset="0"/>
                    <a:cs typeface="Times New Roman" panose="02020603050405020304" pitchFamily="18" charset="0"/>
                  </a:rPr>
                  <a:t>ideal-gas law</a:t>
                </a:r>
                <a:r>
                  <a:rPr lang="en-US" dirty="0">
                    <a:solidFill>
                      <a:prstClr val="black"/>
                    </a:solidFill>
                    <a:latin typeface="Times New Roman" panose="02020603050405020304" pitchFamily="18" charset="0"/>
                    <a:cs typeface="Times New Roman" panose="02020603050405020304" pitchFamily="18" charset="0"/>
                  </a:rPr>
                  <a:t>.</a:t>
                </a:r>
              </a:p>
              <a:p>
                <a:pPr defTabSz="685800" fontAlgn="auto">
                  <a:spcBef>
                    <a:spcPts val="0"/>
                  </a:spcBef>
                  <a:spcAft>
                    <a:spcPts val="0"/>
                  </a:spcAft>
                  <a:defRPr/>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defRPr/>
                </a:pPr>
                <a:r>
                  <a:rPr lang="en-US" dirty="0">
                    <a:solidFill>
                      <a:prstClr val="black"/>
                    </a:solidFill>
                    <a:latin typeface="Times New Roman" panose="02020603050405020304" pitchFamily="18" charset="0"/>
                    <a:cs typeface="Times New Roman" panose="02020603050405020304" pitchFamily="18" charset="0"/>
                  </a:rPr>
                  <a:t>● We may re-write the ideal-gas equation, replacing </a:t>
                </a:r>
                <a:r>
                  <a:rPr lang="en-US" i="1" dirty="0">
                    <a:solidFill>
                      <a:prstClr val="black"/>
                    </a:solidFill>
                    <a:latin typeface="Times New Roman" panose="02020603050405020304" pitchFamily="18" charset="0"/>
                    <a:cs typeface="Times New Roman" panose="02020603050405020304" pitchFamily="18" charset="0"/>
                  </a:rPr>
                  <a:t>n</a:t>
                </a:r>
                <a:r>
                  <a:rPr lang="en-US" dirty="0">
                    <a:solidFill>
                      <a:prstClr val="black"/>
                    </a:solidFill>
                    <a:latin typeface="Times New Roman" panose="02020603050405020304" pitchFamily="18" charset="0"/>
                    <a:cs typeface="Times New Roman" panose="02020603050405020304" pitchFamily="18" charset="0"/>
                  </a:rPr>
                  <a:t> by </a:t>
                </a:r>
                <a:r>
                  <a:rPr lang="en-US" i="1" dirty="0" err="1">
                    <a:solidFill>
                      <a:prstClr val="black"/>
                    </a:solidFill>
                    <a:latin typeface="Times New Roman" panose="02020603050405020304" pitchFamily="18" charset="0"/>
                    <a:cs typeface="Times New Roman" panose="02020603050405020304" pitchFamily="18" charset="0"/>
                  </a:rPr>
                  <a:t>m</a:t>
                </a:r>
                <a:r>
                  <a:rPr lang="en-US" baseline="-25000" dirty="0" err="1">
                    <a:solidFill>
                      <a:prstClr val="black"/>
                    </a:solidFill>
                    <a:latin typeface="Times New Roman" panose="02020603050405020304" pitchFamily="18" charset="0"/>
                    <a:cs typeface="Times New Roman" panose="02020603050405020304" pitchFamily="18" charset="0"/>
                  </a:rPr>
                  <a:t>total</a:t>
                </a:r>
                <a:r>
                  <a:rPr lang="en-US" dirty="0">
                    <a:solidFill>
                      <a:prstClr val="black"/>
                    </a:solidFill>
                    <a:latin typeface="Times New Roman" panose="02020603050405020304" pitchFamily="18" charset="0"/>
                    <a:cs typeface="Times New Roman" panose="02020603050405020304" pitchFamily="18" charset="0"/>
                  </a:rPr>
                  <a:t>/</a:t>
                </a:r>
                <a:r>
                  <a:rPr lang="en-US" i="1" dirty="0">
                    <a:solidFill>
                      <a:prstClr val="black"/>
                    </a:solidFill>
                    <a:latin typeface="Times New Roman" panose="02020603050405020304" pitchFamily="18" charset="0"/>
                    <a:cs typeface="Times New Roman" panose="02020603050405020304" pitchFamily="18" charset="0"/>
                  </a:rPr>
                  <a:t>M</a:t>
                </a:r>
                <a:r>
                  <a:rPr lang="en-US" dirty="0">
                    <a:solidFill>
                      <a:prstClr val="black"/>
                    </a:solidFill>
                    <a:latin typeface="Times New Roman" panose="02020603050405020304" pitchFamily="18" charset="0"/>
                    <a:cs typeface="Times New Roman" panose="02020603050405020304" pitchFamily="18" charset="0"/>
                  </a:rPr>
                  <a:t>,</a:t>
                </a:r>
              </a:p>
              <a:p>
                <a:pPr defTabSz="685800" fontAlgn="auto">
                  <a:spcBef>
                    <a:spcPts val="0"/>
                  </a:spcBef>
                  <a:spcAft>
                    <a:spcPts val="0"/>
                  </a:spcAft>
                  <a:defRPr/>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defRPr/>
                </a:pPr>
                <a:r>
                  <a:rPr lang="en-US" dirty="0">
                    <a:solidFill>
                      <a:prstClr val="black"/>
                    </a:solidFill>
                    <a:latin typeface="Times New Roman" panose="02020603050405020304" pitchFamily="18" charset="0"/>
                    <a:cs typeface="Times New Roman" panose="02020603050405020304" pitchFamily="18" charset="0"/>
                  </a:rPr>
                  <a:t>				</a:t>
                </a:r>
                <a:r>
                  <a:rPr lang="en-US" dirty="0">
                    <a:solidFill>
                      <a:prstClr val="black"/>
                    </a:solidFill>
                    <a:latin typeface="Calibri" panose="020F0502020204030204"/>
                    <a:cs typeface="Times New Roman" panose="02020603050405020304" pitchFamily="18" charset="0"/>
                  </a:rPr>
                  <a:t> </a:t>
                </a:r>
                <a14:m>
                  <m:oMath xmlns:m="http://schemas.openxmlformats.org/officeDocument/2006/math">
                    <m:r>
                      <a:rPr lang="en-US" i="1">
                        <a:solidFill>
                          <a:prstClr val="black"/>
                        </a:solidFill>
                        <a:latin typeface="Cambria Math" panose="02040503050406030204" pitchFamily="18" charset="0"/>
                        <a:cs typeface="Times New Roman" panose="02020603050405020304" pitchFamily="18" charset="0"/>
                      </a:rPr>
                      <m:t>𝑝𝑉</m:t>
                    </m:r>
                    <m:r>
                      <a:rPr lang="en-US" i="1">
                        <a:solidFill>
                          <a:prstClr val="black"/>
                        </a:solidFill>
                        <a:latin typeface="Cambria Math" panose="02040503050406030204" pitchFamily="18" charset="0"/>
                        <a:cs typeface="Times New Roman" panose="02020603050405020304" pitchFamily="18" charset="0"/>
                      </a:rPr>
                      <m:t>=</m:t>
                    </m:r>
                    <m:f>
                      <m:fPr>
                        <m:ctrlPr>
                          <a:rPr lang="en-US" i="1">
                            <a:solidFill>
                              <a:prstClr val="black"/>
                            </a:solidFill>
                            <a:latin typeface="Cambria Math" panose="02040503050406030204" pitchFamily="18" charset="0"/>
                            <a:cs typeface="Times New Roman" panose="02020603050405020304" pitchFamily="18" charset="0"/>
                          </a:rPr>
                        </m:ctrlPr>
                      </m:fPr>
                      <m:num>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𝑚</m:t>
                            </m:r>
                          </m:e>
                          <m:sub>
                            <m:r>
                              <a:rPr lang="en-US" i="1">
                                <a:solidFill>
                                  <a:prstClr val="black"/>
                                </a:solidFill>
                                <a:latin typeface="Cambria Math" panose="02040503050406030204" pitchFamily="18" charset="0"/>
                                <a:cs typeface="Times New Roman" panose="02020603050405020304" pitchFamily="18" charset="0"/>
                              </a:rPr>
                              <m:t>𝑡𝑜𝑡𝑎𝑙</m:t>
                            </m:r>
                          </m:sub>
                        </m:sSub>
                      </m:num>
                      <m:den>
                        <m:r>
                          <a:rPr lang="en-US" i="1">
                            <a:solidFill>
                              <a:prstClr val="black"/>
                            </a:solidFill>
                            <a:latin typeface="Cambria Math" panose="02040503050406030204" pitchFamily="18" charset="0"/>
                            <a:cs typeface="Times New Roman" panose="02020603050405020304" pitchFamily="18" charset="0"/>
                          </a:rPr>
                          <m:t>𝑀</m:t>
                        </m:r>
                      </m:den>
                    </m:f>
                    <m:r>
                      <a:rPr lang="en-US" i="1">
                        <a:solidFill>
                          <a:prstClr val="black"/>
                        </a:solidFill>
                        <a:latin typeface="Cambria Math" panose="02040503050406030204" pitchFamily="18" charset="0"/>
                        <a:cs typeface="Times New Roman" panose="02020603050405020304" pitchFamily="18" charset="0"/>
                      </a:rPr>
                      <m:t>𝑅𝑇</m:t>
                    </m:r>
                  </m:oMath>
                </a14:m>
                <a:endParaRPr lang="en-US"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defRPr/>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defRPr/>
                </a:pPr>
                <a:r>
                  <a:rPr lang="en-US" dirty="0">
                    <a:solidFill>
                      <a:prstClr val="black"/>
                    </a:solidFill>
                    <a:latin typeface="Times New Roman" panose="02020603050405020304" pitchFamily="18" charset="0"/>
                    <a:cs typeface="Times New Roman" panose="02020603050405020304" pitchFamily="18" charset="0"/>
                  </a:rPr>
                  <a:t>● We may write the ideal-gas equation in terms of the density of the gas, </a:t>
                </a:r>
                <a14:m>
                  <m:oMath xmlns:m="http://schemas.openxmlformats.org/officeDocument/2006/math">
                    <m:r>
                      <m:rPr>
                        <m:sty m:val="p"/>
                      </m:rPr>
                      <a:rPr lang="el-GR">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ρ</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dirty="0">
                    <a:solidFill>
                      <a:prstClr val="black"/>
                    </a:solidFill>
                    <a:latin typeface="Times New Roman" panose="02020603050405020304" pitchFamily="18" charset="0"/>
                    <a:cs typeface="Times New Roman" panose="02020603050405020304" pitchFamily="18" charset="0"/>
                  </a:rPr>
                  <a:t> </a:t>
                </a:r>
                <a:r>
                  <a:rPr lang="en-US" i="1" dirty="0">
                    <a:solidFill>
                      <a:prstClr val="black"/>
                    </a:solidFill>
                    <a:latin typeface="Times New Roman" panose="02020603050405020304" pitchFamily="18" charset="0"/>
                    <a:cs typeface="Times New Roman" panose="02020603050405020304" pitchFamily="18" charset="0"/>
                  </a:rPr>
                  <a:t>m</a:t>
                </a:r>
                <a:r>
                  <a:rPr lang="en-US" baseline="-25000" dirty="0">
                    <a:solidFill>
                      <a:prstClr val="black"/>
                    </a:solidFill>
                    <a:latin typeface="Times New Roman" panose="02020603050405020304" pitchFamily="18" charset="0"/>
                    <a:cs typeface="Times New Roman" panose="02020603050405020304" pitchFamily="18" charset="0"/>
                  </a:rPr>
                  <a:t>total</a:t>
                </a:r>
                <a:r>
                  <a:rPr lang="en-US" dirty="0">
                    <a:solidFill>
                      <a:prstClr val="black"/>
                    </a:solidFill>
                    <a:latin typeface="Times New Roman" panose="02020603050405020304" pitchFamily="18" charset="0"/>
                    <a:cs typeface="Times New Roman" panose="02020603050405020304" pitchFamily="18" charset="0"/>
                  </a:rPr>
                  <a:t>/</a:t>
                </a:r>
                <a:r>
                  <a:rPr lang="en-US" i="1" dirty="0">
                    <a:solidFill>
                      <a:prstClr val="black"/>
                    </a:solidFill>
                    <a:latin typeface="Times New Roman" panose="02020603050405020304" pitchFamily="18" charset="0"/>
                    <a:cs typeface="Times New Roman" panose="02020603050405020304" pitchFamily="18" charset="0"/>
                  </a:rPr>
                  <a:t>V</a:t>
                </a:r>
                <a:r>
                  <a:rPr lang="en-US" dirty="0">
                    <a:solidFill>
                      <a:prstClr val="black"/>
                    </a:solidFill>
                    <a:latin typeface="Times New Roman" panose="02020603050405020304" pitchFamily="18" charset="0"/>
                    <a:cs typeface="Times New Roman" panose="02020603050405020304" pitchFamily="18" charset="0"/>
                  </a:rPr>
                  <a:t>,</a:t>
                </a:r>
              </a:p>
              <a:p>
                <a:pPr defTabSz="685800" fontAlgn="auto">
                  <a:spcBef>
                    <a:spcPts val="0"/>
                  </a:spcBef>
                  <a:spcAft>
                    <a:spcPts val="0"/>
                  </a:spcAft>
                  <a:defRPr/>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defRPr/>
                </a:pPr>
                <a:r>
                  <a:rPr lang="en-US"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m:rPr>
                        <m:sty m:val="p"/>
                      </m:rPr>
                      <a:rPr lang="el-GR">
                        <a:solidFill>
                          <a:prstClr val="black"/>
                        </a:solidFill>
                        <a:latin typeface="Cambria Math" panose="02040503050406030204" pitchFamily="18" charset="0"/>
                        <a:ea typeface="Cambria Math" panose="02040503050406030204" pitchFamily="18" charset="0"/>
                        <a:cs typeface="Times New Roman" panose="02020603050405020304" pitchFamily="18" charset="0"/>
                      </a:rPr>
                      <m:t>ρ</m:t>
                    </m:r>
                    <m:r>
                      <a:rPr lang="en-US" i="1">
                        <a:solidFill>
                          <a:prstClr val="black"/>
                        </a:solidFill>
                        <a:latin typeface="Cambria Math" panose="02040503050406030204" pitchFamily="18" charset="0"/>
                        <a:cs typeface="Times New Roman" panose="02020603050405020304" pitchFamily="18" charset="0"/>
                      </a:rPr>
                      <m:t>=</m:t>
                    </m:r>
                    <m:f>
                      <m:fPr>
                        <m:ctrlPr>
                          <a:rPr lang="en-US" i="1">
                            <a:solidFill>
                              <a:prstClr val="black"/>
                            </a:solidFill>
                            <a:latin typeface="Cambria Math" panose="02040503050406030204" pitchFamily="18" charset="0"/>
                            <a:cs typeface="Times New Roman" panose="02020603050405020304" pitchFamily="18" charset="0"/>
                          </a:rPr>
                        </m:ctrlPr>
                      </m:fPr>
                      <m:num>
                        <m:r>
                          <a:rPr lang="en-US" i="1">
                            <a:solidFill>
                              <a:prstClr val="black"/>
                            </a:solidFill>
                            <a:latin typeface="Cambria Math" panose="02040503050406030204" pitchFamily="18" charset="0"/>
                            <a:cs typeface="Times New Roman" panose="02020603050405020304" pitchFamily="18" charset="0"/>
                          </a:rPr>
                          <m:t>𝑝𝑀</m:t>
                        </m:r>
                      </m:num>
                      <m:den>
                        <m:r>
                          <a:rPr lang="en-US" i="1">
                            <a:solidFill>
                              <a:prstClr val="black"/>
                            </a:solidFill>
                            <a:latin typeface="Cambria Math" panose="02040503050406030204" pitchFamily="18" charset="0"/>
                            <a:cs typeface="Times New Roman" panose="02020603050405020304" pitchFamily="18" charset="0"/>
                          </a:rPr>
                          <m:t>𝑅𝑇</m:t>
                        </m:r>
                      </m:den>
                    </m:f>
                  </m:oMath>
                </a14:m>
                <a:endParaRPr lang="en-US"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412208" y="1811691"/>
                <a:ext cx="8373140" cy="3715633"/>
              </a:xfrm>
              <a:prstGeom prst="rect">
                <a:avLst/>
              </a:prstGeom>
              <a:blipFill>
                <a:blip r:embed="rId2"/>
                <a:stretch>
                  <a:fillRect l="-582" t="-654"/>
                </a:stretch>
              </a:blipFill>
              <a:ln>
                <a:solidFill>
                  <a:schemeClr val="accent1"/>
                </a:solidFill>
              </a:ln>
            </p:spPr>
            <p:txBody>
              <a:bodyPr/>
              <a:lstStyle/>
              <a:p>
                <a:r>
                  <a:rPr lang="en-US">
                    <a:noFill/>
                  </a:rPr>
                  <a:t> </a:t>
                </a:r>
              </a:p>
            </p:txBody>
          </p:sp>
        </mc:Fallback>
      </mc:AlternateContent>
    </p:spTree>
    <p:extLst>
      <p:ext uri="{BB962C8B-B14F-4D97-AF65-F5344CB8AC3E}">
        <p14:creationId xmlns:p14="http://schemas.microsoft.com/office/powerpoint/2010/main" val="3166982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7"/>
          <p:cNvGrpSpPr>
            <a:grpSpLocks/>
          </p:cNvGrpSpPr>
          <p:nvPr/>
        </p:nvGrpSpPr>
        <p:grpSpPr bwMode="auto">
          <a:xfrm>
            <a:off x="0" y="304800"/>
            <a:ext cx="4038600" cy="2884488"/>
            <a:chOff x="0" y="3657600"/>
            <a:chExt cx="4114800" cy="3113314"/>
          </a:xfrm>
        </p:grpSpPr>
        <p:pic>
          <p:nvPicPr>
            <p:cNvPr id="9227" name="Picture 2"/>
            <p:cNvPicPr>
              <a:picLocks noChangeAspect="1" noChangeArrowheads="1"/>
            </p:cNvPicPr>
            <p:nvPr/>
          </p:nvPicPr>
          <p:blipFill>
            <a:blip r:embed="rId2">
              <a:extLst>
                <a:ext uri="{28A0092B-C50C-407E-A947-70E740481C1C}">
                  <a14:useLocalDpi xmlns:a14="http://schemas.microsoft.com/office/drawing/2010/main" val="0"/>
                </a:ext>
              </a:extLst>
            </a:blip>
            <a:srcRect b="4668"/>
            <a:stretch>
              <a:fillRect/>
            </a:stretch>
          </p:blipFill>
          <p:spPr bwMode="auto">
            <a:xfrm>
              <a:off x="0" y="3657600"/>
              <a:ext cx="4114800" cy="3113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219559" y="3885488"/>
              <a:ext cx="837841" cy="22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grpSp>
      <p:sp>
        <p:nvSpPr>
          <p:cNvPr id="9220" name="TextBox 5"/>
          <p:cNvSpPr txBox="1">
            <a:spLocks noChangeArrowheads="1"/>
          </p:cNvSpPr>
          <p:nvPr/>
        </p:nvSpPr>
        <p:spPr bwMode="auto">
          <a:xfrm>
            <a:off x="4572000" y="304800"/>
            <a:ext cx="3506787" cy="1015663"/>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dirty="0">
                <a:solidFill>
                  <a:srgbClr val="FF0000"/>
                </a:solidFill>
                <a:latin typeface="Calibri" panose="020F0502020204030204" pitchFamily="34" charset="0"/>
              </a:rPr>
              <a:t>Isotherm = (same temperature) </a:t>
            </a:r>
          </a:p>
          <a:p>
            <a:pPr eaLnBrk="1" hangingPunct="1"/>
            <a:r>
              <a:rPr lang="en-US" altLang="en-US" sz="2000" dirty="0">
                <a:solidFill>
                  <a:srgbClr val="FF0000"/>
                </a:solidFill>
                <a:latin typeface="Calibri" panose="020F0502020204030204" pitchFamily="34" charset="0"/>
              </a:rPr>
              <a:t>curve representing </a:t>
            </a:r>
            <a:r>
              <a:rPr lang="en-US" altLang="en-US" sz="2000" dirty="0" err="1">
                <a:solidFill>
                  <a:srgbClr val="FF0000"/>
                </a:solidFill>
                <a:latin typeface="Calibri" panose="020F0502020204030204" pitchFamily="34" charset="0"/>
              </a:rPr>
              <a:t>pV</a:t>
            </a:r>
            <a:r>
              <a:rPr lang="en-US" altLang="en-US" sz="2000" dirty="0">
                <a:solidFill>
                  <a:srgbClr val="FF0000"/>
                </a:solidFill>
                <a:latin typeface="Calibri" panose="020F0502020204030204" pitchFamily="34" charset="0"/>
              </a:rPr>
              <a:t>-behavior at a specific temperature</a:t>
            </a:r>
          </a:p>
        </p:txBody>
      </p:sp>
      <p:grpSp>
        <p:nvGrpSpPr>
          <p:cNvPr id="9221" name="Group 8"/>
          <p:cNvGrpSpPr>
            <a:grpSpLocks/>
          </p:cNvGrpSpPr>
          <p:nvPr/>
        </p:nvGrpSpPr>
        <p:grpSpPr bwMode="auto">
          <a:xfrm>
            <a:off x="0" y="3200400"/>
            <a:ext cx="3505200" cy="3657600"/>
            <a:chOff x="0" y="0"/>
            <a:chExt cx="3505200" cy="3657600"/>
          </a:xfrm>
        </p:grpSpPr>
        <p:pic>
          <p:nvPicPr>
            <p:cNvPr id="9225" name="Picture 3"/>
            <p:cNvPicPr>
              <a:picLocks noChangeAspect="1" noChangeArrowheads="1"/>
            </p:cNvPicPr>
            <p:nvPr/>
          </p:nvPicPr>
          <p:blipFill>
            <a:blip r:embed="rId3">
              <a:extLst>
                <a:ext uri="{28A0092B-C50C-407E-A947-70E740481C1C}">
                  <a14:useLocalDpi xmlns:a14="http://schemas.microsoft.com/office/drawing/2010/main" val="0"/>
                </a:ext>
              </a:extLst>
            </a:blip>
            <a:srcRect b="4364"/>
            <a:stretch>
              <a:fillRect/>
            </a:stretch>
          </p:blipFill>
          <p:spPr bwMode="auto">
            <a:xfrm>
              <a:off x="0" y="311728"/>
              <a:ext cx="3505200" cy="334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6" name="TextBox 6"/>
            <p:cNvSpPr txBox="1">
              <a:spLocks noChangeArrowheads="1"/>
            </p:cNvSpPr>
            <p:nvPr/>
          </p:nvSpPr>
          <p:spPr bwMode="auto">
            <a:xfrm>
              <a:off x="762000" y="0"/>
              <a:ext cx="13970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srgbClr val="FF0000"/>
                  </a:solidFill>
                  <a:latin typeface="Calibri" panose="020F0502020204030204" pitchFamily="34" charset="0"/>
                </a:rPr>
                <a:t>Not ideal gas</a:t>
              </a:r>
            </a:p>
          </p:txBody>
        </p:sp>
      </p:grpSp>
      <p:cxnSp>
        <p:nvCxnSpPr>
          <p:cNvPr id="11" name="Straight Arrow Connector 10"/>
          <p:cNvCxnSpPr/>
          <p:nvPr/>
        </p:nvCxnSpPr>
        <p:spPr>
          <a:xfrm rot="10800000" flipV="1">
            <a:off x="990600" y="5410200"/>
            <a:ext cx="2133600" cy="76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223" name="TextBox 14"/>
          <p:cNvSpPr txBox="1">
            <a:spLocks noChangeArrowheads="1"/>
          </p:cNvSpPr>
          <p:nvPr/>
        </p:nvSpPr>
        <p:spPr bwMode="auto">
          <a:xfrm>
            <a:off x="3048000" y="5068888"/>
            <a:ext cx="9890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latin typeface="Calibri" panose="020F0502020204030204" pitchFamily="34" charset="0"/>
              </a:rPr>
              <a:t>Critical</a:t>
            </a:r>
          </a:p>
          <a:p>
            <a:pPr eaLnBrk="1" hangingPunct="1"/>
            <a:r>
              <a:rPr lang="en-US" altLang="en-US">
                <a:latin typeface="Calibri" panose="020F0502020204030204" pitchFamily="34" charset="0"/>
              </a:rPr>
              <a:t>Pressure</a:t>
            </a:r>
          </a:p>
        </p:txBody>
      </p:sp>
      <p:sp>
        <p:nvSpPr>
          <p:cNvPr id="9224" name="TextBox 11"/>
          <p:cNvSpPr txBox="1">
            <a:spLocks noChangeArrowheads="1"/>
          </p:cNvSpPr>
          <p:nvPr/>
        </p:nvSpPr>
        <p:spPr bwMode="auto">
          <a:xfrm>
            <a:off x="990600" y="0"/>
            <a:ext cx="1504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PV-diagrams</a:t>
            </a:r>
          </a:p>
        </p:txBody>
      </p:sp>
      <p:sp>
        <p:nvSpPr>
          <p:cNvPr id="2" name="TextBox 1"/>
          <p:cNvSpPr txBox="1"/>
          <p:nvPr/>
        </p:nvSpPr>
        <p:spPr>
          <a:xfrm>
            <a:off x="4393905" y="2151183"/>
            <a:ext cx="4114799" cy="1200329"/>
          </a:xfrm>
          <a:prstGeom prst="rect">
            <a:avLst/>
          </a:prstGeom>
          <a:noFill/>
          <a:ln w="38100">
            <a:solidFill>
              <a:srgbClr val="FF0000"/>
            </a:solidFill>
          </a:ln>
        </p:spPr>
        <p:txBody>
          <a:bodyPr wrap="square" rtlCol="0">
            <a:spAutoFit/>
          </a:bodyPr>
          <a:lstStyle/>
          <a:p>
            <a:r>
              <a:rPr lang="en-US" dirty="0"/>
              <a:t>Critical temperature = temperature above which material does not separate into two phases. It goes smoothly without a phase transition.</a:t>
            </a:r>
          </a:p>
        </p:txBody>
      </p:sp>
      <p:sp>
        <p:nvSpPr>
          <p:cNvPr id="14" name="TextBox 13"/>
          <p:cNvSpPr txBox="1"/>
          <p:nvPr/>
        </p:nvSpPr>
        <p:spPr>
          <a:xfrm>
            <a:off x="4326565" y="4584899"/>
            <a:ext cx="4453270" cy="1200329"/>
          </a:xfrm>
          <a:prstGeom prst="rect">
            <a:avLst/>
          </a:prstGeom>
          <a:noFill/>
          <a:ln w="38100">
            <a:solidFill>
              <a:srgbClr val="FF0000"/>
            </a:solidFill>
          </a:ln>
        </p:spPr>
        <p:txBody>
          <a:bodyPr wrap="square" rtlCol="0">
            <a:spAutoFit/>
          </a:bodyPr>
          <a:lstStyle/>
          <a:p>
            <a:r>
              <a:rPr lang="en-US" dirty="0"/>
              <a:t>The area under a </a:t>
            </a:r>
            <a:r>
              <a:rPr lang="en-US" dirty="0" err="1"/>
              <a:t>pV</a:t>
            </a:r>
            <a:r>
              <a:rPr lang="en-US" dirty="0"/>
              <a:t>-curve represents the work done by the system during a change in volume equivalent to heat transfer and the change of the internal energy.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26" y="170765"/>
            <a:ext cx="516731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536" y="2847632"/>
            <a:ext cx="38100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536" y="4952999"/>
            <a:ext cx="395763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Box 5"/>
          <p:cNvSpPr txBox="1">
            <a:spLocks noChangeArrowheads="1"/>
          </p:cNvSpPr>
          <p:nvPr/>
        </p:nvSpPr>
        <p:spPr bwMode="auto">
          <a:xfrm>
            <a:off x="5486400" y="152400"/>
            <a:ext cx="2792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a:solidFill>
                  <a:srgbClr val="FF0000"/>
                </a:solidFill>
                <a:latin typeface="Calibri" panose="020F0502020204030204" pitchFamily="34" charset="0"/>
              </a:rPr>
              <a:t>PT-phase diagram</a:t>
            </a:r>
          </a:p>
        </p:txBody>
      </p:sp>
      <p:sp>
        <p:nvSpPr>
          <p:cNvPr id="10247" name="TextBox 6"/>
          <p:cNvSpPr txBox="1">
            <a:spLocks noChangeArrowheads="1"/>
          </p:cNvSpPr>
          <p:nvPr/>
        </p:nvSpPr>
        <p:spPr bwMode="auto">
          <a:xfrm>
            <a:off x="3810000" y="1494262"/>
            <a:ext cx="5105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t>(Line a) </a:t>
            </a:r>
            <a:r>
              <a:rPr lang="en-US" altLang="en-US" dirty="0">
                <a:sym typeface="Wingdings" panose="05000000000000000000" pitchFamily="2" charset="2"/>
              </a:rPr>
              <a:t> horizontal = constant pressure reducing T yields: vapor, liquid, and solid phases</a:t>
            </a:r>
            <a:endParaRPr lang="en-US" altLang="en-US" dirty="0"/>
          </a:p>
        </p:txBody>
      </p:sp>
      <p:sp>
        <p:nvSpPr>
          <p:cNvPr id="8" name="Rectangle 7"/>
          <p:cNvSpPr/>
          <p:nvPr/>
        </p:nvSpPr>
        <p:spPr>
          <a:xfrm>
            <a:off x="4495800" y="5829299"/>
            <a:ext cx="4419600" cy="609600"/>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Critical point= distinction between liquid and gas disappears (properties change gradually</a:t>
            </a:r>
            <a:r>
              <a:rPr lang="en-US" dirty="0"/>
              <a:t>)</a:t>
            </a:r>
          </a:p>
        </p:txBody>
      </p:sp>
      <p:sp>
        <p:nvSpPr>
          <p:cNvPr id="2" name="TextBox 1"/>
          <p:cNvSpPr txBox="1"/>
          <p:nvPr/>
        </p:nvSpPr>
        <p:spPr>
          <a:xfrm>
            <a:off x="5167313" y="676870"/>
            <a:ext cx="3976687" cy="646331"/>
          </a:xfrm>
          <a:prstGeom prst="rect">
            <a:avLst/>
          </a:prstGeom>
          <a:noFill/>
        </p:spPr>
        <p:txBody>
          <a:bodyPr wrap="square" rtlCol="0">
            <a:spAutoFit/>
          </a:bodyPr>
          <a:lstStyle/>
          <a:p>
            <a:r>
              <a:rPr lang="en-US" dirty="0"/>
              <a:t>A graph which indicates what phase occurs at a particular p and V</a:t>
            </a:r>
          </a:p>
        </p:txBody>
      </p:sp>
      <p:sp>
        <p:nvSpPr>
          <p:cNvPr id="10" name="TextBox 6"/>
          <p:cNvSpPr txBox="1">
            <a:spLocks noChangeArrowheads="1"/>
          </p:cNvSpPr>
          <p:nvPr/>
        </p:nvSpPr>
        <p:spPr bwMode="auto">
          <a:xfrm>
            <a:off x="3810000" y="2438399"/>
            <a:ext cx="533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t>(Line b) </a:t>
            </a:r>
            <a:r>
              <a:rPr lang="en-US" altLang="en-US" dirty="0">
                <a:sym typeface="Wingdings" panose="05000000000000000000" pitchFamily="2" charset="2"/>
              </a:rPr>
              <a:t> vertical = constant temperature increasing p yields: vapor, liquid, and solid phases</a:t>
            </a:r>
            <a:endParaRPr lang="en-US" altLang="en-US" dirty="0"/>
          </a:p>
        </p:txBody>
      </p:sp>
      <p:sp>
        <p:nvSpPr>
          <p:cNvPr id="11" name="TextBox 6"/>
          <p:cNvSpPr txBox="1">
            <a:spLocks noChangeArrowheads="1"/>
          </p:cNvSpPr>
          <p:nvPr/>
        </p:nvSpPr>
        <p:spPr bwMode="auto">
          <a:xfrm>
            <a:off x="4002631" y="3418700"/>
            <a:ext cx="41529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t>(Line s) </a:t>
            </a:r>
            <a:r>
              <a:rPr lang="en-US" altLang="en-US" dirty="0">
                <a:sym typeface="Wingdings" panose="05000000000000000000" pitchFamily="2" charset="2"/>
              </a:rPr>
              <a:t> horizontal = constant pressure sublimation or direct transfer of solid to liquid (no vapor phase). Example: dry ice  carbon dioxide</a:t>
            </a:r>
            <a:endParaRPr lang="en-US" altLang="en-US" dirty="0"/>
          </a:p>
        </p:txBody>
      </p:sp>
      <p:sp>
        <p:nvSpPr>
          <p:cNvPr id="12" name="TextBox 6"/>
          <p:cNvSpPr txBox="1">
            <a:spLocks noChangeArrowheads="1"/>
          </p:cNvSpPr>
          <p:nvPr/>
        </p:nvSpPr>
        <p:spPr bwMode="auto">
          <a:xfrm>
            <a:off x="4419600" y="4690847"/>
            <a:ext cx="4495800" cy="64633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t>Triple point = all three phases coexist at a unique pressure-temperature combination.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90600" y="457200"/>
            <a:ext cx="5787627" cy="523220"/>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sz="2800" dirty="0">
                <a:solidFill>
                  <a:srgbClr val="FF0000"/>
                </a:solidFill>
                <a:latin typeface="Times New Roman" panose="02020603050405020304" pitchFamily="18" charset="0"/>
                <a:cs typeface="Times New Roman" panose="02020603050405020304" pitchFamily="18" charset="0"/>
              </a:rPr>
              <a:t>15.3	Kinetic Theory of an Idea Gas</a:t>
            </a:r>
          </a:p>
        </p:txBody>
      </p:sp>
      <p:sp>
        <p:nvSpPr>
          <p:cNvPr id="4" name="TextBox 3"/>
          <p:cNvSpPr txBox="1"/>
          <p:nvPr/>
        </p:nvSpPr>
        <p:spPr>
          <a:xfrm>
            <a:off x="507733" y="1633110"/>
            <a:ext cx="8228243" cy="3970318"/>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The </a:t>
            </a:r>
            <a:r>
              <a:rPr lang="en-US" dirty="0">
                <a:solidFill>
                  <a:srgbClr val="FF0000"/>
                </a:solidFill>
                <a:latin typeface="Times New Roman" panose="02020603050405020304" pitchFamily="18" charset="0"/>
                <a:cs typeface="Times New Roman" panose="02020603050405020304" pitchFamily="18" charset="0"/>
              </a:rPr>
              <a:t>question</a:t>
            </a:r>
            <a:r>
              <a:rPr lang="en-US" dirty="0">
                <a:solidFill>
                  <a:prstClr val="black"/>
                </a:solidFill>
                <a:latin typeface="Times New Roman" panose="02020603050405020304" pitchFamily="18" charset="0"/>
                <a:cs typeface="Times New Roman" panose="02020603050405020304" pitchFamily="18" charset="0"/>
              </a:rPr>
              <a:t>: how are measurable macroscopic variables related to microscopic</a:t>
            </a: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properties of the atoms and molecules?</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The </a:t>
            </a:r>
            <a:r>
              <a:rPr lang="en-US" dirty="0">
                <a:solidFill>
                  <a:srgbClr val="FF0000"/>
                </a:solidFill>
                <a:latin typeface="Times New Roman" panose="02020603050405020304" pitchFamily="18" charset="0"/>
                <a:cs typeface="Times New Roman" panose="02020603050405020304" pitchFamily="18" charset="0"/>
              </a:rPr>
              <a:t>idea gas</a:t>
            </a:r>
            <a:r>
              <a:rPr lang="en-US" dirty="0">
                <a:solidFill>
                  <a:prstClr val="black"/>
                </a:solidFill>
                <a:latin typeface="Times New Roman" panose="02020603050405020304" pitchFamily="18" charset="0"/>
                <a:cs typeface="Times New Roman" panose="02020603050405020304" pitchFamily="18" charset="0"/>
              </a:rPr>
              <a:t>: We will treat atoms or molecules as point particles undergoing rapid  </a:t>
            </a: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elastic collisions with each other and the walls of the container in the given volume. </a:t>
            </a: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The </a:t>
            </a:r>
            <a:r>
              <a:rPr lang="en-US" dirty="0">
                <a:solidFill>
                  <a:srgbClr val="FF0000"/>
                </a:solidFill>
                <a:latin typeface="Times New Roman" panose="02020603050405020304" pitchFamily="18" charset="0"/>
                <a:cs typeface="Times New Roman" panose="02020603050405020304" pitchFamily="18" charset="0"/>
              </a:rPr>
              <a:t>potential energies </a:t>
            </a:r>
            <a:r>
              <a:rPr lang="en-US" dirty="0">
                <a:solidFill>
                  <a:prstClr val="black"/>
                </a:solidFill>
                <a:latin typeface="Times New Roman" panose="02020603050405020304" pitchFamily="18" charset="0"/>
                <a:cs typeface="Times New Roman" panose="02020603050405020304" pitchFamily="18" charset="0"/>
              </a:rPr>
              <a:t>due to all the forces </a:t>
            </a:r>
            <a:r>
              <a:rPr lang="en-US" dirty="0">
                <a:solidFill>
                  <a:srgbClr val="FF0000"/>
                </a:solidFill>
                <a:latin typeface="Times New Roman" panose="02020603050405020304" pitchFamily="18" charset="0"/>
                <a:cs typeface="Times New Roman" panose="02020603050405020304" pitchFamily="18" charset="0"/>
              </a:rPr>
              <a:t>are ignored</a:t>
            </a:r>
            <a:r>
              <a:rPr lang="en-US" dirty="0">
                <a:solidFill>
                  <a:prstClr val="black"/>
                </a:solidFill>
                <a:latin typeface="Times New Roman" panose="02020603050405020304" pitchFamily="18" charset="0"/>
                <a:cs typeface="Times New Roman" panose="02020603050405020304" pitchFamily="18" charset="0"/>
              </a:rPr>
              <a:t>. </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The</a:t>
            </a:r>
            <a:r>
              <a:rPr lang="en-US" dirty="0">
                <a:solidFill>
                  <a:srgbClr val="FF0000"/>
                </a:solidFill>
                <a:latin typeface="Times New Roman" panose="02020603050405020304" pitchFamily="18" charset="0"/>
                <a:cs typeface="Times New Roman" panose="02020603050405020304" pitchFamily="18" charset="0"/>
              </a:rPr>
              <a:t> process</a:t>
            </a:r>
            <a:r>
              <a:rPr lang="en-US" dirty="0">
                <a:solidFill>
                  <a:prstClr val="black"/>
                </a:solidFill>
                <a:latin typeface="Times New Roman" panose="02020603050405020304" pitchFamily="18" charset="0"/>
                <a:cs typeface="Times New Roman" panose="02020603050405020304" pitchFamily="18" charset="0"/>
              </a:rPr>
              <a:t> is to apply Newton’s laws to establish the relationship between </a:t>
            </a: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microscopic and macroscopic quantities.</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The</a:t>
            </a:r>
            <a:r>
              <a:rPr lang="en-US" dirty="0">
                <a:solidFill>
                  <a:srgbClr val="FF0000"/>
                </a:solidFill>
                <a:latin typeface="Times New Roman" panose="02020603050405020304" pitchFamily="18" charset="0"/>
                <a:cs typeface="Times New Roman" panose="02020603050405020304" pitchFamily="18" charset="0"/>
              </a:rPr>
              <a:t> goals</a:t>
            </a:r>
            <a:r>
              <a:rPr lang="en-US" dirty="0">
                <a:solidFill>
                  <a:prstClr val="black"/>
                </a:solidFill>
                <a:latin typeface="Times New Roman" panose="02020603050405020304" pitchFamily="18" charset="0"/>
                <a:cs typeface="Times New Roman" panose="02020603050405020304" pitchFamily="18" charset="0"/>
              </a:rPr>
              <a:t> are to understand:	the pressure of an ideal gas;</a:t>
            </a: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the ideal-gas equation;</a:t>
            </a: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the temperature of an ideal gas;</a:t>
            </a: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internal energy of an ideal gas;</a:t>
            </a: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the heat capacity of an ideal gas;</a:t>
            </a: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etc.</a:t>
            </a:r>
          </a:p>
        </p:txBody>
      </p:sp>
    </p:spTree>
    <p:extLst>
      <p:ext uri="{BB962C8B-B14F-4D97-AF65-F5344CB8AC3E}">
        <p14:creationId xmlns:p14="http://schemas.microsoft.com/office/powerpoint/2010/main" val="1862860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81000" y="333248"/>
            <a:ext cx="5638800" cy="461665"/>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sz="2400" dirty="0">
                <a:solidFill>
                  <a:srgbClr val="FF0000"/>
                </a:solidFill>
                <a:latin typeface="Times New Roman" panose="02020603050405020304" pitchFamily="18" charset="0"/>
                <a:cs typeface="Times New Roman" panose="02020603050405020304" pitchFamily="18" charset="0"/>
              </a:rPr>
              <a:t>Kinetic Molecular Theory of an Ideal Gas</a:t>
            </a:r>
          </a:p>
        </p:txBody>
      </p:sp>
      <p:grpSp>
        <p:nvGrpSpPr>
          <p:cNvPr id="24" name="Group 23"/>
          <p:cNvGrpSpPr/>
          <p:nvPr/>
        </p:nvGrpSpPr>
        <p:grpSpPr>
          <a:xfrm>
            <a:off x="6418619" y="979579"/>
            <a:ext cx="2634048" cy="3532466"/>
            <a:chOff x="7456311" y="141729"/>
            <a:chExt cx="3512064" cy="4709955"/>
          </a:xfrm>
        </p:grpSpPr>
        <p:pic>
          <p:nvPicPr>
            <p:cNvPr id="8" name="Picture 7" descr="15_08_Figure.jpg"/>
            <p:cNvPicPr>
              <a:picLocks noChangeAspect="1"/>
            </p:cNvPicPr>
            <p:nvPr/>
          </p:nvPicPr>
          <p:blipFill rotWithShape="1">
            <a:blip r:embed="rId2" cstate="print">
              <a:extLst>
                <a:ext uri="{28A0092B-C50C-407E-A947-70E740481C1C}">
                  <a14:useLocalDpi xmlns:a14="http://schemas.microsoft.com/office/drawing/2010/main" val="0"/>
                </a:ext>
              </a:extLst>
            </a:blip>
            <a:srcRect b="2845"/>
            <a:stretch/>
          </p:blipFill>
          <p:spPr>
            <a:xfrm>
              <a:off x="7483313" y="141729"/>
              <a:ext cx="3359664" cy="4709955"/>
            </a:xfrm>
            <a:prstGeom prst="rect">
              <a:avLst/>
            </a:prstGeom>
          </p:spPr>
        </p:pic>
        <p:sp>
          <p:nvSpPr>
            <p:cNvPr id="14" name="Rectangle 13"/>
            <p:cNvSpPr/>
            <p:nvPr/>
          </p:nvSpPr>
          <p:spPr>
            <a:xfrm>
              <a:off x="7456311" y="3584222"/>
              <a:ext cx="3358445" cy="1267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9" name="Rectangle 18"/>
            <p:cNvSpPr/>
            <p:nvPr/>
          </p:nvSpPr>
          <p:spPr>
            <a:xfrm>
              <a:off x="7563553" y="474604"/>
              <a:ext cx="234848" cy="3002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0" name="Rectangle 19"/>
            <p:cNvSpPr/>
            <p:nvPr/>
          </p:nvSpPr>
          <p:spPr>
            <a:xfrm>
              <a:off x="10460763" y="2544482"/>
              <a:ext cx="274970" cy="616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1" name="Rectangle 20"/>
            <p:cNvSpPr/>
            <p:nvPr/>
          </p:nvSpPr>
          <p:spPr>
            <a:xfrm>
              <a:off x="7648219" y="3404357"/>
              <a:ext cx="2799644" cy="434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2" name="Rectangle 21"/>
            <p:cNvSpPr/>
            <p:nvPr/>
          </p:nvSpPr>
          <p:spPr>
            <a:xfrm>
              <a:off x="10814756" y="3266965"/>
              <a:ext cx="153619" cy="616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3" name="Rectangle 22"/>
            <p:cNvSpPr/>
            <p:nvPr/>
          </p:nvSpPr>
          <p:spPr>
            <a:xfrm>
              <a:off x="8253325" y="3083672"/>
              <a:ext cx="152471" cy="300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25" name="Rectangle 24"/>
            <p:cNvSpPr/>
            <p:nvPr/>
          </p:nvSpPr>
          <p:spPr>
            <a:xfrm>
              <a:off x="10713776" y="2963335"/>
              <a:ext cx="87480" cy="616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grpSp>
      <p:grpSp>
        <p:nvGrpSpPr>
          <p:cNvPr id="13" name="Group 12"/>
          <p:cNvGrpSpPr/>
          <p:nvPr/>
        </p:nvGrpSpPr>
        <p:grpSpPr>
          <a:xfrm>
            <a:off x="6703094" y="3481015"/>
            <a:ext cx="2084391" cy="2499035"/>
            <a:chOff x="2206222" y="767641"/>
            <a:chExt cx="2830835" cy="3458132"/>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6222" y="767641"/>
              <a:ext cx="2830835" cy="3458132"/>
            </a:xfrm>
            <a:prstGeom prst="rect">
              <a:avLst/>
            </a:prstGeom>
          </p:spPr>
        </p:pic>
        <p:sp>
          <p:nvSpPr>
            <p:cNvPr id="10" name="Rectangle 9"/>
            <p:cNvSpPr/>
            <p:nvPr/>
          </p:nvSpPr>
          <p:spPr>
            <a:xfrm>
              <a:off x="2225264" y="4119244"/>
              <a:ext cx="518329" cy="76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grpSp>
      <mc:AlternateContent xmlns:mc="http://schemas.openxmlformats.org/markup-compatibility/2006" xmlns:a14="http://schemas.microsoft.com/office/drawing/2010/main">
        <mc:Choice Requires="a14">
          <p:sp>
            <p:nvSpPr>
              <p:cNvPr id="4" name="TextBox 3"/>
              <p:cNvSpPr txBox="1"/>
              <p:nvPr/>
            </p:nvSpPr>
            <p:spPr>
              <a:xfrm>
                <a:off x="99391" y="1380293"/>
                <a:ext cx="6197977" cy="4646850"/>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dirty="0">
                    <a:solidFill>
                      <a:srgbClr val="FF0000"/>
                    </a:solidFill>
                    <a:latin typeface="Times New Roman" panose="02020603050405020304" pitchFamily="18" charset="0"/>
                    <a:cs typeface="Times New Roman" panose="02020603050405020304" pitchFamily="18" charset="0"/>
                  </a:rPr>
                  <a:t>Pressure</a:t>
                </a:r>
                <a:r>
                  <a:rPr lang="en-US" dirty="0">
                    <a:solidFill>
                      <a:prstClr val="black"/>
                    </a:solidFill>
                    <a:latin typeface="Times New Roman" panose="02020603050405020304" pitchFamily="18" charset="0"/>
                    <a:cs typeface="Times New Roman" panose="02020603050405020304" pitchFamily="18" charset="0"/>
                  </a:rPr>
                  <a:t> (the impulse of molecule collision with container wall)</a:t>
                </a: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(a) momentum change in one collision event:	2</a:t>
                </a:r>
                <a14:m>
                  <m:oMath xmlns:m="http://schemas.openxmlformats.org/officeDocument/2006/math">
                    <m:r>
                      <a:rPr lang="en-US" i="1">
                        <a:solidFill>
                          <a:prstClr val="black"/>
                        </a:solidFill>
                        <a:latin typeface="Cambria Math" panose="02040503050406030204" pitchFamily="18" charset="0"/>
                        <a:cs typeface="Times New Roman" panose="02020603050405020304" pitchFamily="18" charset="0"/>
                      </a:rPr>
                      <m:t>𝑚</m:t>
                    </m:r>
                    <m:r>
                      <a:rPr lang="en-US" i="1">
                        <a:solidFill>
                          <a:prstClr val="black"/>
                        </a:solidFill>
                        <a:latin typeface="Cambria Math" panose="02040503050406030204" pitchFamily="18" charset="0"/>
                        <a:cs typeface="Times New Roman" panose="02020603050405020304" pitchFamily="18" charset="0"/>
                      </a:rPr>
                      <m:t>|</m:t>
                    </m:r>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𝑣</m:t>
                        </m:r>
                      </m:e>
                      <m:sub>
                        <m:r>
                          <a:rPr lang="en-US" i="1">
                            <a:solidFill>
                              <a:prstClr val="black"/>
                            </a:solidFill>
                            <a:latin typeface="Cambria Math" panose="02040503050406030204" pitchFamily="18" charset="0"/>
                            <a:cs typeface="Times New Roman" panose="02020603050405020304" pitchFamily="18" charset="0"/>
                          </a:rPr>
                          <m:t>𝑥</m:t>
                        </m:r>
                      </m:sub>
                    </m:sSub>
                    <m:r>
                      <a:rPr lang="en-US" i="1">
                        <a:solidFill>
                          <a:prstClr val="black"/>
                        </a:solidFill>
                        <a:latin typeface="Cambria Math" panose="02040503050406030204" pitchFamily="18" charset="0"/>
                        <a:cs typeface="Times New Roman" panose="02020603050405020304" pitchFamily="18" charset="0"/>
                      </a:rPr>
                      <m:t>|</m:t>
                    </m:r>
                  </m:oMath>
                </a14:m>
                <a:endParaRPr lang="en-US"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(b) total momentum change in time interval </a:t>
                </a:r>
                <a14:m>
                  <m:oMath xmlns:m="http://schemas.openxmlformats.org/officeDocument/2006/math">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m:t>
                    </m:r>
                  </m:oMath>
                </a14:m>
                <a:r>
                  <a:rPr lang="en-US" dirty="0">
                    <a:solidFill>
                      <a:prstClr val="black"/>
                    </a:solidFill>
                    <a:latin typeface="Times New Roman" panose="02020603050405020304" pitchFamily="18" charset="0"/>
                    <a:cs typeface="Times New Roman" panose="02020603050405020304" pitchFamily="18" charset="0"/>
                  </a:rPr>
                  <a:t>:</a:t>
                </a:r>
              </a:p>
              <a:p>
                <a:pPr defTabSz="685800" fontAlgn="auto">
                  <a:spcBef>
                    <a:spcPts val="0"/>
                  </a:spcBef>
                  <a:spcAft>
                    <a:spcPts val="0"/>
                  </a:spcAft>
                </a:pPr>
                <a:r>
                  <a:rPr lang="en-US"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𝑃</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sub>
                    </m:s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d>
                      <m:d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e>
                    </m:d>
                    <m:d>
                      <m:d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𝑁</m:t>
                            </m:r>
                          </m:num>
                          <m:den>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𝑉</m:t>
                            </m:r>
                          </m:den>
                        </m:f>
                      </m:e>
                    </m:d>
                    <m:d>
                      <m:d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𝐴</m:t>
                        </m:r>
                        <m:d>
                          <m:dPr>
                            <m:begChr m:val="|"/>
                            <m:endChr m:val="|"/>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𝑣</m:t>
                                </m:r>
                              </m:e>
                              <m:sub>
                                <m:r>
                                  <a:rPr lang="en-US" i="1">
                                    <a:solidFill>
                                      <a:prstClr val="black"/>
                                    </a:solidFill>
                                    <a:latin typeface="Cambria Math" panose="02040503050406030204" pitchFamily="18" charset="0"/>
                                    <a:cs typeface="Times New Roman" panose="02020603050405020304" pitchFamily="18" charset="0"/>
                                  </a:rPr>
                                  <m:t>𝑥</m:t>
                                </m:r>
                              </m:sub>
                            </m:sSub>
                          </m:e>
                        </m:d>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m:t>
                        </m:r>
                      </m:e>
                    </m:d>
                    <m:d>
                      <m:d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r>
                          <m:rPr>
                            <m:nor/>
                          </m:rPr>
                          <a:rPr lang="en-US" dirty="0">
                            <a:solidFill>
                              <a:prstClr val="black"/>
                            </a:solidFill>
                            <a:latin typeface="Times New Roman" panose="02020603050405020304" pitchFamily="18" charset="0"/>
                            <a:cs typeface="Times New Roman" panose="02020603050405020304" pitchFamily="18" charset="0"/>
                          </a:rPr>
                          <m:t>2</m:t>
                        </m:r>
                        <m:r>
                          <a:rPr lang="en-US" i="1">
                            <a:solidFill>
                              <a:prstClr val="black"/>
                            </a:solidFill>
                            <a:latin typeface="Cambria Math" panose="02040503050406030204" pitchFamily="18" charset="0"/>
                            <a:cs typeface="Times New Roman" panose="02020603050405020304" pitchFamily="18" charset="0"/>
                          </a:rPr>
                          <m:t>𝑚</m:t>
                        </m:r>
                        <m:d>
                          <m:dPr>
                            <m:begChr m:val="|"/>
                            <m:endChr m:val="|"/>
                            <m:ctrlPr>
                              <a:rPr lang="en-US" i="1">
                                <a:solidFill>
                                  <a:prstClr val="black"/>
                                </a:solidFill>
                                <a:latin typeface="Cambria Math" panose="02040503050406030204" pitchFamily="18" charset="0"/>
                                <a:cs typeface="Times New Roman" panose="02020603050405020304" pitchFamily="18" charset="0"/>
                              </a:rPr>
                            </m:ctrlPr>
                          </m:dPr>
                          <m:e>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𝑣</m:t>
                                </m:r>
                              </m:e>
                              <m:sub>
                                <m:r>
                                  <a:rPr lang="en-US" i="1">
                                    <a:solidFill>
                                      <a:prstClr val="black"/>
                                    </a:solidFill>
                                    <a:latin typeface="Cambria Math" panose="02040503050406030204" pitchFamily="18" charset="0"/>
                                    <a:cs typeface="Times New Roman" panose="02020603050405020304" pitchFamily="18" charset="0"/>
                                  </a:rPr>
                                  <m:t>𝑥</m:t>
                                </m:r>
                              </m:sub>
                            </m:sSub>
                          </m:e>
                        </m:d>
                      </m:e>
                    </m:d>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𝑁𝐴𝑚</m:t>
                        </m:r>
                        <m:sSubSup>
                          <m:sSubSup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sub>
                          <m:sup>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p>
                        </m:sSubSup>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m:t>
                        </m:r>
                      </m:num>
                      <m:den>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𝑉</m:t>
                        </m:r>
                      </m:den>
                    </m:f>
                  </m:oMath>
                </a14:m>
                <a:r>
                  <a:rPr lang="en-US" dirty="0">
                    <a:solidFill>
                      <a:prstClr val="black"/>
                    </a:solidFill>
                    <a:latin typeface="Times New Roman" panose="02020603050405020304" pitchFamily="18" charset="0"/>
                    <a:cs typeface="Times New Roman" panose="02020603050405020304" pitchFamily="18" charset="0"/>
                  </a:rPr>
                  <a:t> </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(c) Force on the wall is:		</a:t>
                </a:r>
                <a14:m>
                  <m:oMath xmlns:m="http://schemas.openxmlformats.org/officeDocument/2006/math">
                    <m:sSub>
                      <m:sSub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𝐹</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sub>
                    </m:s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𝑃</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sub>
                        </m:sSub>
                      </m:num>
                      <m:den>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m:t>
                        </m:r>
                      </m:den>
                    </m:f>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𝑁𝐴𝑚</m:t>
                        </m:r>
                        <m:sSubSup>
                          <m:sSubSup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sub>
                          <m:sup>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p>
                        </m:sSubSup>
                      </m:num>
                      <m:den>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𝑉</m:t>
                        </m:r>
                      </m:den>
                    </m:f>
                  </m:oMath>
                </a14:m>
                <a:endParaRPr lang="en-US"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(d) Pressure on the wall is:		</a:t>
                </a:r>
                <a14:m>
                  <m:oMath xmlns:m="http://schemas.openxmlformats.org/officeDocument/2006/math">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𝑝</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𝐹</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sub>
                        </m:sSub>
                      </m:num>
                      <m:den>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𝐴</m:t>
                        </m:r>
                      </m:den>
                    </m:f>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𝑁𝑚</m:t>
                        </m:r>
                        <m:sSubSup>
                          <m:sSubSup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sub>
                          <m:sup>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p>
                        </m:sSubSup>
                      </m:num>
                      <m:den>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𝑉</m:t>
                        </m:r>
                      </m:den>
                    </m:f>
                  </m:oMath>
                </a14:m>
                <a:r>
                  <a:rPr lang="en-US" dirty="0">
                    <a:solidFill>
                      <a:prstClr val="black"/>
                    </a:solidFill>
                    <a:latin typeface="Times New Roman" panose="02020603050405020304" pitchFamily="18" charset="0"/>
                    <a:cs typeface="Times New Roman" panose="02020603050405020304" pitchFamily="18" charset="0"/>
                  </a:rPr>
                  <a:t> ……(15.6)</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(e) Molecules with a distribution of velocities? Take average.</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𝑝</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𝐹</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sub>
                        </m:sSub>
                      </m:num>
                      <m:den>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𝐴</m:t>
                        </m:r>
                      </m:den>
                    </m:f>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𝑁𝑚</m:t>
                        </m:r>
                        <m:sSubSup>
                          <m:sSubSup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sub>
                          <m:sup>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p>
                        </m:sSubSup>
                        <m:sSub>
                          <m:sSub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𝑎𝑣</m:t>
                            </m:r>
                          </m:sub>
                        </m:sSub>
                      </m:num>
                      <m:den>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𝑉</m:t>
                        </m:r>
                      </m:den>
                    </m:f>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𝑁</m:t>
                        </m:r>
                      </m:num>
                      <m:den>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𝑉</m:t>
                        </m:r>
                      </m:den>
                    </m:f>
                    <m:d>
                      <m:dPr>
                        <m:begChr m:val="["/>
                        <m:endChr m:val="]"/>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𝑚</m:t>
                        </m:r>
                        <m:sSup>
                          <m:sSup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e>
                          <m:sup>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p>
                        </m:sSup>
                        <m:sSub>
                          <m:sSub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𝑎𝑣</m:t>
                            </m:r>
                          </m:sub>
                        </m:sSub>
                      </m:e>
                    </m:d>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𝑉</m:t>
                        </m:r>
                      </m:den>
                    </m:f>
                    <m:d>
                      <m:dPr>
                        <m:begChr m:val="["/>
                        <m:endChr m:val="]"/>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num>
                          <m:den>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den>
                        </m:f>
                        <m:sSub>
                          <m:sSub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𝐾</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𝑡𝑟</m:t>
                            </m:r>
                          </m:sub>
                        </m:sSub>
                      </m:e>
                    </m:d>
                  </m:oMath>
                </a14:m>
                <a:r>
                  <a:rPr lang="en-US" dirty="0">
                    <a:solidFill>
                      <a:prstClr val="black"/>
                    </a:solidFill>
                    <a:latin typeface="Times New Roman" panose="02020603050405020304" pitchFamily="18" charset="0"/>
                    <a:cs typeface="Times New Roman" panose="02020603050405020304" pitchFamily="18" charset="0"/>
                  </a:rPr>
                  <a:t>,</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where </a:t>
                </a:r>
                <a14:m>
                  <m:oMath xmlns:m="http://schemas.openxmlformats.org/officeDocument/2006/math">
                    <m:sSub>
                      <m:sSub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𝐾</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𝑡𝑟</m:t>
                        </m:r>
                      </m:sub>
                    </m:s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𝑁</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𝑚</m:t>
                    </m:r>
                    <m:sSup>
                      <m:sSup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e>
                      <m:sup>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p>
                    </m:sSup>
                    <m:sSub>
                      <m:sSub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𝑎𝑣</m:t>
                        </m:r>
                      </m:sub>
                    </m:s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dirty="0">
                    <a:solidFill>
                      <a:prstClr val="black"/>
                    </a:solidFill>
                    <a:latin typeface="Times New Roman" panose="02020603050405020304" pitchFamily="18" charset="0"/>
                    <a:cs typeface="Times New Roman" panose="02020603050405020304" pitchFamily="18" charset="0"/>
                  </a:rPr>
                  <a:t> is the total kinetic energy.</a:t>
                </a: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(f) Compare with the ideal-gas equation: </a:t>
                </a:r>
                <a14:m>
                  <m:oMath xmlns:m="http://schemas.openxmlformats.org/officeDocument/2006/math">
                    <m:r>
                      <a:rPr lang="en-US" i="1">
                        <a:solidFill>
                          <a:prstClr val="black"/>
                        </a:solidFill>
                        <a:latin typeface="Cambria Math" panose="02040503050406030204" pitchFamily="18" charset="0"/>
                        <a:cs typeface="Times New Roman" panose="02020603050405020304" pitchFamily="18" charset="0"/>
                      </a:rPr>
                      <m:t>𝑝𝑉</m:t>
                    </m:r>
                    <m:r>
                      <a:rPr lang="en-US" i="1">
                        <a:solidFill>
                          <a:prstClr val="black"/>
                        </a:solidFill>
                        <a:latin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cs typeface="Times New Roman" panose="02020603050405020304" pitchFamily="18" charset="0"/>
                      </a:rPr>
                      <m:t>𝑛𝑅𝑇</m:t>
                    </m:r>
                  </m:oMath>
                </a14:m>
                <a:r>
                  <a:rPr lang="en-US" dirty="0">
                    <a:solidFill>
                      <a:prstClr val="black"/>
                    </a:solidFill>
                    <a:latin typeface="Times New Roman" panose="02020603050405020304" pitchFamily="18" charset="0"/>
                    <a:cs typeface="Times New Roman" panose="02020603050405020304" pitchFamily="18" charset="0"/>
                  </a:rPr>
                  <a:t>, we have   </a:t>
                </a: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the total kinetic energy of the gas molecules,</a:t>
                </a:r>
              </a:p>
              <a:p>
                <a:pPr defTabSz="685800" fontAlgn="auto">
                  <a:spcBef>
                    <a:spcPts val="0"/>
                  </a:spcBef>
                  <a:spcAft>
                    <a:spcPts val="0"/>
                  </a:spcAft>
                </a:pPr>
                <a:r>
                  <a:rPr lang="en-US" dirty="0">
                    <a:solidFill>
                      <a:prstClr val="black"/>
                    </a:solidFill>
                    <a:latin typeface="Calibri" panose="020F0502020204030204"/>
                    <a:ea typeface="Cambria Math" panose="02040503050406030204" pitchFamily="18" charset="0"/>
                    <a:cs typeface="Times New Roman" panose="02020603050405020304" pitchFamily="18" charset="0"/>
                  </a:rPr>
                  <a:t> 		</a:t>
                </a:r>
                <a14:m>
                  <m:oMath xmlns:m="http://schemas.openxmlformats.org/officeDocument/2006/math">
                    <m:sSub>
                      <m:sSub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𝐾</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𝑡𝑟</m:t>
                        </m:r>
                      </m:sub>
                    </m:s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num>
                      <m:den>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𝑛𝑅𝑇</m:t>
                    </m:r>
                  </m:oMath>
                </a14:m>
                <a:r>
                  <a:rPr lang="en-US" dirty="0">
                    <a:solidFill>
                      <a:prstClr val="black"/>
                    </a:solidFill>
                    <a:latin typeface="Calibri" panose="020F0502020204030204"/>
                    <a:cs typeface="+mn-cs"/>
                  </a:rPr>
                  <a:t> </a:t>
                </a:r>
                <a:r>
                  <a:rPr lang="en-US" dirty="0">
                    <a:solidFill>
                      <a:prstClr val="black"/>
                    </a:solidFill>
                    <a:latin typeface="Times New Roman" panose="02020603050405020304" pitchFamily="18" charset="0"/>
                    <a:cs typeface="Times New Roman" panose="02020603050405020304" pitchFamily="18" charset="0"/>
                  </a:rPr>
                  <a:t>………………………………(15.7)</a:t>
                </a:r>
              </a:p>
            </p:txBody>
          </p:sp>
        </mc:Choice>
        <mc:Fallback xmlns="">
          <p:sp>
            <p:nvSpPr>
              <p:cNvPr id="4" name="TextBox 3"/>
              <p:cNvSpPr txBox="1">
                <a:spLocks noRot="1" noChangeAspect="1" noMove="1" noResize="1" noEditPoints="1" noAdjustHandles="1" noChangeArrowheads="1" noChangeShapeType="1" noTextEdit="1"/>
              </p:cNvSpPr>
              <p:nvPr/>
            </p:nvSpPr>
            <p:spPr>
              <a:xfrm>
                <a:off x="99391" y="1380293"/>
                <a:ext cx="6197977" cy="4646850"/>
              </a:xfrm>
              <a:prstGeom prst="rect">
                <a:avLst/>
              </a:prstGeom>
              <a:blipFill>
                <a:blip r:embed="rId4"/>
                <a:stretch>
                  <a:fillRect l="-687" t="-523" r="-196"/>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2846942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4600" y="533400"/>
            <a:ext cx="3581400" cy="461665"/>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sz="2400" dirty="0">
                <a:solidFill>
                  <a:srgbClr val="FF0000"/>
                </a:solidFill>
                <a:latin typeface="Times New Roman" panose="02020603050405020304" pitchFamily="18" charset="0"/>
                <a:cs typeface="Times New Roman" panose="02020603050405020304" pitchFamily="18" charset="0"/>
              </a:rPr>
              <a:t>The Boltzmann Constant</a:t>
            </a:r>
          </a:p>
        </p:txBody>
      </p:sp>
      <mc:AlternateContent xmlns:mc="http://schemas.openxmlformats.org/markup-compatibility/2006" xmlns:a14="http://schemas.microsoft.com/office/drawing/2010/main">
        <mc:Choice Requires="a14">
          <p:sp>
            <p:nvSpPr>
              <p:cNvPr id="5" name="TextBox 4"/>
              <p:cNvSpPr txBox="1"/>
              <p:nvPr/>
            </p:nvSpPr>
            <p:spPr>
              <a:xfrm>
                <a:off x="788636" y="1308104"/>
                <a:ext cx="7578288" cy="4532138"/>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The total kinetic energy of all the particles in an ideal gas is </a:t>
                </a:r>
                <a14:m>
                  <m:oMath xmlns:m="http://schemas.openxmlformats.org/officeDocument/2006/math">
                    <m:sSub>
                      <m:sSub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𝐾</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𝑡𝑟</m:t>
                        </m:r>
                      </m:sub>
                    </m:s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num>
                      <m:den>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𝑛𝑅𝑇</m:t>
                    </m:r>
                  </m:oMath>
                </a14:m>
                <a:r>
                  <a:rPr lang="en-US" dirty="0">
                    <a:solidFill>
                      <a:prstClr val="black"/>
                    </a:solidFill>
                    <a:latin typeface="Times New Roman" panose="02020603050405020304" pitchFamily="18" charset="0"/>
                    <a:cs typeface="Times New Roman" panose="02020603050405020304" pitchFamily="18" charset="0"/>
                  </a:rPr>
                  <a:t>.</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It relates the microscopic properties to measurable macroscopic quantities.</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The kinetic is independent of the mass of the atoms or molecules.</a:t>
                </a: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The average kinetic energy per atom or molecule is	 </a:t>
                </a:r>
              </a:p>
              <a:p>
                <a:pPr defTabSz="685800" fontAlgn="auto">
                  <a:spcBef>
                    <a:spcPts val="0"/>
                  </a:spcBef>
                  <a:spcAft>
                    <a:spcPts val="0"/>
                  </a:spcAft>
                </a:pPr>
                <a:r>
                  <a:rPr lang="en-US"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sSub>
                      <m:sSub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𝐾</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𝑎𝑣</m:t>
                        </m:r>
                      </m:sub>
                    </m:s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𝑚</m:t>
                    </m:r>
                    <m:sSub>
                      <m:sSub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e>
                          <m:sup>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𝑎𝑣</m:t>
                        </m:r>
                      </m:sub>
                    </m:s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𝐾</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𝑡𝑟</m:t>
                            </m:r>
                          </m:sub>
                        </m:sSub>
                      </m:num>
                      <m:den>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sSub>
                          <m:sSub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𝑁</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𝐴</m:t>
                            </m:r>
                          </m:sub>
                        </m:sSub>
                      </m:den>
                    </m:f>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f>
                          <m:f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num>
                          <m:den>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𝑛𝑅𝑇</m:t>
                        </m:r>
                      </m:num>
                      <m:den>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sSub>
                          <m:sSub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𝑁</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𝐴</m:t>
                            </m:r>
                          </m:sub>
                        </m:sSub>
                      </m:den>
                    </m:f>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num>
                      <m:den>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𝑅</m:t>
                        </m:r>
                      </m:num>
                      <m:den>
                        <m:sSub>
                          <m:sSub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𝑁</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𝐴</m:t>
                            </m:r>
                          </m:sub>
                        </m:sSub>
                      </m:den>
                    </m:f>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𝑇</m:t>
                    </m:r>
                  </m:oMath>
                </a14:m>
                <a:r>
                  <a:rPr lang="en-US" dirty="0">
                    <a:solidFill>
                      <a:prstClr val="black"/>
                    </a:solidFill>
                    <a:latin typeface="Times New Roman" panose="02020603050405020304" pitchFamily="18" charset="0"/>
                    <a:cs typeface="Times New Roman" panose="02020603050405020304" pitchFamily="18" charset="0"/>
                  </a:rPr>
                  <a:t>.</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Define the </a:t>
                </a:r>
                <a:r>
                  <a:rPr lang="en-US" dirty="0">
                    <a:solidFill>
                      <a:srgbClr val="FF0000"/>
                    </a:solidFill>
                    <a:latin typeface="Times New Roman" panose="02020603050405020304" pitchFamily="18" charset="0"/>
                    <a:cs typeface="Times New Roman" panose="02020603050405020304" pitchFamily="18" charset="0"/>
                  </a:rPr>
                  <a:t>Boltzmann constant</a:t>
                </a:r>
                <a:r>
                  <a:rPr lang="en-US" dirty="0">
                    <a:solidFill>
                      <a:prstClr val="black"/>
                    </a:solidFill>
                    <a:latin typeface="Times New Roman" panose="02020603050405020304" pitchFamily="18" charset="0"/>
                    <a:cs typeface="Times New Roman" panose="02020603050405020304" pitchFamily="18" charset="0"/>
                  </a:rPr>
                  <a:t> </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𝑘</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𝑅</m:t>
                        </m:r>
                      </m:num>
                      <m:den>
                        <m:sSub>
                          <m:sSub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𝑁</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𝐴</m:t>
                            </m:r>
                          </m:sub>
                        </m:sSub>
                      </m:den>
                    </m:f>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8.314 </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𝐽</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𝑚𝑜𝑙</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𝐾</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num>
                      <m:den>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6.022×</m:t>
                        </m:r>
                        <m:sSup>
                          <m:sSup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10</m:t>
                            </m:r>
                          </m:e>
                          <m:sup>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23</m:t>
                            </m:r>
                          </m:sup>
                        </m:sSup>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𝑚𝑜𝑙𝑒</m:t>
                        </m:r>
                      </m:den>
                    </m:f>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=1.381×</m:t>
                    </m:r>
                    <m:sSup>
                      <m:sSup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10</m:t>
                        </m:r>
                      </m:e>
                      <m:sup>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−23</m:t>
                        </m:r>
                      </m:sup>
                    </m:sSup>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𝐽</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𝐾</m:t>
                    </m:r>
                  </m:oMath>
                </a14:m>
                <a:r>
                  <a:rPr lang="en-US" dirty="0">
                    <a:solidFill>
                      <a:prstClr val="black"/>
                    </a:solidFill>
                    <a:latin typeface="Times New Roman" panose="02020603050405020304" pitchFamily="18" charset="0"/>
                    <a:cs typeface="Times New Roman" panose="02020603050405020304" pitchFamily="18" charset="0"/>
                  </a:rPr>
                  <a:t>, </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then, 		</a:t>
                </a:r>
                <a14:m>
                  <m:oMath xmlns:m="http://schemas.openxmlformats.org/officeDocument/2006/math">
                    <m:sSub>
                      <m:sSub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𝐾</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𝑎𝑣</m:t>
                        </m:r>
                      </m:sub>
                    </m:s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𝑚</m:t>
                    </m:r>
                    <m:sSub>
                      <m:sSub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e>
                          <m:sup>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𝑎𝑣</m:t>
                        </m:r>
                      </m:sub>
                    </m:s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num>
                      <m:den>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𝑘𝑇</m:t>
                    </m:r>
                  </m:oMath>
                </a14:m>
                <a:r>
                  <a:rPr lang="en-US"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………….……………..........…(15.8)</a:t>
                </a: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which is independent of the details of the particles, such as the mass.</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We can re-write the ideal-gas equation to	</a:t>
                </a:r>
                <a14:m>
                  <m:oMath xmlns:m="http://schemas.openxmlformats.org/officeDocument/2006/math">
                    <m:r>
                      <a:rPr lang="en-US" i="1">
                        <a:solidFill>
                          <a:prstClr val="black"/>
                        </a:solidFill>
                        <a:latin typeface="Cambria Math" panose="02040503050406030204" pitchFamily="18" charset="0"/>
                        <a:cs typeface="Times New Roman" panose="02020603050405020304" pitchFamily="18" charset="0"/>
                      </a:rPr>
                      <m:t>𝑝𝑉</m:t>
                    </m:r>
                    <m:r>
                      <a:rPr lang="en-US" i="1">
                        <a:solidFill>
                          <a:prstClr val="black"/>
                        </a:solidFill>
                        <a:latin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cs typeface="Times New Roman" panose="02020603050405020304" pitchFamily="18" charset="0"/>
                      </a:rPr>
                      <m:t>𝑛𝑅𝑇</m:t>
                    </m:r>
                    <m:r>
                      <a:rPr lang="en-US" i="1">
                        <a:solidFill>
                          <a:prstClr val="black"/>
                        </a:solidFill>
                        <a:latin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cs typeface="Times New Roman" panose="02020603050405020304" pitchFamily="18" charset="0"/>
                      </a:rPr>
                      <m:t>𝑛</m:t>
                    </m:r>
                    <m:d>
                      <m:dPr>
                        <m:ctrlPr>
                          <a:rPr lang="en-US" i="1">
                            <a:solidFill>
                              <a:prstClr val="black"/>
                            </a:solidFill>
                            <a:latin typeface="Cambria Math" panose="02040503050406030204" pitchFamily="18" charset="0"/>
                            <a:cs typeface="Times New Roman" panose="02020603050405020304" pitchFamily="18" charset="0"/>
                          </a:rPr>
                        </m:ctrlPr>
                      </m:dPr>
                      <m:e>
                        <m:r>
                          <a:rPr lang="en-US" i="1">
                            <a:solidFill>
                              <a:prstClr val="black"/>
                            </a:solidFill>
                            <a:latin typeface="Cambria Math" panose="02040503050406030204" pitchFamily="18" charset="0"/>
                            <a:cs typeface="Times New Roman" panose="02020603050405020304" pitchFamily="18" charset="0"/>
                          </a:rPr>
                          <m:t>𝑘</m:t>
                        </m:r>
                        <m:sSub>
                          <m:sSub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𝑁</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𝐴</m:t>
                            </m:r>
                          </m:sub>
                        </m:sSub>
                      </m:e>
                    </m:d>
                    <m:r>
                      <a:rPr lang="en-US" i="1">
                        <a:solidFill>
                          <a:prstClr val="black"/>
                        </a:solidFill>
                        <a:latin typeface="Cambria Math" panose="02040503050406030204" pitchFamily="18" charset="0"/>
                        <a:cs typeface="Times New Roman" panose="02020603050405020304" pitchFamily="18" charset="0"/>
                      </a:rPr>
                      <m:t>𝑇</m:t>
                    </m:r>
                  </m:oMath>
                </a14:m>
                <a:r>
                  <a:rPr lang="en-US" dirty="0">
                    <a:solidFill>
                      <a:prstClr val="black"/>
                    </a:solidFill>
                    <a:latin typeface="Times New Roman" panose="02020603050405020304" pitchFamily="18" charset="0"/>
                    <a:cs typeface="Times New Roman" panose="02020603050405020304" pitchFamily="18" charset="0"/>
                  </a:rPr>
                  <a:t>,</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or						</a:t>
                </a:r>
                <a14:m>
                  <m:oMath xmlns:m="http://schemas.openxmlformats.org/officeDocument/2006/math">
                    <m:r>
                      <a:rPr lang="en-US" i="1">
                        <a:solidFill>
                          <a:prstClr val="black"/>
                        </a:solidFill>
                        <a:latin typeface="Cambria Math" panose="02040503050406030204" pitchFamily="18" charset="0"/>
                        <a:cs typeface="Times New Roman" panose="02020603050405020304" pitchFamily="18" charset="0"/>
                      </a:rPr>
                      <m:t>𝑝𝑉</m:t>
                    </m:r>
                    <m:r>
                      <a:rPr lang="en-US" i="1">
                        <a:solidFill>
                          <a:prstClr val="black"/>
                        </a:solidFill>
                        <a:latin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cs typeface="Times New Roman" panose="02020603050405020304" pitchFamily="18" charset="0"/>
                      </a:rPr>
                      <m:t>𝑁𝑘𝑇</m:t>
                    </m:r>
                  </m:oMath>
                </a14:m>
                <a:r>
                  <a:rPr lang="en-US" dirty="0">
                    <a:solidFill>
                      <a:prstClr val="black"/>
                    </a:solidFill>
                    <a:latin typeface="Times New Roman" panose="02020603050405020304" pitchFamily="18" charset="0"/>
                    <a:cs typeface="Times New Roman" panose="02020603050405020304" pitchFamily="18" charset="0"/>
                  </a:rPr>
                  <a:t> ……………….(15.9)</a:t>
                </a:r>
              </a:p>
            </p:txBody>
          </p:sp>
        </mc:Choice>
        <mc:Fallback xmlns="">
          <p:sp>
            <p:nvSpPr>
              <p:cNvPr id="5" name="TextBox 4"/>
              <p:cNvSpPr txBox="1">
                <a:spLocks noRot="1" noChangeAspect="1" noMove="1" noResize="1" noEditPoints="1" noAdjustHandles="1" noChangeArrowheads="1" noChangeShapeType="1" noTextEdit="1"/>
              </p:cNvSpPr>
              <p:nvPr/>
            </p:nvSpPr>
            <p:spPr>
              <a:xfrm>
                <a:off x="788636" y="1308104"/>
                <a:ext cx="7578288" cy="4532138"/>
              </a:xfrm>
              <a:prstGeom prst="rect">
                <a:avLst/>
              </a:prstGeom>
              <a:blipFill>
                <a:blip r:embed="rId3"/>
                <a:stretch>
                  <a:fillRect l="-562" b="-1074"/>
                </a:stretch>
              </a:blipFill>
              <a:ln>
                <a:solidFill>
                  <a:schemeClr val="tx1"/>
                </a:solidFill>
              </a:ln>
            </p:spPr>
            <p:txBody>
              <a:bodyPr/>
              <a:lstStyle/>
              <a:p>
                <a:r>
                  <a:rPr lang="en-US">
                    <a:noFill/>
                  </a:rPr>
                  <a:t> </a:t>
                </a:r>
              </a:p>
            </p:txBody>
          </p:sp>
        </mc:Fallback>
      </mc:AlternateContent>
      <p:sp>
        <p:nvSpPr>
          <p:cNvPr id="6" name="TextBox 5">
            <a:extLst>
              <a:ext uri="{FF2B5EF4-FFF2-40B4-BE49-F238E27FC236}">
                <a16:creationId xmlns:a16="http://schemas.microsoft.com/office/drawing/2014/main" id="{BD82DC85-326B-4014-BABB-63B55CDFFCE8}"/>
              </a:ext>
            </a:extLst>
          </p:cNvPr>
          <p:cNvSpPr txBox="1"/>
          <p:nvPr/>
        </p:nvSpPr>
        <p:spPr>
          <a:xfrm>
            <a:off x="685800" y="6324600"/>
            <a:ext cx="4267200" cy="369332"/>
          </a:xfrm>
          <a:prstGeom prst="rect">
            <a:avLst/>
          </a:prstGeom>
          <a:noFill/>
        </p:spPr>
        <p:txBody>
          <a:bodyPr wrap="square" rtlCol="0">
            <a:spAutoFit/>
          </a:bodyPr>
          <a:lstStyle/>
          <a:p>
            <a:r>
              <a:rPr lang="en-US" dirty="0">
                <a:solidFill>
                  <a:srgbClr val="FF0000"/>
                </a:solidFill>
              </a:rPr>
              <a:t>Gas constant R =8.3144598 J/ (mol K )</a:t>
            </a:r>
          </a:p>
        </p:txBody>
      </p:sp>
    </p:spTree>
    <p:extLst>
      <p:ext uri="{BB962C8B-B14F-4D97-AF65-F5344CB8AC3E}">
        <p14:creationId xmlns:p14="http://schemas.microsoft.com/office/powerpoint/2010/main" val="3874402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400"/>
            <a:ext cx="210343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581400"/>
            <a:ext cx="2362200" cy="23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381000"/>
            <a:ext cx="2438400" cy="278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3048000"/>
            <a:ext cx="2359025" cy="297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Box 6"/>
          <p:cNvSpPr txBox="1">
            <a:spLocks noChangeArrowheads="1"/>
          </p:cNvSpPr>
          <p:nvPr/>
        </p:nvSpPr>
        <p:spPr bwMode="auto">
          <a:xfrm>
            <a:off x="2438400" y="0"/>
            <a:ext cx="42345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dirty="0">
                <a:solidFill>
                  <a:srgbClr val="FF0000"/>
                </a:solidFill>
                <a:latin typeface="Calibri" panose="020F0502020204030204" pitchFamily="34" charset="0"/>
              </a:rPr>
              <a:t>Molecular  model of an ideal gas</a:t>
            </a:r>
          </a:p>
        </p:txBody>
      </p:sp>
      <p:sp>
        <p:nvSpPr>
          <p:cNvPr id="11276" name="TextBox 12"/>
          <p:cNvSpPr txBox="1">
            <a:spLocks noChangeArrowheads="1"/>
          </p:cNvSpPr>
          <p:nvPr/>
        </p:nvSpPr>
        <p:spPr bwMode="auto">
          <a:xfrm>
            <a:off x="7840663" y="1524000"/>
            <a:ext cx="130333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altLang="en-US" sz="1600">
                <a:solidFill>
                  <a:srgbClr val="FF0000"/>
                </a:solidFill>
                <a:latin typeface="Calibri" panose="020F0502020204030204" pitchFamily="34" charset="0"/>
              </a:rPr>
              <a:t>Note: Parallel</a:t>
            </a:r>
          </a:p>
          <a:p>
            <a:pPr algn="r" eaLnBrk="1" hangingPunct="1"/>
            <a:r>
              <a:rPr lang="en-US" altLang="en-US" sz="1600">
                <a:solidFill>
                  <a:srgbClr val="FF0000"/>
                </a:solidFill>
                <a:latin typeface="Calibri" panose="020F0502020204030204" pitchFamily="34" charset="0"/>
              </a:rPr>
              <a:t>Velocity</a:t>
            </a:r>
          </a:p>
          <a:p>
            <a:pPr algn="r" eaLnBrk="1" hangingPunct="1"/>
            <a:r>
              <a:rPr lang="en-US" altLang="en-US" sz="1600">
                <a:solidFill>
                  <a:srgbClr val="FF0000"/>
                </a:solidFill>
                <a:latin typeface="Calibri" panose="020F0502020204030204" pitchFamily="34" charset="0"/>
              </a:rPr>
              <a:t>Does not</a:t>
            </a:r>
          </a:p>
          <a:p>
            <a:pPr algn="r" eaLnBrk="1" hangingPunct="1"/>
            <a:r>
              <a:rPr lang="en-US" altLang="en-US" sz="1600">
                <a:solidFill>
                  <a:srgbClr val="FF0000"/>
                </a:solidFill>
                <a:latin typeface="Calibri" panose="020F0502020204030204" pitchFamily="34" charset="0"/>
              </a:rPr>
              <a:t>Change!</a:t>
            </a:r>
          </a:p>
        </p:txBody>
      </p:sp>
      <p:sp>
        <p:nvSpPr>
          <p:cNvPr id="11277" name="TextBox 13"/>
          <p:cNvSpPr txBox="1">
            <a:spLocks noChangeArrowheads="1"/>
          </p:cNvSpPr>
          <p:nvPr/>
        </p:nvSpPr>
        <p:spPr bwMode="auto">
          <a:xfrm rot="10800000" flipV="1">
            <a:off x="0" y="2895600"/>
            <a:ext cx="121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NaCl</a:t>
            </a:r>
          </a:p>
        </p:txBody>
      </p:sp>
      <p:sp>
        <p:nvSpPr>
          <p:cNvPr id="11278" name="TextBox 14"/>
          <p:cNvSpPr txBox="1">
            <a:spLocks noChangeArrowheads="1"/>
          </p:cNvSpPr>
          <p:nvPr/>
        </p:nvSpPr>
        <p:spPr bwMode="auto">
          <a:xfrm>
            <a:off x="228600" y="3276600"/>
            <a:ext cx="825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silicon</a:t>
            </a:r>
          </a:p>
        </p:txBody>
      </p:sp>
      <p:sp>
        <p:nvSpPr>
          <p:cNvPr id="16" name="TextBox 15"/>
          <p:cNvSpPr txBox="1"/>
          <p:nvPr/>
        </p:nvSpPr>
        <p:spPr>
          <a:xfrm>
            <a:off x="0" y="0"/>
            <a:ext cx="2781300" cy="1016000"/>
          </a:xfrm>
          <a:prstGeom prst="rect">
            <a:avLst/>
          </a:prstGeom>
          <a:noFill/>
        </p:spPr>
        <p:txBody>
          <a:bodyPr wrap="none">
            <a:spAutoFit/>
          </a:bodyPr>
          <a:lstStyle/>
          <a:p>
            <a:pPr>
              <a:defRPr/>
            </a:pPr>
            <a:r>
              <a:rPr lang="en-US" sz="1200" dirty="0">
                <a:latin typeface="Arial" charset="0"/>
                <a:cs typeface="Arial" charset="0"/>
              </a:rPr>
              <a:t>4 steps:</a:t>
            </a:r>
          </a:p>
          <a:p>
            <a:pPr marL="342900" indent="-342900">
              <a:buFontTx/>
              <a:buAutoNum type="arabicPeriod"/>
              <a:defRPr/>
            </a:pPr>
            <a:r>
              <a:rPr lang="en-US" sz="1200" dirty="0">
                <a:latin typeface="Arial" charset="0"/>
                <a:cs typeface="Arial" charset="0"/>
              </a:rPr>
              <a:t>Find </a:t>
            </a:r>
            <a:r>
              <a:rPr lang="en-US" sz="1200" dirty="0">
                <a:latin typeface="Arial" charset="0"/>
                <a:cs typeface="Arial" charset="0"/>
                <a:sym typeface="Symbol"/>
              </a:rPr>
              <a:t> p /collision</a:t>
            </a:r>
          </a:p>
          <a:p>
            <a:pPr marL="342900" indent="-342900">
              <a:buFontTx/>
              <a:buAutoNum type="arabicPeriod"/>
              <a:defRPr/>
            </a:pPr>
            <a:r>
              <a:rPr lang="en-US" sz="1200" dirty="0">
                <a:latin typeface="Arial" charset="0"/>
                <a:cs typeface="Arial" charset="0"/>
                <a:sym typeface="Symbol"/>
              </a:rPr>
              <a:t>Find # of collisions</a:t>
            </a:r>
          </a:p>
          <a:p>
            <a:pPr marL="342900" indent="-342900">
              <a:buFontTx/>
              <a:buAutoNum type="arabicPeriod"/>
              <a:defRPr/>
            </a:pPr>
            <a:r>
              <a:rPr lang="en-US" sz="1200" dirty="0">
                <a:latin typeface="Arial" charset="0"/>
                <a:cs typeface="Arial" charset="0"/>
                <a:sym typeface="Symbol"/>
              </a:rPr>
              <a:t>Find force/area</a:t>
            </a:r>
          </a:p>
          <a:p>
            <a:pPr marL="342900" indent="-342900">
              <a:buFontTx/>
              <a:buAutoNum type="arabicPeriod"/>
              <a:defRPr/>
            </a:pPr>
            <a:r>
              <a:rPr lang="en-US" sz="1200" dirty="0">
                <a:latin typeface="Arial" charset="0"/>
                <a:cs typeface="Arial" charset="0"/>
                <a:sym typeface="Symbol"/>
              </a:rPr>
              <a:t>Find p and relate to ideal gas law</a:t>
            </a:r>
            <a:endParaRPr lang="en-US" sz="1200" dirty="0">
              <a:latin typeface="Arial" charset="0"/>
              <a:cs typeface="Arial" charset="0"/>
            </a:endParaRPr>
          </a:p>
        </p:txBody>
      </p:sp>
      <p:sp>
        <p:nvSpPr>
          <p:cNvPr id="2" name="TextBox 1"/>
          <p:cNvSpPr txBox="1"/>
          <p:nvPr/>
        </p:nvSpPr>
        <p:spPr>
          <a:xfrm>
            <a:off x="6809232" y="30490"/>
            <a:ext cx="1981200" cy="523220"/>
          </a:xfrm>
          <a:prstGeom prst="rect">
            <a:avLst/>
          </a:prstGeom>
          <a:noFill/>
        </p:spPr>
        <p:txBody>
          <a:bodyPr wrap="square" rtlCol="0">
            <a:spAutoFit/>
          </a:bodyPr>
          <a:lstStyle/>
          <a:p>
            <a:r>
              <a:rPr lang="en-US" sz="1400" dirty="0"/>
              <a:t>Elastic collision of a molecule with the wall</a:t>
            </a:r>
          </a:p>
        </p:txBody>
      </p:sp>
      <p:sp>
        <p:nvSpPr>
          <p:cNvPr id="3" name="TextBox 2"/>
          <p:cNvSpPr txBox="1"/>
          <p:nvPr/>
        </p:nvSpPr>
        <p:spPr>
          <a:xfrm>
            <a:off x="2566505" y="461963"/>
            <a:ext cx="3725700" cy="738664"/>
          </a:xfrm>
          <a:prstGeom prst="rect">
            <a:avLst/>
          </a:prstGeom>
          <a:noFill/>
        </p:spPr>
        <p:txBody>
          <a:bodyPr wrap="none" rtlCol="0">
            <a:spAutoFit/>
          </a:bodyPr>
          <a:lstStyle/>
          <a:p>
            <a:r>
              <a:rPr lang="en-US" sz="1400" dirty="0">
                <a:solidFill>
                  <a:srgbClr val="0070C0"/>
                </a:solidFill>
              </a:rPr>
              <a:t>Aim: derive pressure in the molecular picture</a:t>
            </a:r>
          </a:p>
          <a:p>
            <a:r>
              <a:rPr lang="en-US" sz="1400" dirty="0"/>
              <a:t>	Atoms sizes ≈ 10</a:t>
            </a:r>
            <a:r>
              <a:rPr lang="en-US" sz="1400" baseline="30000" dirty="0"/>
              <a:t>-10</a:t>
            </a:r>
            <a:r>
              <a:rPr lang="en-US" sz="1400" dirty="0"/>
              <a:t> m</a:t>
            </a:r>
          </a:p>
          <a:p>
            <a:r>
              <a:rPr lang="en-US" sz="1400" dirty="0"/>
              <a:t>	Largest molecule sizes ≈ 10</a:t>
            </a:r>
            <a:r>
              <a:rPr lang="en-US" sz="1400" baseline="30000" dirty="0"/>
              <a:t>-6</a:t>
            </a:r>
            <a:r>
              <a:rPr lang="en-US" sz="1400" dirty="0"/>
              <a:t> m</a:t>
            </a:r>
          </a:p>
        </p:txBody>
      </p:sp>
      <p:sp>
        <p:nvSpPr>
          <p:cNvPr id="4" name="TextBox 3"/>
          <p:cNvSpPr txBox="1"/>
          <p:nvPr/>
        </p:nvSpPr>
        <p:spPr>
          <a:xfrm>
            <a:off x="3107531" y="1427639"/>
            <a:ext cx="2746375" cy="1600438"/>
          </a:xfrm>
          <a:prstGeom prst="rect">
            <a:avLst/>
          </a:prstGeom>
          <a:noFill/>
          <a:ln w="38100">
            <a:solidFill>
              <a:srgbClr val="FF0000"/>
            </a:solidFill>
          </a:ln>
        </p:spPr>
        <p:txBody>
          <a:bodyPr wrap="square" rtlCol="0">
            <a:spAutoFit/>
          </a:bodyPr>
          <a:lstStyle/>
          <a:p>
            <a:r>
              <a:rPr lang="en-US" sz="1400" dirty="0"/>
              <a:t>In gas molecules are in motion.</a:t>
            </a:r>
          </a:p>
          <a:p>
            <a:endParaRPr lang="en-US" sz="1400" dirty="0"/>
          </a:p>
          <a:p>
            <a:r>
              <a:rPr lang="en-US" sz="1400" dirty="0"/>
              <a:t>In solids molecules vibrate around centers.</a:t>
            </a:r>
          </a:p>
          <a:p>
            <a:endParaRPr lang="en-US" sz="1400" dirty="0"/>
          </a:p>
          <a:p>
            <a:r>
              <a:rPr lang="en-US" sz="1400" dirty="0"/>
              <a:t>In liquids molecules vibrate with more freedom in movement.</a:t>
            </a:r>
          </a:p>
        </p:txBody>
      </p:sp>
      <mc:AlternateContent xmlns:mc="http://schemas.openxmlformats.org/markup-compatibility/2006" xmlns:a14="http://schemas.microsoft.com/office/drawing/2010/main">
        <mc:Choice Requires="a14">
          <p:sp>
            <p:nvSpPr>
              <p:cNvPr id="5" name="TextBox 4"/>
              <p:cNvSpPr txBox="1"/>
              <p:nvPr/>
            </p:nvSpPr>
            <p:spPr>
              <a:xfrm>
                <a:off x="2514600" y="3300416"/>
                <a:ext cx="4308339" cy="3649076"/>
              </a:xfrm>
              <a:prstGeom prst="rect">
                <a:avLst/>
              </a:prstGeom>
              <a:noFill/>
            </p:spPr>
            <p:txBody>
              <a:bodyPr wrap="square" rtlCol="0">
                <a:spAutoFit/>
              </a:bodyPr>
              <a:lstStyle/>
              <a:p>
                <a:pPr marL="342900" indent="-342900">
                  <a:buFont typeface="+mj-lt"/>
                  <a:buAutoNum type="arabicPeriod"/>
                </a:pPr>
                <a:r>
                  <a:rPr lang="en-US" sz="1600" dirty="0">
                    <a:solidFill>
                      <a:srgbClr val="FF0000"/>
                    </a:solidFill>
                    <a:latin typeface="+mn-lt"/>
                  </a:rPr>
                  <a:t>Total change of momentum Kinetic molecular theory of an ideal gas:</a:t>
                </a:r>
              </a:p>
              <a:p>
                <a:r>
                  <a:rPr lang="en-US" sz="1600" dirty="0">
                    <a:latin typeface="+mn-lt"/>
                  </a:rPr>
                  <a:t>assume all molecules to have the same velocity</a:t>
                </a:r>
              </a:p>
              <a:p>
                <a:pPr/>
                <a14:m>
                  <m:oMathPara xmlns:m="http://schemas.openxmlformats.org/officeDocument/2006/math">
                    <m:oMathParaPr>
                      <m:jc m:val="centerGroup"/>
                    </m:oMathParaPr>
                    <m:oMath xmlns:m="http://schemas.openxmlformats.org/officeDocument/2006/math">
                      <m:r>
                        <a:rPr lang="en-US" sz="1600" i="0" smtClean="0">
                          <a:latin typeface="Cambria Math" panose="02040503050406030204" pitchFamily="18" charset="0"/>
                          <a:ea typeface="Cambria Math" panose="02040503050406030204" pitchFamily="18" charset="0"/>
                        </a:rPr>
                        <m:t>∆</m:t>
                      </m:r>
                      <m:r>
                        <m:rPr>
                          <m:sty m:val="p"/>
                        </m:rPr>
                        <a:rPr lang="en-US" sz="1600" b="0" i="0" smtClean="0">
                          <a:latin typeface="Cambria Math" panose="02040503050406030204" pitchFamily="18" charset="0"/>
                          <a:ea typeface="Cambria Math" panose="02040503050406030204" pitchFamily="18" charset="0"/>
                        </a:rPr>
                        <m:t>P</m:t>
                      </m:r>
                      <m:r>
                        <a:rPr lang="en-US" sz="1600" b="0" i="0" smtClean="0">
                          <a:latin typeface="Cambria Math" panose="02040503050406030204" pitchFamily="18" charset="0"/>
                          <a:ea typeface="Cambria Math" panose="02040503050406030204" pitchFamily="18" charset="0"/>
                        </a:rPr>
                        <m:t>=</m:t>
                      </m:r>
                      <m:r>
                        <m:rPr>
                          <m:sty m:val="p"/>
                        </m:rPr>
                        <a:rPr lang="en-US" sz="1600" b="0" i="0" smtClean="0">
                          <a:latin typeface="Cambria Math" panose="02040503050406030204" pitchFamily="18" charset="0"/>
                          <a:ea typeface="Cambria Math" panose="02040503050406030204" pitchFamily="18" charset="0"/>
                        </a:rPr>
                        <m:t>m</m:t>
                      </m:r>
                      <m:d>
                        <m:dPr>
                          <m:begChr m:val="|"/>
                          <m:endChr m:val="|"/>
                          <m:ctrlPr>
                            <a:rPr lang="en-US" sz="1600" b="0" i="1" smtClean="0">
                              <a:latin typeface="Cambria Math" panose="02040503050406030204" pitchFamily="18" charset="0"/>
                              <a:ea typeface="Cambria Math" panose="02040503050406030204" pitchFamily="18" charset="0"/>
                            </a:rPr>
                          </m:ctrlPr>
                        </m:dPr>
                        <m:e>
                          <m:sSub>
                            <m:sSubPr>
                              <m:ctrlPr>
                                <a:rPr lang="en-US" sz="1600" b="0" i="1" smtClean="0">
                                  <a:latin typeface="Cambria Math" panose="02040503050406030204" pitchFamily="18" charset="0"/>
                                  <a:ea typeface="Cambria Math" panose="02040503050406030204" pitchFamily="18" charset="0"/>
                                </a:rPr>
                              </m:ctrlPr>
                            </m:sSubPr>
                            <m:e>
                              <m:r>
                                <m:rPr>
                                  <m:sty m:val="p"/>
                                </m:rPr>
                                <a:rPr lang="en-US" sz="1600" b="0" i="0" smtClean="0">
                                  <a:latin typeface="Cambria Math" panose="02040503050406030204" pitchFamily="18" charset="0"/>
                                  <a:ea typeface="Cambria Math" panose="02040503050406030204" pitchFamily="18" charset="0"/>
                                </a:rPr>
                                <m:t>v</m:t>
                              </m:r>
                            </m:e>
                            <m:sub>
                              <m:r>
                                <m:rPr>
                                  <m:sty m:val="p"/>
                                </m:rPr>
                                <a:rPr lang="en-US" sz="1600" b="0" i="0" smtClean="0">
                                  <a:latin typeface="Cambria Math" panose="02040503050406030204" pitchFamily="18" charset="0"/>
                                  <a:ea typeface="Cambria Math" panose="02040503050406030204" pitchFamily="18" charset="0"/>
                                </a:rPr>
                                <m:t>x</m:t>
                              </m:r>
                            </m:sub>
                          </m:sSub>
                        </m:e>
                      </m:d>
                      <m:r>
                        <a:rPr lang="en-US" sz="1600" b="0" i="0" smtClean="0">
                          <a:latin typeface="Cambria Math" panose="02040503050406030204" pitchFamily="18" charset="0"/>
                          <a:ea typeface="Cambria Math" panose="02040503050406030204" pitchFamily="18" charset="0"/>
                        </a:rPr>
                        <m:t>−</m:t>
                      </m:r>
                      <m:d>
                        <m:dPr>
                          <m:ctrlPr>
                            <a:rPr lang="en-US" sz="1600" b="0" i="1" smtClean="0">
                              <a:latin typeface="Cambria Math" panose="02040503050406030204" pitchFamily="18" charset="0"/>
                              <a:ea typeface="Cambria Math" panose="02040503050406030204" pitchFamily="18" charset="0"/>
                            </a:rPr>
                          </m:ctrlPr>
                        </m:dPr>
                        <m:e>
                          <m:r>
                            <a:rPr lang="en-US" sz="1600" b="0" i="0" smtClean="0">
                              <a:latin typeface="Cambria Math" panose="02040503050406030204" pitchFamily="18" charset="0"/>
                              <a:ea typeface="Cambria Math" panose="02040503050406030204" pitchFamily="18" charset="0"/>
                            </a:rPr>
                            <m:t>−</m:t>
                          </m:r>
                          <m:r>
                            <m:rPr>
                              <m:sty m:val="p"/>
                            </m:rPr>
                            <a:rPr lang="en-US" sz="1600" b="0" i="0" smtClean="0">
                              <a:latin typeface="Cambria Math" panose="02040503050406030204" pitchFamily="18" charset="0"/>
                              <a:ea typeface="Cambria Math" panose="02040503050406030204" pitchFamily="18" charset="0"/>
                            </a:rPr>
                            <m:t>m</m:t>
                          </m:r>
                          <m:sSub>
                            <m:sSubPr>
                              <m:ctrlPr>
                                <a:rPr lang="en-US" sz="1600" i="1">
                                  <a:latin typeface="Cambria Math" panose="02040503050406030204" pitchFamily="18" charset="0"/>
                                  <a:ea typeface="Cambria Math" panose="02040503050406030204" pitchFamily="18" charset="0"/>
                                </a:rPr>
                              </m:ctrlPr>
                            </m:sSubPr>
                            <m:e>
                              <m:r>
                                <m:rPr>
                                  <m:sty m:val="p"/>
                                </m:rPr>
                                <a:rPr lang="en-US" sz="1600" i="0">
                                  <a:latin typeface="Cambria Math" panose="02040503050406030204" pitchFamily="18" charset="0"/>
                                  <a:ea typeface="Cambria Math" panose="02040503050406030204" pitchFamily="18" charset="0"/>
                                </a:rPr>
                                <m:t>v</m:t>
                              </m:r>
                            </m:e>
                            <m:sub>
                              <m:r>
                                <m:rPr>
                                  <m:sty m:val="p"/>
                                </m:rPr>
                                <a:rPr lang="en-US" sz="1600" i="0">
                                  <a:latin typeface="Cambria Math" panose="02040503050406030204" pitchFamily="18" charset="0"/>
                                  <a:ea typeface="Cambria Math" panose="02040503050406030204" pitchFamily="18" charset="0"/>
                                </a:rPr>
                                <m:t>x</m:t>
                              </m:r>
                            </m:sub>
                          </m:sSub>
                        </m:e>
                      </m:d>
                      <m:r>
                        <a:rPr lang="en-US" sz="1600" b="0" i="0" smtClean="0">
                          <a:latin typeface="Cambria Math" panose="02040503050406030204" pitchFamily="18" charset="0"/>
                          <a:ea typeface="Cambria Math" panose="02040503050406030204" pitchFamily="18" charset="0"/>
                        </a:rPr>
                        <m:t>=2</m:t>
                      </m:r>
                      <m:r>
                        <m:rPr>
                          <m:sty m:val="p"/>
                        </m:rPr>
                        <a:rPr lang="en-US" sz="1600" b="0" i="0" smtClean="0">
                          <a:latin typeface="Cambria Math" panose="02040503050406030204" pitchFamily="18" charset="0"/>
                          <a:ea typeface="Cambria Math" panose="02040503050406030204" pitchFamily="18" charset="0"/>
                        </a:rPr>
                        <m:t>m</m:t>
                      </m:r>
                      <m:sSub>
                        <m:sSubPr>
                          <m:ctrlPr>
                            <a:rPr lang="en-US" sz="1600" i="1">
                              <a:latin typeface="Cambria Math" panose="02040503050406030204" pitchFamily="18" charset="0"/>
                              <a:ea typeface="Cambria Math" panose="02040503050406030204" pitchFamily="18" charset="0"/>
                            </a:rPr>
                          </m:ctrlPr>
                        </m:sSubPr>
                        <m:e>
                          <m:r>
                            <m:rPr>
                              <m:sty m:val="p"/>
                            </m:rPr>
                            <a:rPr lang="en-US" sz="1600" i="0">
                              <a:latin typeface="Cambria Math" panose="02040503050406030204" pitchFamily="18" charset="0"/>
                              <a:ea typeface="Cambria Math" panose="02040503050406030204" pitchFamily="18" charset="0"/>
                            </a:rPr>
                            <m:t>v</m:t>
                          </m:r>
                        </m:e>
                        <m:sub>
                          <m:r>
                            <m:rPr>
                              <m:sty m:val="p"/>
                            </m:rPr>
                            <a:rPr lang="en-US" sz="1600" i="0">
                              <a:latin typeface="Cambria Math" panose="02040503050406030204" pitchFamily="18" charset="0"/>
                              <a:ea typeface="Cambria Math" panose="02040503050406030204" pitchFamily="18" charset="0"/>
                            </a:rPr>
                            <m:t>x</m:t>
                          </m:r>
                        </m:sub>
                      </m:sSub>
                    </m:oMath>
                  </m:oMathPara>
                </a14:m>
                <a:endParaRPr lang="en-US" sz="1600" dirty="0">
                  <a:latin typeface="+mn-lt"/>
                </a:endParaRPr>
              </a:p>
              <a:p>
                <a:endParaRPr lang="en-US" sz="1600" dirty="0">
                  <a:latin typeface="+mn-lt"/>
                </a:endParaRPr>
              </a:p>
              <a:p>
                <a:pPr marL="342900" indent="-342900">
                  <a:buFont typeface="+mj-lt"/>
                  <a:buAutoNum type="arabicPeriod" startAt="2"/>
                </a:pPr>
                <a:r>
                  <a:rPr lang="en-US" sz="1600" dirty="0">
                    <a:solidFill>
                      <a:srgbClr val="FF0000"/>
                    </a:solidFill>
                    <a:latin typeface="+mn-lt"/>
                  </a:rPr>
                  <a:t>The number of collisions with wall (area A) during </a:t>
                </a:r>
                <a14:m>
                  <m:oMath xmlns:m="http://schemas.openxmlformats.org/officeDocument/2006/math">
                    <m:r>
                      <a:rPr lang="en-US" sz="1600" i="0" smtClean="0">
                        <a:solidFill>
                          <a:srgbClr val="FF0000"/>
                        </a:solidFill>
                        <a:latin typeface="Cambria Math" panose="02040503050406030204" pitchFamily="18" charset="0"/>
                        <a:ea typeface="Cambria Math" panose="02040503050406030204" pitchFamily="18" charset="0"/>
                      </a:rPr>
                      <m:t>∆</m:t>
                    </m:r>
                    <m:r>
                      <m:rPr>
                        <m:sty m:val="p"/>
                      </m:rPr>
                      <a:rPr lang="en-US" sz="1600" b="0" i="0" smtClean="0">
                        <a:solidFill>
                          <a:srgbClr val="FF0000"/>
                        </a:solidFill>
                        <a:latin typeface="Cambria Math" panose="02040503050406030204" pitchFamily="18" charset="0"/>
                        <a:ea typeface="Cambria Math" panose="02040503050406030204" pitchFamily="18" charset="0"/>
                      </a:rPr>
                      <m:t>t</m:t>
                    </m:r>
                  </m:oMath>
                </a14:m>
                <a:r>
                  <a:rPr lang="en-US" sz="1600" dirty="0">
                    <a:solidFill>
                      <a:srgbClr val="FF0000"/>
                    </a:solidFill>
                    <a:latin typeface="+mn-lt"/>
                  </a:rPr>
                  <a:t> is </a:t>
                </a:r>
              </a:p>
              <a:p>
                <a:pPr/>
                <a14:m>
                  <m:oMathPara xmlns:m="http://schemas.openxmlformats.org/officeDocument/2006/math">
                    <m:oMathParaPr>
                      <m:jc m:val="centerGroup"/>
                    </m:oMathParaPr>
                    <m:oMath xmlns:m="http://schemas.openxmlformats.org/officeDocument/2006/math">
                      <m:r>
                        <a:rPr lang="en-US" sz="1600" b="0" i="0" smtClean="0">
                          <a:latin typeface="Cambria Math" panose="02040503050406030204" pitchFamily="18" charset="0"/>
                        </a:rPr>
                        <m:t>#=</m:t>
                      </m:r>
                      <m:f>
                        <m:fPr>
                          <m:ctrlPr>
                            <a:rPr lang="en-US" sz="1600" b="0" i="1" smtClean="0">
                              <a:latin typeface="Cambria Math" panose="02040503050406030204" pitchFamily="18" charset="0"/>
                            </a:rPr>
                          </m:ctrlPr>
                        </m:fPr>
                        <m:num>
                          <m:r>
                            <a:rPr lang="en-US" sz="1600" b="0" i="0" smtClean="0">
                              <a:latin typeface="Cambria Math" panose="02040503050406030204" pitchFamily="18" charset="0"/>
                            </a:rPr>
                            <m:t>1</m:t>
                          </m:r>
                        </m:num>
                        <m:den>
                          <m:r>
                            <a:rPr lang="en-US" sz="1600" b="0" i="0" smtClean="0">
                              <a:latin typeface="Cambria Math" panose="02040503050406030204" pitchFamily="18" charset="0"/>
                            </a:rPr>
                            <m:t>2</m:t>
                          </m:r>
                        </m:den>
                      </m:f>
                      <m:f>
                        <m:fPr>
                          <m:ctrlPr>
                            <a:rPr lang="en-US" sz="1600" b="0" i="1" smtClean="0">
                              <a:latin typeface="Cambria Math" panose="02040503050406030204" pitchFamily="18" charset="0"/>
                            </a:rPr>
                          </m:ctrlPr>
                        </m:fPr>
                        <m:num>
                          <m:r>
                            <m:rPr>
                              <m:sty m:val="p"/>
                            </m:rPr>
                            <a:rPr lang="en-US" sz="1600" b="0" i="0" smtClean="0">
                              <a:latin typeface="Cambria Math" panose="02040503050406030204" pitchFamily="18" charset="0"/>
                            </a:rPr>
                            <m:t>N</m:t>
                          </m:r>
                        </m:num>
                        <m:den>
                          <m:r>
                            <m:rPr>
                              <m:sty m:val="p"/>
                            </m:rPr>
                            <a:rPr lang="en-US" sz="1600" b="0" i="0" smtClean="0">
                              <a:latin typeface="Cambria Math" panose="02040503050406030204" pitchFamily="18" charset="0"/>
                            </a:rPr>
                            <m:t>V</m:t>
                          </m:r>
                        </m:den>
                      </m:f>
                      <m:r>
                        <a:rPr lang="en-US" sz="1600" b="0" i="0" smtClean="0">
                          <a:latin typeface="Cambria Math" panose="02040503050406030204" pitchFamily="18" charset="0"/>
                        </a:rPr>
                        <m:t>(</m:t>
                      </m:r>
                      <m:r>
                        <m:rPr>
                          <m:sty m:val="p"/>
                        </m:rPr>
                        <a:rPr lang="en-US" sz="1600" b="0" i="0" smtClean="0">
                          <a:latin typeface="Cambria Math" panose="02040503050406030204" pitchFamily="18" charset="0"/>
                        </a:rPr>
                        <m:t>A</m:t>
                      </m:r>
                      <m:r>
                        <a:rPr lang="en-US" sz="1600" b="0" i="0" smtClean="0">
                          <a:latin typeface="Cambria Math" panose="02040503050406030204" pitchFamily="18" charset="0"/>
                        </a:rPr>
                        <m:t>|</m:t>
                      </m:r>
                      <m:sSub>
                        <m:sSubPr>
                          <m:ctrlPr>
                            <a:rPr lang="en-US" sz="1600" i="1">
                              <a:latin typeface="Cambria Math" panose="02040503050406030204" pitchFamily="18" charset="0"/>
                              <a:ea typeface="Cambria Math" panose="02040503050406030204" pitchFamily="18" charset="0"/>
                            </a:rPr>
                          </m:ctrlPr>
                        </m:sSubPr>
                        <m:e>
                          <m:r>
                            <m:rPr>
                              <m:sty m:val="p"/>
                            </m:rPr>
                            <a:rPr lang="en-US" sz="1600" i="0">
                              <a:latin typeface="Cambria Math" panose="02040503050406030204" pitchFamily="18" charset="0"/>
                              <a:ea typeface="Cambria Math" panose="02040503050406030204" pitchFamily="18" charset="0"/>
                            </a:rPr>
                            <m:t>v</m:t>
                          </m:r>
                        </m:e>
                        <m:sub>
                          <m:r>
                            <m:rPr>
                              <m:sty m:val="p"/>
                            </m:rPr>
                            <a:rPr lang="en-US" sz="1600" i="0">
                              <a:latin typeface="Cambria Math" panose="02040503050406030204" pitchFamily="18" charset="0"/>
                              <a:ea typeface="Cambria Math" panose="02040503050406030204" pitchFamily="18" charset="0"/>
                            </a:rPr>
                            <m:t>x</m:t>
                          </m:r>
                        </m:sub>
                      </m:sSub>
                      <m:r>
                        <a:rPr lang="en-US" sz="1600" b="0" i="0" smtClean="0">
                          <a:latin typeface="Cambria Math" panose="02040503050406030204" pitchFamily="18" charset="0"/>
                        </a:rPr>
                        <m:t>|</m:t>
                      </m:r>
                      <m:r>
                        <a:rPr lang="en-US" sz="1600" b="0" i="0" smtClean="0">
                          <a:latin typeface="Cambria Math" panose="02040503050406030204" pitchFamily="18" charset="0"/>
                          <a:ea typeface="Cambria Math" panose="02040503050406030204" pitchFamily="18" charset="0"/>
                        </a:rPr>
                        <m:t>∆</m:t>
                      </m:r>
                      <m:r>
                        <m:rPr>
                          <m:sty m:val="p"/>
                        </m:rPr>
                        <a:rPr lang="en-US" sz="1600" b="0" i="0" smtClean="0">
                          <a:latin typeface="Cambria Math" panose="02040503050406030204" pitchFamily="18" charset="0"/>
                          <a:ea typeface="Cambria Math" panose="02040503050406030204" pitchFamily="18" charset="0"/>
                        </a:rPr>
                        <m:t>t</m:t>
                      </m:r>
                      <m:r>
                        <a:rPr lang="en-US" sz="1600" b="0" i="0" smtClean="0">
                          <a:latin typeface="Cambria Math" panose="02040503050406030204" pitchFamily="18" charset="0"/>
                        </a:rPr>
                        <m:t>)</m:t>
                      </m:r>
                    </m:oMath>
                  </m:oMathPara>
                </a14:m>
                <a:endParaRPr lang="en-US" sz="1600" dirty="0">
                  <a:latin typeface="+mn-lt"/>
                </a:endParaRPr>
              </a:p>
              <a:p>
                <a:pPr/>
                <a14:m>
                  <m:oMathPara xmlns:m="http://schemas.openxmlformats.org/officeDocument/2006/math">
                    <m:oMathParaPr>
                      <m:jc m:val="centerGroup"/>
                    </m:oMathParaPr>
                    <m:oMath xmlns:m="http://schemas.openxmlformats.org/officeDocument/2006/math">
                      <m:r>
                        <a:rPr lang="en-US" sz="1600" i="0" smtClean="0">
                          <a:latin typeface="Cambria Math" panose="02040503050406030204" pitchFamily="18" charset="0"/>
                          <a:ea typeface="Cambria Math" panose="02040503050406030204" pitchFamily="18" charset="0"/>
                        </a:rPr>
                        <m:t>∆</m:t>
                      </m:r>
                      <m:sSub>
                        <m:sSubPr>
                          <m:ctrlPr>
                            <a:rPr lang="en-US" sz="1600" i="1">
                              <a:latin typeface="Cambria Math" panose="02040503050406030204" pitchFamily="18" charset="0"/>
                              <a:ea typeface="Cambria Math" panose="02040503050406030204" pitchFamily="18" charset="0"/>
                            </a:rPr>
                          </m:ctrlPr>
                        </m:sSubPr>
                        <m:e>
                          <m:r>
                            <m:rPr>
                              <m:sty m:val="p"/>
                            </m:rPr>
                            <a:rPr lang="en-US" sz="1600" b="0" i="0" smtClean="0">
                              <a:latin typeface="Cambria Math" panose="02040503050406030204" pitchFamily="18" charset="0"/>
                              <a:ea typeface="Cambria Math" panose="02040503050406030204" pitchFamily="18" charset="0"/>
                            </a:rPr>
                            <m:t>P</m:t>
                          </m:r>
                        </m:e>
                        <m:sub>
                          <m:r>
                            <m:rPr>
                              <m:sty m:val="p"/>
                            </m:rPr>
                            <a:rPr lang="en-US" sz="1600" i="0">
                              <a:latin typeface="Cambria Math" panose="02040503050406030204" pitchFamily="18" charset="0"/>
                              <a:ea typeface="Cambria Math" panose="02040503050406030204" pitchFamily="18" charset="0"/>
                            </a:rPr>
                            <m:t>x</m:t>
                          </m:r>
                        </m:sub>
                      </m:sSub>
                      <m:r>
                        <a:rPr lang="en-US" sz="1600" b="0" i="0" smtClean="0">
                          <a:latin typeface="Cambria Math" panose="02040503050406030204" pitchFamily="18" charset="0"/>
                          <a:ea typeface="Cambria Math" panose="02040503050406030204" pitchFamily="18" charset="0"/>
                        </a:rPr>
                        <m:t>=</m:t>
                      </m:r>
                      <m:f>
                        <m:fPr>
                          <m:ctrlPr>
                            <a:rPr lang="en-US" sz="1600" i="1">
                              <a:latin typeface="Cambria Math" panose="02040503050406030204" pitchFamily="18" charset="0"/>
                            </a:rPr>
                          </m:ctrlPr>
                        </m:fPr>
                        <m:num>
                          <m:r>
                            <a:rPr lang="en-US" sz="1600" i="0">
                              <a:latin typeface="Cambria Math" panose="02040503050406030204" pitchFamily="18" charset="0"/>
                            </a:rPr>
                            <m:t>1</m:t>
                          </m:r>
                        </m:num>
                        <m:den>
                          <m:r>
                            <a:rPr lang="en-US" sz="1600" i="0">
                              <a:latin typeface="Cambria Math" panose="02040503050406030204" pitchFamily="18" charset="0"/>
                            </a:rPr>
                            <m:t>2</m:t>
                          </m:r>
                        </m:den>
                      </m:f>
                      <m:f>
                        <m:fPr>
                          <m:ctrlPr>
                            <a:rPr lang="en-US" sz="1600" i="1">
                              <a:latin typeface="Cambria Math" panose="02040503050406030204" pitchFamily="18" charset="0"/>
                            </a:rPr>
                          </m:ctrlPr>
                        </m:fPr>
                        <m:num>
                          <m:r>
                            <m:rPr>
                              <m:sty m:val="p"/>
                            </m:rPr>
                            <a:rPr lang="en-US" sz="1600" i="0">
                              <a:latin typeface="Cambria Math" panose="02040503050406030204" pitchFamily="18" charset="0"/>
                            </a:rPr>
                            <m:t>N</m:t>
                          </m:r>
                        </m:num>
                        <m:den>
                          <m:r>
                            <m:rPr>
                              <m:sty m:val="p"/>
                            </m:rPr>
                            <a:rPr lang="en-US" sz="1600" i="0">
                              <a:latin typeface="Cambria Math" panose="02040503050406030204" pitchFamily="18" charset="0"/>
                            </a:rPr>
                            <m:t>V</m:t>
                          </m:r>
                        </m:den>
                      </m:f>
                      <m:d>
                        <m:dPr>
                          <m:ctrlPr>
                            <a:rPr lang="en-US" sz="1600" i="1">
                              <a:latin typeface="Cambria Math" panose="02040503050406030204" pitchFamily="18" charset="0"/>
                            </a:rPr>
                          </m:ctrlPr>
                        </m:dPr>
                        <m:e>
                          <m:r>
                            <m:rPr>
                              <m:sty m:val="p"/>
                            </m:rPr>
                            <a:rPr lang="en-US" sz="1600" i="0">
                              <a:latin typeface="Cambria Math" panose="02040503050406030204" pitchFamily="18" charset="0"/>
                            </a:rPr>
                            <m:t>A</m:t>
                          </m:r>
                          <m:d>
                            <m:dPr>
                              <m:begChr m:val="|"/>
                              <m:endChr m:val="|"/>
                              <m:ctrlPr>
                                <a:rPr lang="en-US" sz="1600" i="1">
                                  <a:latin typeface="Cambria Math" panose="02040503050406030204" pitchFamily="18" charset="0"/>
                                </a:rPr>
                              </m:ctrlPr>
                            </m:dPr>
                            <m:e>
                              <m:sSub>
                                <m:sSubPr>
                                  <m:ctrlPr>
                                    <a:rPr lang="en-US" sz="1600" i="1">
                                      <a:latin typeface="Cambria Math" panose="02040503050406030204" pitchFamily="18" charset="0"/>
                                      <a:ea typeface="Cambria Math" panose="02040503050406030204" pitchFamily="18" charset="0"/>
                                    </a:rPr>
                                  </m:ctrlPr>
                                </m:sSubPr>
                                <m:e>
                                  <m:r>
                                    <m:rPr>
                                      <m:sty m:val="p"/>
                                    </m:rPr>
                                    <a:rPr lang="en-US" sz="1600" i="0">
                                      <a:latin typeface="Cambria Math" panose="02040503050406030204" pitchFamily="18" charset="0"/>
                                      <a:ea typeface="Cambria Math" panose="02040503050406030204" pitchFamily="18" charset="0"/>
                                    </a:rPr>
                                    <m:t>v</m:t>
                                  </m:r>
                                </m:e>
                                <m:sub>
                                  <m:r>
                                    <m:rPr>
                                      <m:sty m:val="p"/>
                                    </m:rPr>
                                    <a:rPr lang="en-US" sz="1600" i="0">
                                      <a:latin typeface="Cambria Math" panose="02040503050406030204" pitchFamily="18" charset="0"/>
                                      <a:ea typeface="Cambria Math" panose="02040503050406030204" pitchFamily="18" charset="0"/>
                                    </a:rPr>
                                    <m:t>x</m:t>
                                  </m:r>
                                </m:sub>
                              </m:sSub>
                            </m:e>
                          </m:d>
                          <m:r>
                            <a:rPr lang="en-US" sz="1600" i="0">
                              <a:latin typeface="Cambria Math" panose="02040503050406030204" pitchFamily="18" charset="0"/>
                              <a:ea typeface="Cambria Math" panose="02040503050406030204" pitchFamily="18" charset="0"/>
                            </a:rPr>
                            <m:t>∆</m:t>
                          </m:r>
                          <m:r>
                            <m:rPr>
                              <m:sty m:val="p"/>
                            </m:rPr>
                            <a:rPr lang="en-US" sz="1600" i="0">
                              <a:latin typeface="Cambria Math" panose="02040503050406030204" pitchFamily="18" charset="0"/>
                              <a:ea typeface="Cambria Math" panose="02040503050406030204" pitchFamily="18" charset="0"/>
                            </a:rPr>
                            <m:t>t</m:t>
                          </m:r>
                        </m:e>
                      </m:d>
                      <m:d>
                        <m:dPr>
                          <m:ctrlPr>
                            <a:rPr lang="en-US" sz="1600" b="0" i="1" smtClean="0">
                              <a:latin typeface="Cambria Math" panose="02040503050406030204" pitchFamily="18" charset="0"/>
                              <a:ea typeface="Cambria Math" panose="02040503050406030204" pitchFamily="18" charset="0"/>
                            </a:rPr>
                          </m:ctrlPr>
                        </m:dPr>
                        <m:e>
                          <m:r>
                            <a:rPr lang="en-US" sz="1600" b="0" i="0" smtClean="0">
                              <a:latin typeface="Cambria Math" panose="02040503050406030204" pitchFamily="18" charset="0"/>
                            </a:rPr>
                            <m:t>2</m:t>
                          </m:r>
                          <m:r>
                            <m:rPr>
                              <m:sty m:val="p"/>
                            </m:rPr>
                            <a:rPr lang="en-US" sz="1600" b="0" i="0" smtClean="0">
                              <a:latin typeface="Cambria Math" panose="02040503050406030204" pitchFamily="18" charset="0"/>
                            </a:rPr>
                            <m:t>m</m:t>
                          </m:r>
                          <m:sSub>
                            <m:sSubPr>
                              <m:ctrlPr>
                                <a:rPr lang="en-US" sz="1600" i="1">
                                  <a:latin typeface="Cambria Math" panose="02040503050406030204" pitchFamily="18" charset="0"/>
                                  <a:ea typeface="Cambria Math" panose="02040503050406030204" pitchFamily="18" charset="0"/>
                                </a:rPr>
                              </m:ctrlPr>
                            </m:sSubPr>
                            <m:e>
                              <m:r>
                                <m:rPr>
                                  <m:sty m:val="p"/>
                                </m:rPr>
                                <a:rPr lang="en-US" sz="1600" i="0">
                                  <a:latin typeface="Cambria Math" panose="02040503050406030204" pitchFamily="18" charset="0"/>
                                  <a:ea typeface="Cambria Math" panose="02040503050406030204" pitchFamily="18" charset="0"/>
                                </a:rPr>
                                <m:t>v</m:t>
                              </m:r>
                            </m:e>
                            <m:sub>
                              <m:r>
                                <m:rPr>
                                  <m:sty m:val="p"/>
                                </m:rPr>
                                <a:rPr lang="en-US" sz="1600" i="0">
                                  <a:latin typeface="Cambria Math" panose="02040503050406030204" pitchFamily="18" charset="0"/>
                                  <a:ea typeface="Cambria Math" panose="02040503050406030204" pitchFamily="18" charset="0"/>
                                </a:rPr>
                                <m:t>x</m:t>
                              </m:r>
                            </m:sub>
                          </m:sSub>
                        </m:e>
                      </m:d>
                      <m:r>
                        <a:rPr lang="en-US" sz="1600" b="0" i="0" smtClean="0">
                          <a:latin typeface="Cambria Math" panose="02040503050406030204" pitchFamily="18" charset="0"/>
                        </a:rPr>
                        <m:t>=</m:t>
                      </m:r>
                      <m:f>
                        <m:fPr>
                          <m:ctrlPr>
                            <a:rPr lang="en-US" sz="1600" b="0" i="1" smtClean="0">
                              <a:latin typeface="Cambria Math" panose="02040503050406030204" pitchFamily="18" charset="0"/>
                            </a:rPr>
                          </m:ctrlPr>
                        </m:fPr>
                        <m:num>
                          <m:r>
                            <m:rPr>
                              <m:sty m:val="p"/>
                            </m:rPr>
                            <a:rPr lang="en-US" sz="1600" b="0" i="0" smtClean="0">
                              <a:latin typeface="Cambria Math" panose="02040503050406030204" pitchFamily="18" charset="0"/>
                            </a:rPr>
                            <m:t>NAm</m:t>
                          </m:r>
                          <m:sSup>
                            <m:sSupPr>
                              <m:ctrlPr>
                                <a:rPr lang="en-US" sz="1600" b="0" i="1" smtClean="0">
                                  <a:latin typeface="Cambria Math" panose="02040503050406030204" pitchFamily="18" charset="0"/>
                                </a:rPr>
                              </m:ctrlPr>
                            </m:sSupPr>
                            <m:e>
                              <m:sSub>
                                <m:sSubPr>
                                  <m:ctrlPr>
                                    <a:rPr lang="en-US" sz="1600" i="1">
                                      <a:latin typeface="Cambria Math" panose="02040503050406030204" pitchFamily="18" charset="0"/>
                                      <a:ea typeface="Cambria Math" panose="02040503050406030204" pitchFamily="18" charset="0"/>
                                    </a:rPr>
                                  </m:ctrlPr>
                                </m:sSubPr>
                                <m:e>
                                  <m:r>
                                    <m:rPr>
                                      <m:sty m:val="p"/>
                                    </m:rPr>
                                    <a:rPr lang="en-US" sz="1600" i="0">
                                      <a:latin typeface="Cambria Math" panose="02040503050406030204" pitchFamily="18" charset="0"/>
                                      <a:ea typeface="Cambria Math" panose="02040503050406030204" pitchFamily="18" charset="0"/>
                                    </a:rPr>
                                    <m:t>v</m:t>
                                  </m:r>
                                </m:e>
                                <m:sub>
                                  <m:r>
                                    <m:rPr>
                                      <m:sty m:val="p"/>
                                    </m:rPr>
                                    <a:rPr lang="en-US" sz="1600" i="0">
                                      <a:latin typeface="Cambria Math" panose="02040503050406030204" pitchFamily="18" charset="0"/>
                                      <a:ea typeface="Cambria Math" panose="02040503050406030204" pitchFamily="18" charset="0"/>
                                    </a:rPr>
                                    <m:t>x</m:t>
                                  </m:r>
                                </m:sub>
                              </m:sSub>
                            </m:e>
                            <m:sup>
                              <m:r>
                                <a:rPr lang="en-US" sz="1600" b="0" i="0" smtClean="0">
                                  <a:latin typeface="Cambria Math" panose="02040503050406030204" pitchFamily="18" charset="0"/>
                                </a:rPr>
                                <m:t>2</m:t>
                              </m:r>
                            </m:sup>
                          </m:sSup>
                          <m:r>
                            <a:rPr lang="en-US" sz="1600" b="0" i="0" smtClean="0">
                              <a:latin typeface="Cambria Math" panose="02040503050406030204" pitchFamily="18" charset="0"/>
                              <a:ea typeface="Cambria Math" panose="02040503050406030204" pitchFamily="18" charset="0"/>
                            </a:rPr>
                            <m:t>∆</m:t>
                          </m:r>
                          <m:r>
                            <m:rPr>
                              <m:sty m:val="p"/>
                            </m:rPr>
                            <a:rPr lang="en-US" sz="1600" b="0" i="0" smtClean="0">
                              <a:latin typeface="Cambria Math" panose="02040503050406030204" pitchFamily="18" charset="0"/>
                              <a:ea typeface="Cambria Math" panose="02040503050406030204" pitchFamily="18" charset="0"/>
                            </a:rPr>
                            <m:t>t</m:t>
                          </m:r>
                        </m:num>
                        <m:den>
                          <m:r>
                            <m:rPr>
                              <m:sty m:val="p"/>
                            </m:rPr>
                            <a:rPr lang="en-US" sz="1600" b="0" i="0" smtClean="0">
                              <a:latin typeface="Cambria Math" panose="02040503050406030204" pitchFamily="18" charset="0"/>
                            </a:rPr>
                            <m:t>V</m:t>
                          </m:r>
                        </m:den>
                      </m:f>
                    </m:oMath>
                  </m:oMathPara>
                </a14:m>
                <a:endParaRPr lang="en-US" sz="1600" dirty="0">
                  <a:latin typeface="+mn-lt"/>
                </a:endParaRPr>
              </a:p>
              <a:p>
                <a:endParaRPr lang="en-US" sz="1600" dirty="0">
                  <a:latin typeface="+mn-lt"/>
                </a:endParaRPr>
              </a:p>
              <a:p>
                <a:pPr marL="342900" indent="-342900">
                  <a:buFont typeface="+mj-lt"/>
                  <a:buAutoNum type="arabicPeriod" startAt="3"/>
                </a:pPr>
                <a14:m>
                  <m:oMath xmlns:m="http://schemas.openxmlformats.org/officeDocument/2006/math">
                    <m:f>
                      <m:fPr>
                        <m:ctrlPr>
                          <a:rPr lang="en-US" sz="1600" i="1" smtClean="0">
                            <a:solidFill>
                              <a:srgbClr val="FF0000"/>
                            </a:solidFill>
                            <a:latin typeface="Cambria Math" panose="02040503050406030204" pitchFamily="18" charset="0"/>
                          </a:rPr>
                        </m:ctrlPr>
                      </m:fPr>
                      <m:num>
                        <m:r>
                          <a:rPr lang="en-US" sz="1600" i="1" smtClean="0">
                            <a:solidFill>
                              <a:srgbClr val="FF0000"/>
                            </a:solidFill>
                            <a:latin typeface="Cambria Math" panose="02040503050406030204" pitchFamily="18" charset="0"/>
                            <a:ea typeface="Cambria Math" panose="02040503050406030204" pitchFamily="18" charset="0"/>
                          </a:rPr>
                          <m:t>∆</m:t>
                        </m:r>
                        <m:sSub>
                          <m:sSubPr>
                            <m:ctrlPr>
                              <a:rPr lang="en-US" sz="1600" i="1" smtClean="0">
                                <a:solidFill>
                                  <a:srgbClr val="FF0000"/>
                                </a:solidFill>
                                <a:latin typeface="Cambria Math" panose="02040503050406030204" pitchFamily="18" charset="0"/>
                                <a:ea typeface="Cambria Math" panose="02040503050406030204" pitchFamily="18" charset="0"/>
                              </a:rPr>
                            </m:ctrlPr>
                          </m:sSubPr>
                          <m:e>
                            <m:r>
                              <a:rPr lang="en-US" sz="1600" b="0" i="1" smtClean="0">
                                <a:solidFill>
                                  <a:srgbClr val="FF0000"/>
                                </a:solidFill>
                                <a:latin typeface="Cambria Math" panose="02040503050406030204" pitchFamily="18" charset="0"/>
                                <a:ea typeface="Cambria Math" panose="02040503050406030204" pitchFamily="18" charset="0"/>
                              </a:rPr>
                              <m:t>𝑃</m:t>
                            </m:r>
                          </m:e>
                          <m:sub>
                            <m:r>
                              <a:rPr lang="en-US" sz="1600" b="0" i="1" smtClean="0">
                                <a:solidFill>
                                  <a:srgbClr val="FF0000"/>
                                </a:solidFill>
                                <a:latin typeface="Cambria Math" panose="02040503050406030204" pitchFamily="18" charset="0"/>
                                <a:ea typeface="Cambria Math" panose="02040503050406030204" pitchFamily="18" charset="0"/>
                              </a:rPr>
                              <m:t>𝑥</m:t>
                            </m:r>
                          </m:sub>
                        </m:sSub>
                      </m:num>
                      <m:den>
                        <m:r>
                          <a:rPr lang="en-US" sz="1600" i="1" smtClean="0">
                            <a:solidFill>
                              <a:srgbClr val="FF0000"/>
                            </a:solidFill>
                            <a:latin typeface="Cambria Math" panose="02040503050406030204" pitchFamily="18" charset="0"/>
                            <a:ea typeface="Cambria Math" panose="02040503050406030204" pitchFamily="18" charset="0"/>
                          </a:rPr>
                          <m:t>∆</m:t>
                        </m:r>
                        <m:r>
                          <a:rPr lang="en-US" sz="1600" b="0" i="1" smtClean="0">
                            <a:solidFill>
                              <a:srgbClr val="FF0000"/>
                            </a:solidFill>
                            <a:latin typeface="Cambria Math" panose="02040503050406030204" pitchFamily="18" charset="0"/>
                            <a:ea typeface="Cambria Math" panose="02040503050406030204" pitchFamily="18" charset="0"/>
                          </a:rPr>
                          <m:t>𝑡</m:t>
                        </m:r>
                      </m:den>
                    </m:f>
                    <m:r>
                      <a:rPr lang="en-US" sz="1600" b="0" i="0" smtClean="0">
                        <a:latin typeface="Cambria Math" panose="02040503050406030204" pitchFamily="18" charset="0"/>
                      </a:rPr>
                      <m:t>=</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𝑁𝐴𝑚</m:t>
                        </m:r>
                        <m:sSup>
                          <m:sSupPr>
                            <m:ctrlPr>
                              <a:rPr lang="en-US" sz="1600" i="1">
                                <a:latin typeface="Cambria Math" panose="02040503050406030204" pitchFamily="18" charset="0"/>
                              </a:rPr>
                            </m:ctrlPr>
                          </m:sSupPr>
                          <m:e>
                            <m:sSub>
                              <m:sSubPr>
                                <m:ctrlPr>
                                  <a:rPr lang="en-US" sz="1600" i="1">
                                    <a:latin typeface="Cambria Math" panose="02040503050406030204" pitchFamily="18" charset="0"/>
                                    <a:ea typeface="Cambria Math" panose="02040503050406030204" pitchFamily="18" charset="0"/>
                                  </a:rPr>
                                </m:ctrlPr>
                              </m:sSubPr>
                              <m:e>
                                <m:r>
                                  <m:rPr>
                                    <m:sty m:val="p"/>
                                  </m:rPr>
                                  <a:rPr lang="en-US" sz="1600">
                                    <a:latin typeface="Cambria Math" panose="02040503050406030204" pitchFamily="18" charset="0"/>
                                    <a:ea typeface="Cambria Math" panose="02040503050406030204" pitchFamily="18" charset="0"/>
                                  </a:rPr>
                                  <m:t>v</m:t>
                                </m:r>
                              </m:e>
                              <m:sub>
                                <m:r>
                                  <m:rPr>
                                    <m:sty m:val="p"/>
                                  </m:rPr>
                                  <a:rPr lang="en-US" sz="1600">
                                    <a:latin typeface="Cambria Math" panose="02040503050406030204" pitchFamily="18" charset="0"/>
                                    <a:ea typeface="Cambria Math" panose="02040503050406030204" pitchFamily="18" charset="0"/>
                                  </a:rPr>
                                  <m:t>x</m:t>
                                </m:r>
                              </m:sub>
                            </m:sSub>
                          </m:e>
                          <m:sup>
                            <m:r>
                              <a:rPr lang="en-US" sz="1600">
                                <a:latin typeface="Cambria Math" panose="02040503050406030204" pitchFamily="18" charset="0"/>
                              </a:rPr>
                              <m:t>2</m:t>
                            </m:r>
                          </m:sup>
                        </m:sSup>
                      </m:num>
                      <m:den>
                        <m:r>
                          <a:rPr lang="en-US" sz="1600" b="0" i="1" smtClean="0">
                            <a:latin typeface="Cambria Math" panose="02040503050406030204" pitchFamily="18" charset="0"/>
                          </a:rPr>
                          <m:t>𝑉</m:t>
                        </m:r>
                      </m:den>
                    </m:f>
                    <m:r>
                      <a:rPr lang="en-US" sz="1600" b="0" i="1" smtClean="0">
                        <a:latin typeface="Cambria Math" panose="02040503050406030204" pitchFamily="18" charset="0"/>
                      </a:rPr>
                      <m:t>=</m:t>
                    </m:r>
                    <m:r>
                      <a:rPr lang="en-US" sz="1600" b="0" i="1" smtClean="0">
                        <a:latin typeface="Cambria Math" panose="02040503050406030204" pitchFamily="18" charset="0"/>
                      </a:rPr>
                      <m:t>𝐹</m:t>
                    </m:r>
                  </m:oMath>
                </a14:m>
                <a:r>
                  <a:rPr lang="en-US" sz="1600" dirty="0">
                    <a:latin typeface="+mn-lt"/>
                  </a:rPr>
                  <a:t>;  </a:t>
                </a:r>
                <a14:m>
                  <m:oMath xmlns:m="http://schemas.openxmlformats.org/officeDocument/2006/math">
                    <m:f>
                      <m:fPr>
                        <m:ctrlPr>
                          <a:rPr lang="en-US" sz="1600" i="1" smtClean="0">
                            <a:latin typeface="Cambria Math" panose="02040503050406030204" pitchFamily="18" charset="0"/>
                          </a:rPr>
                        </m:ctrlPr>
                      </m:fPr>
                      <m:num>
                        <m:r>
                          <a:rPr lang="en-US" sz="1600" i="1" smtClean="0">
                            <a:latin typeface="Cambria Math" panose="02040503050406030204" pitchFamily="18" charset="0"/>
                          </a:rPr>
                          <m:t>𝑑</m:t>
                        </m:r>
                        <m:r>
                          <a:rPr lang="en-US" sz="1600" b="0" i="1" smtClean="0">
                            <a:latin typeface="Cambria Math" panose="02040503050406030204" pitchFamily="18" charset="0"/>
                          </a:rPr>
                          <m:t>𝑃</m:t>
                        </m:r>
                      </m:num>
                      <m:den>
                        <m:r>
                          <a:rPr lang="en-US" sz="1600" i="1" smtClean="0">
                            <a:latin typeface="Cambria Math" panose="02040503050406030204" pitchFamily="18" charset="0"/>
                          </a:rPr>
                          <m:t>𝑑</m:t>
                        </m:r>
                        <m:r>
                          <a:rPr lang="en-US" sz="1600" b="0" i="1" smtClean="0">
                            <a:latin typeface="Cambria Math" panose="02040503050406030204" pitchFamily="18" charset="0"/>
                          </a:rPr>
                          <m:t>𝑡</m:t>
                        </m:r>
                      </m:den>
                    </m:f>
                    <m:r>
                      <a:rPr lang="en-US" sz="1600" b="0" i="1" smtClean="0">
                        <a:latin typeface="Cambria Math" panose="02040503050406030204" pitchFamily="18" charset="0"/>
                      </a:rPr>
                      <m:t>=</m:t>
                    </m:r>
                    <m:r>
                      <a:rPr lang="en-US" sz="1600" b="0" i="1" smtClean="0">
                        <a:latin typeface="Cambria Math" panose="02040503050406030204" pitchFamily="18" charset="0"/>
                      </a:rPr>
                      <m:t>𝑚𝑎</m:t>
                    </m:r>
                    <m:r>
                      <a:rPr lang="en-US" sz="1600" b="0" i="1" smtClean="0">
                        <a:latin typeface="Cambria Math" panose="02040503050406030204" pitchFamily="18" charset="0"/>
                      </a:rPr>
                      <m:t>=</m:t>
                    </m:r>
                    <m:r>
                      <a:rPr lang="en-US" sz="1600" b="0" i="1" smtClean="0">
                        <a:latin typeface="Cambria Math" panose="02040503050406030204" pitchFamily="18" charset="0"/>
                      </a:rPr>
                      <m:t>𝐹</m:t>
                    </m:r>
                  </m:oMath>
                </a14:m>
                <a:endParaRPr lang="en-US" sz="1600" dirty="0">
                  <a:latin typeface="+mn-lt"/>
                </a:endParaRPr>
              </a:p>
              <a:p>
                <a:r>
                  <a:rPr lang="en-US" sz="1600" dirty="0">
                    <a:latin typeface="+mn-lt"/>
                  </a:rPr>
                  <a:t>	Remember Newton’s law</a:t>
                </a:r>
              </a:p>
            </p:txBody>
          </p:sp>
        </mc:Choice>
        <mc:Fallback xmlns="">
          <p:sp>
            <p:nvSpPr>
              <p:cNvPr id="5" name="TextBox 4"/>
              <p:cNvSpPr txBox="1">
                <a:spLocks noRot="1" noChangeAspect="1" noMove="1" noResize="1" noEditPoints="1" noAdjustHandles="1" noChangeArrowheads="1" noChangeShapeType="1" noTextEdit="1"/>
              </p:cNvSpPr>
              <p:nvPr/>
            </p:nvSpPr>
            <p:spPr>
              <a:xfrm>
                <a:off x="2514600" y="3300416"/>
                <a:ext cx="4308339" cy="3649076"/>
              </a:xfrm>
              <a:prstGeom prst="rect">
                <a:avLst/>
              </a:prstGeom>
              <a:blipFill>
                <a:blip r:embed="rId7"/>
                <a:stretch>
                  <a:fillRect l="-850" t="-501" r="-992" b="-1169"/>
                </a:stretch>
              </a:blipFill>
            </p:spPr>
            <p:txBody>
              <a:bodyPr/>
              <a:lstStyle/>
              <a:p>
                <a:r>
                  <a:rPr lang="en-US">
                    <a:noFill/>
                  </a:rPr>
                  <a:t> </a:t>
                </a:r>
              </a:p>
            </p:txBody>
          </p:sp>
        </mc:Fallback>
      </mc:AlternateContent>
      <p:sp>
        <p:nvSpPr>
          <p:cNvPr id="6" name="TextBox 5"/>
          <p:cNvSpPr txBox="1"/>
          <p:nvPr/>
        </p:nvSpPr>
        <p:spPr>
          <a:xfrm>
            <a:off x="43656" y="6079580"/>
            <a:ext cx="2693987" cy="646331"/>
          </a:xfrm>
          <a:prstGeom prst="rect">
            <a:avLst/>
          </a:prstGeom>
          <a:noFill/>
        </p:spPr>
        <p:txBody>
          <a:bodyPr wrap="square" rtlCol="0">
            <a:spAutoFit/>
          </a:bodyPr>
          <a:lstStyle/>
          <a:p>
            <a:r>
              <a:rPr lang="en-US" dirty="0">
                <a:solidFill>
                  <a:srgbClr val="0070C0"/>
                </a:solidFill>
              </a:rPr>
              <a:t>Small ‘p’ </a:t>
            </a:r>
            <a:r>
              <a:rPr lang="en-US" dirty="0">
                <a:solidFill>
                  <a:srgbClr val="0070C0"/>
                </a:solidFill>
                <a:sym typeface="Wingdings" panose="05000000000000000000" pitchFamily="2" charset="2"/>
              </a:rPr>
              <a:t> pressure</a:t>
            </a:r>
          </a:p>
          <a:p>
            <a:r>
              <a:rPr lang="en-US" dirty="0">
                <a:solidFill>
                  <a:srgbClr val="0070C0"/>
                </a:solidFill>
                <a:sym typeface="Wingdings" panose="05000000000000000000" pitchFamily="2" charset="2"/>
              </a:rPr>
              <a:t>Large ‘P’  momentum</a:t>
            </a:r>
            <a:endParaRPr lang="en-US" dirty="0">
              <a:solidFill>
                <a:srgbClr val="0070C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71" y="1696744"/>
            <a:ext cx="2638926" cy="2217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0414" y="3843804"/>
            <a:ext cx="1676400" cy="212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62400"/>
            <a:ext cx="3048000" cy="210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extBox 5"/>
          <p:cNvSpPr txBox="1">
            <a:spLocks noChangeArrowheads="1"/>
          </p:cNvSpPr>
          <p:nvPr/>
        </p:nvSpPr>
        <p:spPr bwMode="auto">
          <a:xfrm>
            <a:off x="3362325" y="-58003"/>
            <a:ext cx="3319307"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dirty="0">
                <a:solidFill>
                  <a:srgbClr val="FF0000"/>
                </a:solidFill>
                <a:latin typeface="Calibri" panose="020F0502020204030204" pitchFamily="34" charset="0"/>
              </a:rPr>
              <a:t>4 expression for pressure</a:t>
            </a:r>
          </a:p>
        </p:txBody>
      </p:sp>
      <p:sp>
        <p:nvSpPr>
          <p:cNvPr id="12298" name="TextBox 9"/>
          <p:cNvSpPr txBox="1">
            <a:spLocks noChangeArrowheads="1"/>
          </p:cNvSpPr>
          <p:nvPr/>
        </p:nvSpPr>
        <p:spPr bwMode="auto">
          <a:xfrm>
            <a:off x="2683585" y="3152052"/>
            <a:ext cx="2770541"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dirty="0"/>
              <a:t>Venus is just like in “Goldie Locks” ,too hot and Mars is too cold but Jupiter is just right .</a:t>
            </a:r>
          </a:p>
        </p:txBody>
      </p:sp>
      <p:sp>
        <p:nvSpPr>
          <p:cNvPr id="12302" name="TextBox 22"/>
          <p:cNvSpPr txBox="1">
            <a:spLocks noChangeArrowheads="1"/>
          </p:cNvSpPr>
          <p:nvPr/>
        </p:nvSpPr>
        <p:spPr bwMode="auto">
          <a:xfrm>
            <a:off x="3429000" y="304523"/>
            <a:ext cx="108936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dirty="0" err="1">
                <a:solidFill>
                  <a:srgbClr val="0070C0"/>
                </a:solidFill>
              </a:rPr>
              <a:t>Aim:The</a:t>
            </a:r>
            <a:r>
              <a:rPr lang="en-US" altLang="en-US" sz="2000" dirty="0">
                <a:solidFill>
                  <a:srgbClr val="0070C0"/>
                </a:solidFill>
              </a:rPr>
              <a:t> average translational kinetic energy</a:t>
            </a:r>
          </a:p>
          <a:p>
            <a:pPr eaLnBrk="1" hangingPunct="1"/>
            <a:r>
              <a:rPr lang="en-US" altLang="en-US" sz="2000" dirty="0">
                <a:solidFill>
                  <a:srgbClr val="0070C0"/>
                </a:solidFill>
              </a:rPr>
              <a:t> of a molecule depends only on T, not p  or V</a:t>
            </a:r>
          </a:p>
        </p:txBody>
      </p:sp>
      <mc:AlternateContent xmlns:mc="http://schemas.openxmlformats.org/markup-compatibility/2006" xmlns:a14="http://schemas.microsoft.com/office/drawing/2010/main">
        <mc:Choice Requires="a14">
          <p:sp>
            <p:nvSpPr>
              <p:cNvPr id="2" name="TextBox 1"/>
              <p:cNvSpPr txBox="1"/>
              <p:nvPr/>
            </p:nvSpPr>
            <p:spPr>
              <a:xfrm>
                <a:off x="36095" y="205781"/>
                <a:ext cx="3310522" cy="524311"/>
              </a:xfrm>
              <a:prstGeom prst="rect">
                <a:avLst/>
              </a:prstGeom>
              <a:noFill/>
              <a:ln w="38100">
                <a:solidFill>
                  <a:srgbClr val="FF0000"/>
                </a:solidFill>
              </a:ln>
            </p:spPr>
            <p:txBody>
              <a:bodyPr wrap="none" rtlCol="0">
                <a:spAutoFit/>
              </a:bodyPr>
              <a:lstStyle/>
              <a:p>
                <a14:m>
                  <m:oMath xmlns:m="http://schemas.openxmlformats.org/officeDocument/2006/math">
                    <m:r>
                      <a:rPr lang="en-US" b="0" i="1" smtClean="0">
                        <a:latin typeface="Cambria Math" panose="02040503050406030204" pitchFamily="18" charset="0"/>
                      </a:rPr>
                      <m:t>𝑝</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𝐹</m:t>
                        </m:r>
                      </m:num>
                      <m:den>
                        <m:r>
                          <a:rPr lang="en-US" b="0" i="1" smtClean="0">
                            <a:latin typeface="Cambria Math" panose="02040503050406030204" pitchFamily="18" charset="0"/>
                          </a:rPr>
                          <m:t>𝐴</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𝑁𝑚</m:t>
                        </m:r>
                        <m:sSup>
                          <m:sSupPr>
                            <m:ctrlPr>
                              <a:rPr lang="en-US" i="1">
                                <a:latin typeface="Cambria Math" panose="02040503050406030204" pitchFamily="18" charset="0"/>
                              </a:rPr>
                            </m:ctrlPr>
                          </m:sSup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𝑣</m:t>
                                </m:r>
                              </m:e>
                              <m:sub>
                                <m:r>
                                  <m:rPr>
                                    <m:sty m:val="p"/>
                                  </m:rPr>
                                  <a:rPr lang="en-US">
                                    <a:latin typeface="Cambria Math" panose="02040503050406030204" pitchFamily="18" charset="0"/>
                                    <a:ea typeface="Cambria Math" panose="02040503050406030204" pitchFamily="18" charset="0"/>
                                  </a:rPr>
                                  <m:t>x</m:t>
                                </m:r>
                              </m:sub>
                            </m:sSub>
                          </m:e>
                          <m:sup>
                            <m:r>
                              <a:rPr lang="en-US">
                                <a:latin typeface="Cambria Math" panose="02040503050406030204" pitchFamily="18" charset="0"/>
                              </a:rPr>
                              <m:t>2</m:t>
                            </m:r>
                          </m:sup>
                        </m:sSup>
                      </m:num>
                      <m:den>
                        <m:r>
                          <a:rPr lang="en-US" b="0" i="1" smtClean="0">
                            <a:latin typeface="Cambria Math" panose="02040503050406030204" pitchFamily="18" charset="0"/>
                          </a:rPr>
                          <m:t>𝑉</m:t>
                        </m:r>
                      </m:den>
                    </m:f>
                  </m:oMath>
                </a14:m>
                <a:r>
                  <a:rPr lang="en-US" dirty="0"/>
                  <a:t> </a:t>
                </a:r>
                <a:r>
                  <a:rPr lang="en-US" dirty="0">
                    <a:sym typeface="Wingdings" panose="05000000000000000000" pitchFamily="2" charset="2"/>
                  </a:rPr>
                  <a:t> </a:t>
                </a:r>
                <a14:m>
                  <m:oMath xmlns:m="http://schemas.openxmlformats.org/officeDocument/2006/math">
                    <m:r>
                      <a:rPr lang="en-US" b="0" i="1" smtClean="0">
                        <a:latin typeface="Cambria Math" panose="02040503050406030204" pitchFamily="18" charset="0"/>
                        <a:sym typeface="Wingdings" panose="05000000000000000000" pitchFamily="2" charset="2"/>
                      </a:rPr>
                      <m:t>𝑝𝑉</m:t>
                    </m:r>
                    <m:r>
                      <a:rPr lang="en-US" b="0" i="1" smtClean="0">
                        <a:latin typeface="Cambria Math" panose="02040503050406030204" pitchFamily="18" charset="0"/>
                        <a:sym typeface="Wingdings" panose="05000000000000000000" pitchFamily="2" charset="2"/>
                      </a:rPr>
                      <m:t>=</m:t>
                    </m:r>
                    <m:r>
                      <a:rPr lang="en-US" b="0" i="1" smtClean="0">
                        <a:latin typeface="Cambria Math" panose="02040503050406030204" pitchFamily="18" charset="0"/>
                        <a:sym typeface="Wingdings" panose="05000000000000000000" pitchFamily="2" charset="2"/>
                      </a:rPr>
                      <m:t>𝑁𝑚</m:t>
                    </m:r>
                    <m:sSup>
                      <m:sSupPr>
                        <m:ctrlPr>
                          <a:rPr lang="en-US" i="1">
                            <a:latin typeface="Cambria Math" panose="02040503050406030204" pitchFamily="18" charset="0"/>
                          </a:rPr>
                        </m:ctrlPr>
                      </m:sSup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𝑣</m:t>
                            </m:r>
                          </m:e>
                          <m:sub>
                            <m:r>
                              <m:rPr>
                                <m:sty m:val="p"/>
                              </m:rPr>
                              <a:rPr lang="en-US">
                                <a:latin typeface="Cambria Math" panose="02040503050406030204" pitchFamily="18" charset="0"/>
                                <a:ea typeface="Cambria Math" panose="02040503050406030204" pitchFamily="18" charset="0"/>
                              </a:rPr>
                              <m:t>x</m:t>
                            </m:r>
                          </m:sub>
                        </m:sSub>
                      </m:e>
                      <m:sup>
                        <m:r>
                          <a:rPr lang="en-US">
                            <a:latin typeface="Cambria Math" panose="02040503050406030204" pitchFamily="18" charset="0"/>
                          </a:rPr>
                          <m:t>2</m:t>
                        </m:r>
                      </m:sup>
                    </m:sSup>
                  </m:oMath>
                </a14:m>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36095" y="205781"/>
                <a:ext cx="3310522" cy="524311"/>
              </a:xfrm>
              <a:prstGeom prst="rect">
                <a:avLst/>
              </a:prstGeom>
              <a:blipFill rotWithShape="0">
                <a:blip r:embed="rId5"/>
                <a:stretch>
                  <a:fillRect b="-2174"/>
                </a:stretch>
              </a:blipFill>
              <a:ln w="3810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24245" y="905764"/>
                <a:ext cx="9018174" cy="791692"/>
              </a:xfrm>
              <a:prstGeom prst="rect">
                <a:avLst/>
              </a:prstGeom>
              <a:noFill/>
            </p:spPr>
            <p:txBody>
              <a:bodyPr wrap="none" rtlCol="0">
                <a:spAutoFit/>
              </a:bodyPr>
              <a:lstStyle/>
              <a:p>
                <a:r>
                  <a:rPr lang="en-US" dirty="0"/>
                  <a:t>Express </a:t>
                </a:r>
                <a14:m>
                  <m:oMath xmlns:m="http://schemas.openxmlformats.org/officeDocument/2006/math">
                    <m:sSup>
                      <m:sSupPr>
                        <m:ctrlPr>
                          <a:rPr lang="en-US" i="1">
                            <a:latin typeface="Cambria Math" panose="02040503050406030204" pitchFamily="18" charset="0"/>
                          </a:rPr>
                        </m:ctrlPr>
                      </m:sSup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𝑣</m:t>
                            </m:r>
                          </m:e>
                          <m:sub>
                            <m:r>
                              <m:rPr>
                                <m:sty m:val="p"/>
                              </m:rPr>
                              <a:rPr lang="en-US">
                                <a:latin typeface="Cambria Math" panose="02040503050406030204" pitchFamily="18" charset="0"/>
                                <a:ea typeface="Cambria Math" panose="02040503050406030204" pitchFamily="18" charset="0"/>
                              </a:rPr>
                              <m:t>x</m:t>
                            </m:r>
                          </m:sub>
                        </m:sSub>
                      </m:e>
                      <m:sup>
                        <m:r>
                          <a:rPr lang="en-US">
                            <a:latin typeface="Cambria Math" panose="02040503050406030204" pitchFamily="18" charset="0"/>
                          </a:rPr>
                          <m:t>2</m:t>
                        </m:r>
                      </m:sup>
                    </m:sSup>
                  </m:oMath>
                </a14:m>
                <a:r>
                  <a:rPr lang="en-US" dirty="0"/>
                  <a:t> in terms of the average in </a:t>
                </a:r>
                <a14:m>
                  <m:oMath xmlns:m="http://schemas.openxmlformats.org/officeDocument/2006/math">
                    <m:sSup>
                      <m:sSupPr>
                        <m:ctrlPr>
                          <a:rPr lang="en-US" i="1">
                            <a:latin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𝑣</m:t>
                        </m:r>
                      </m:e>
                      <m:sup>
                        <m:r>
                          <a:rPr lang="en-US">
                            <a:latin typeface="Cambria Math" panose="02040503050406030204" pitchFamily="18" charset="0"/>
                          </a:rPr>
                          <m:t>2</m:t>
                        </m:r>
                      </m:sup>
                    </m:sSup>
                  </m:oMath>
                </a14:m>
                <a:r>
                  <a:rPr lang="en-US" dirty="0"/>
                  <a:t> of all molecule</a:t>
                </a:r>
              </a:p>
              <a:p>
                <a14:m>
                  <m:oMath xmlns:m="http://schemas.openxmlformats.org/officeDocument/2006/math">
                    <m:sSup>
                      <m:sSupPr>
                        <m:ctrlPr>
                          <a:rPr lang="en-US" i="1">
                            <a:latin typeface="Cambria Math" panose="02040503050406030204" pitchFamily="18" charset="0"/>
                          </a:rPr>
                        </m:ctrlPr>
                      </m:sSup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𝑣</m:t>
                            </m:r>
                          </m:e>
                          <m:sub>
                            <m:r>
                              <m:rPr>
                                <m:sty m:val="p"/>
                              </m:rPr>
                              <a:rPr lang="en-US" b="0" i="0" smtClean="0">
                                <a:latin typeface="Cambria Math" panose="02040503050406030204" pitchFamily="18" charset="0"/>
                                <a:ea typeface="Cambria Math" panose="02040503050406030204" pitchFamily="18" charset="0"/>
                              </a:rPr>
                              <m:t>av</m:t>
                            </m:r>
                          </m:sub>
                        </m:sSub>
                      </m:e>
                      <m:sup>
                        <m:r>
                          <a:rPr lang="en-US">
                            <a:latin typeface="Cambria Math" panose="02040503050406030204" pitchFamily="18" charset="0"/>
                          </a:rPr>
                          <m:t>2</m:t>
                        </m:r>
                      </m:sup>
                    </m:sSup>
                    <m:r>
                      <a:rPr lang="en-US" b="0" i="1" smtClean="0">
                        <a:latin typeface="Cambria Math" panose="02040503050406030204" pitchFamily="18" charset="0"/>
                      </a:rPr>
                      <m:t>=</m:t>
                    </m:r>
                    <m:sSup>
                      <m:sSupPr>
                        <m:ctrlPr>
                          <a:rPr lang="en-US" i="1">
                            <a:latin typeface="Cambria Math" panose="02040503050406030204" pitchFamily="18" charset="0"/>
                          </a:rPr>
                        </m:ctrlPr>
                      </m:sSup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𝑣</m:t>
                            </m:r>
                          </m:e>
                          <m:sub>
                            <m:sSub>
                              <m:sSubPr>
                                <m:ctrlPr>
                                  <a:rPr lang="en-US" i="1">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m:rPr>
                                    <m:sty m:val="p"/>
                                  </m:rPr>
                                  <a:rPr lang="en-US" b="0" i="0" smtClean="0">
                                    <a:latin typeface="Cambria Math" panose="02040503050406030204" pitchFamily="18" charset="0"/>
                                    <a:ea typeface="Cambria Math" panose="02040503050406030204" pitchFamily="18" charset="0"/>
                                  </a:rPr>
                                  <m:t>av</m:t>
                                </m:r>
                              </m:sub>
                            </m:sSub>
                          </m:sub>
                        </m:sSub>
                      </m:e>
                      <m:sup>
                        <m:r>
                          <a:rPr lang="en-US">
                            <a:latin typeface="Cambria Math" panose="02040503050406030204" pitchFamily="18" charset="0"/>
                          </a:rPr>
                          <m:t>2</m:t>
                        </m:r>
                      </m:sup>
                    </m:sSup>
                    <m:r>
                      <a:rPr lang="en-US" b="0" i="1" smtClean="0">
                        <a:latin typeface="Cambria Math" panose="02040503050406030204" pitchFamily="18" charset="0"/>
                      </a:rPr>
                      <m:t>+</m:t>
                    </m:r>
                    <m:sSup>
                      <m:sSupPr>
                        <m:ctrlPr>
                          <a:rPr lang="en-US" i="1">
                            <a:latin typeface="Cambria Math" panose="02040503050406030204" pitchFamily="18" charset="0"/>
                          </a:rPr>
                        </m:ctrlPr>
                      </m:sSup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𝑣</m:t>
                            </m:r>
                          </m:e>
                          <m:sub>
                            <m:sSub>
                              <m:sSubPr>
                                <m:ctrlPr>
                                  <a:rPr lang="en-US" i="1">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𝑦</m:t>
                                </m:r>
                              </m:e>
                              <m:sub>
                                <m:r>
                                  <m:rPr>
                                    <m:sty m:val="p"/>
                                  </m:rPr>
                                  <a:rPr lang="en-US">
                                    <a:latin typeface="Cambria Math" panose="02040503050406030204" pitchFamily="18" charset="0"/>
                                    <a:ea typeface="Cambria Math" panose="02040503050406030204" pitchFamily="18" charset="0"/>
                                  </a:rPr>
                                  <m:t>av</m:t>
                                </m:r>
                              </m:sub>
                            </m:sSub>
                          </m:sub>
                        </m:sSub>
                      </m:e>
                      <m:sup>
                        <m:r>
                          <a:rPr lang="en-US">
                            <a:latin typeface="Cambria Math" panose="02040503050406030204" pitchFamily="18" charset="0"/>
                          </a:rPr>
                          <m:t>2</m:t>
                        </m:r>
                      </m:sup>
                    </m:sSup>
                    <m:r>
                      <a:rPr lang="en-US" b="0" i="1" smtClean="0">
                        <a:latin typeface="Cambria Math" panose="02040503050406030204" pitchFamily="18" charset="0"/>
                      </a:rPr>
                      <m:t>+</m:t>
                    </m:r>
                    <m:sSup>
                      <m:sSupPr>
                        <m:ctrlPr>
                          <a:rPr lang="en-US" i="1">
                            <a:latin typeface="Cambria Math" panose="02040503050406030204" pitchFamily="18" charset="0"/>
                          </a:rPr>
                        </m:ctrlPr>
                      </m:sSup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𝑣</m:t>
                            </m:r>
                          </m:e>
                          <m:sub>
                            <m:sSub>
                              <m:sSubPr>
                                <m:ctrlPr>
                                  <a:rPr lang="en-US" i="1">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𝑧</m:t>
                                </m:r>
                              </m:e>
                              <m:sub>
                                <m:r>
                                  <m:rPr>
                                    <m:sty m:val="p"/>
                                  </m:rPr>
                                  <a:rPr lang="en-US">
                                    <a:latin typeface="Cambria Math" panose="02040503050406030204" pitchFamily="18" charset="0"/>
                                    <a:ea typeface="Cambria Math" panose="02040503050406030204" pitchFamily="18" charset="0"/>
                                  </a:rPr>
                                  <m:t>av</m:t>
                                </m:r>
                              </m:sub>
                            </m:sSub>
                          </m:sub>
                        </m:sSub>
                      </m:e>
                      <m:sup>
                        <m:r>
                          <a:rPr lang="en-US">
                            <a:latin typeface="Cambria Math" panose="02040503050406030204" pitchFamily="18" charset="0"/>
                          </a:rPr>
                          <m:t>2</m:t>
                        </m:r>
                      </m:sup>
                    </m:sSup>
                    <m:r>
                      <a:rPr lang="en-US" b="0" i="1" smtClean="0">
                        <a:latin typeface="Cambria Math" panose="02040503050406030204" pitchFamily="18" charset="0"/>
                      </a:rPr>
                      <m:t>=3</m:t>
                    </m:r>
                    <m:sSup>
                      <m:sSupPr>
                        <m:ctrlPr>
                          <a:rPr lang="en-US" i="1">
                            <a:latin typeface="Cambria Math" panose="02040503050406030204" pitchFamily="18" charset="0"/>
                          </a:rPr>
                        </m:ctrlPr>
                      </m:sSup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𝑣</m:t>
                            </m:r>
                          </m:e>
                          <m:sub>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𝑥</m:t>
                                </m:r>
                              </m:e>
                              <m:sub>
                                <m:r>
                                  <m:rPr>
                                    <m:sty m:val="p"/>
                                  </m:rPr>
                                  <a:rPr lang="en-US">
                                    <a:latin typeface="Cambria Math" panose="02040503050406030204" pitchFamily="18" charset="0"/>
                                    <a:ea typeface="Cambria Math" panose="02040503050406030204" pitchFamily="18" charset="0"/>
                                  </a:rPr>
                                  <m:t>av</m:t>
                                </m:r>
                              </m:sub>
                            </m:sSub>
                          </m:sub>
                        </m:sSub>
                      </m:e>
                      <m:sup>
                        <m:r>
                          <a:rPr lang="en-US">
                            <a:latin typeface="Cambria Math" panose="02040503050406030204" pitchFamily="18" charset="0"/>
                          </a:rPr>
                          <m:t>2</m:t>
                        </m:r>
                      </m:sup>
                    </m:sSup>
                  </m:oMath>
                </a14:m>
                <a:r>
                  <a:rPr lang="en-US" dirty="0"/>
                  <a:t> (no distinction between </a:t>
                </a:r>
                <a:r>
                  <a:rPr lang="en-US" i="1" dirty="0"/>
                  <a:t>x</a:t>
                </a:r>
                <a:r>
                  <a:rPr lang="en-US" dirty="0"/>
                  <a:t>, </a:t>
                </a:r>
                <a:r>
                  <a:rPr lang="en-US" i="1" dirty="0"/>
                  <a:t>y</a:t>
                </a:r>
                <a:r>
                  <a:rPr lang="en-US" dirty="0"/>
                  <a:t>, and </a:t>
                </a:r>
                <a:r>
                  <a:rPr lang="en-US" i="1" dirty="0"/>
                  <a:t>z</a:t>
                </a:r>
                <a:r>
                  <a:rPr lang="en-US" dirty="0"/>
                  <a:t>) </a:t>
                </a:r>
                <a:r>
                  <a:rPr lang="en-US" dirty="0">
                    <a:sym typeface="Wingdings" panose="05000000000000000000" pitchFamily="2" charset="2"/>
                  </a:rPr>
                  <a:t></a:t>
                </a:r>
                <a14:m>
                  <m:oMath xmlns:m="http://schemas.openxmlformats.org/officeDocument/2006/math">
                    <m:sSup>
                      <m:sSupPr>
                        <m:ctrlPr>
                          <a:rPr lang="en-US" i="1">
                            <a:latin typeface="Cambria Math" panose="02040503050406030204" pitchFamily="18" charset="0"/>
                          </a:rPr>
                        </m:ctrlPr>
                      </m:sSupPr>
                      <m:e>
                        <m:sSub>
                          <m:sSubPr>
                            <m:ctrlPr>
                              <a:rPr lang="en-US" i="1">
                                <a:latin typeface="Cambria Math" panose="02040503050406030204" pitchFamily="18" charset="0"/>
                                <a:ea typeface="Cambria Math" panose="02040503050406030204" pitchFamily="18" charset="0"/>
                              </a:rPr>
                            </m:ctrlPr>
                          </m:sSubPr>
                          <m:e>
                            <m:acc>
                              <m:accPr>
                                <m:chr m:val="̅"/>
                                <m:ctrlPr>
                                  <a:rPr lang="en-US"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𝑣</m:t>
                                </m:r>
                              </m:e>
                            </m:acc>
                          </m:e>
                          <m:sub>
                            <m:r>
                              <a:rPr lang="en-US" i="1">
                                <a:latin typeface="Cambria Math" panose="02040503050406030204" pitchFamily="18" charset="0"/>
                                <a:ea typeface="Cambria Math" panose="02040503050406030204" pitchFamily="18" charset="0"/>
                              </a:rPr>
                              <m:t>𝑥</m:t>
                            </m:r>
                          </m:sub>
                        </m:sSub>
                      </m:e>
                      <m:sup>
                        <m:r>
                          <a:rPr lang="en-US">
                            <a:latin typeface="Cambria Math" panose="02040503050406030204" pitchFamily="18" charset="0"/>
                          </a:rPr>
                          <m:t>2</m:t>
                        </m:r>
                      </m:sup>
                    </m:sSup>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3</m:t>
                        </m:r>
                      </m:den>
                    </m:f>
                    <m:sSup>
                      <m:sSupPr>
                        <m:ctrlPr>
                          <a:rPr lang="en-US" i="1">
                            <a:latin typeface="Cambria Math" panose="02040503050406030204" pitchFamily="18" charset="0"/>
                          </a:rPr>
                        </m:ctrlPr>
                      </m:sSup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𝑣</m:t>
                            </m:r>
                          </m:e>
                        </m:acc>
                      </m:e>
                      <m:sup>
                        <m:r>
                          <a:rPr lang="en-US">
                            <a:latin typeface="Cambria Math" panose="02040503050406030204" pitchFamily="18" charset="0"/>
                          </a:rPr>
                          <m:t>2</m:t>
                        </m:r>
                      </m:sup>
                    </m:sSup>
                  </m:oMath>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24245" y="905764"/>
                <a:ext cx="9018174" cy="791692"/>
              </a:xfrm>
              <a:prstGeom prst="rect">
                <a:avLst/>
              </a:prstGeom>
              <a:blipFill rotWithShape="0">
                <a:blip r:embed="rId6"/>
                <a:stretch>
                  <a:fillRect l="-609" t="-4651" b="-7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2506734" y="1634472"/>
                <a:ext cx="6637266" cy="9741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limLow>
                        <m:limLowPr>
                          <m:ctrlPr>
                            <a:rPr lang="en-US" b="0" i="1" smtClean="0">
                              <a:latin typeface="Cambria Math" panose="02040503050406030204" pitchFamily="18" charset="0"/>
                            </a:rPr>
                          </m:ctrlPr>
                        </m:limLowPr>
                        <m:e>
                          <m:r>
                            <a:rPr lang="en-US" i="1">
                              <a:latin typeface="Cambria Math" panose="02040503050406030204" pitchFamily="18" charset="0"/>
                            </a:rPr>
                            <m:t>𝑝𝑉</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3</m:t>
                              </m:r>
                            </m:den>
                          </m:f>
                          <m:groupChr>
                            <m:groupChrPr>
                              <m:chr m:val="⏟"/>
                              <m:ctrlPr>
                                <a:rPr lang="en-US" b="0" i="1" smtClean="0">
                                  <a:latin typeface="Cambria Math" panose="02040503050406030204" pitchFamily="18" charset="0"/>
                                </a:rPr>
                              </m:ctrlPr>
                            </m:groupChrPr>
                            <m:e>
                              <m:r>
                                <a:rPr lang="en-US" b="0" i="1" smtClean="0">
                                  <a:latin typeface="Cambria Math" panose="02040503050406030204" pitchFamily="18" charset="0"/>
                                </a:rPr>
                                <m:t>𝑁</m:t>
                              </m:r>
                            </m:e>
                          </m:groupChr>
                          <m:r>
                            <a:rPr lang="en-US" i="1">
                              <a:latin typeface="Cambria Math" panose="02040503050406030204" pitchFamily="18" charset="0"/>
                            </a:rPr>
                            <m:t>𝑚</m:t>
                          </m:r>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𝑣</m:t>
                                  </m:r>
                                </m:e>
                              </m:acc>
                            </m:e>
                            <m:sup>
                              <m:r>
                                <a:rPr lang="en-US" i="1">
                                  <a:latin typeface="Cambria Math" panose="02040503050406030204" pitchFamily="18" charset="0"/>
                                </a:rPr>
                                <m:t>2</m:t>
                              </m:r>
                            </m:sup>
                          </m:sSup>
                        </m:e>
                        <m:lim>
                          <m:r>
                            <a:rPr lang="en-US" b="0" i="1" smtClean="0">
                              <a:latin typeface="Cambria Math" panose="02040503050406030204" pitchFamily="18" charset="0"/>
                            </a:rPr>
                            <m:t>𝑛𝑢𝑚𝑏𝑒𝑟</m:t>
                          </m:r>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𝑚𝑜𝑙𝑒𝑐𝑢𝑙𝑒𝑠</m:t>
                          </m:r>
                          <m:r>
                            <a:rPr lang="en-US" b="0" i="1" smtClean="0">
                              <a:latin typeface="Cambria Math" panose="02040503050406030204" pitchFamily="18" charset="0"/>
                            </a:rPr>
                            <m:t> </m:t>
                          </m:r>
                        </m:lim>
                      </m:limLow>
                      <m:r>
                        <a:rPr lang="en-US" b="0" i="1" smtClean="0">
                          <a:latin typeface="Cambria Math" panose="02040503050406030204" pitchFamily="18" charset="0"/>
                        </a:rPr>
                        <m:t>=</m:t>
                      </m:r>
                      <m:limLow>
                        <m:limLowPr>
                          <m:ctrlPr>
                            <a:rPr lang="en-US" b="0" i="1" smtClean="0">
                              <a:latin typeface="Cambria Math" panose="02040503050406030204" pitchFamily="18" charset="0"/>
                            </a:rPr>
                          </m:ctrlPr>
                        </m:limLowPr>
                        <m:e>
                          <m:r>
                            <a:rPr lang="en-US" i="1">
                              <a:latin typeface="Cambria Math" panose="02040503050406030204" pitchFamily="18" charset="0"/>
                            </a:rPr>
                            <m:t>𝑁</m:t>
                          </m:r>
                          <m:f>
                            <m:fPr>
                              <m:ctrlPr>
                                <a:rPr lang="en-US" i="1">
                                  <a:latin typeface="Cambria Math" panose="02040503050406030204" pitchFamily="18" charset="0"/>
                                </a:rPr>
                              </m:ctrlPr>
                            </m:fPr>
                            <m:num>
                              <m:r>
                                <a:rPr lang="en-US" i="1">
                                  <a:latin typeface="Cambria Math" panose="02040503050406030204" pitchFamily="18" charset="0"/>
                                </a:rPr>
                                <m:t>2</m:t>
                              </m:r>
                            </m:num>
                            <m:den>
                              <m:r>
                                <a:rPr lang="en-US" i="1">
                                  <a:latin typeface="Cambria Math" panose="02040503050406030204" pitchFamily="18" charset="0"/>
                                </a:rPr>
                                <m:t>3</m:t>
                              </m:r>
                            </m:den>
                          </m:f>
                          <m:groupChr>
                            <m:groupChrPr>
                              <m:chr m:val="⏟"/>
                              <m:ctrlPr>
                                <a:rPr lang="en-US" b="0" i="1" smtClean="0">
                                  <a:latin typeface="Cambria Math" panose="02040503050406030204" pitchFamily="18" charset="0"/>
                                </a:rPr>
                              </m:ctrlPr>
                            </m:groupChrPr>
                            <m:e>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r>
                                <a:rPr lang="en-US" i="1">
                                  <a:latin typeface="Cambria Math" panose="02040503050406030204" pitchFamily="18" charset="0"/>
                                </a:rPr>
                                <m:t>𝑚</m:t>
                              </m:r>
                              <m:sSup>
                                <m:sSupPr>
                                  <m:ctrlPr>
                                    <a:rPr lang="en-US" i="1">
                                      <a:latin typeface="Cambria Math" panose="02040503050406030204" pitchFamily="18" charset="0"/>
                                    </a:rPr>
                                  </m:ctrlPr>
                                </m:sSupPr>
                                <m:e>
                                  <m:acc>
                                    <m:accPr>
                                      <m:chr m:val="̅"/>
                                      <m:ctrlPr>
                                        <a:rPr lang="en-US" i="1">
                                          <a:latin typeface="Cambria Math" panose="02040503050406030204" pitchFamily="18" charset="0"/>
                                        </a:rPr>
                                      </m:ctrlPr>
                                    </m:accPr>
                                    <m:e>
                                      <m:r>
                                        <a:rPr lang="en-US" i="1">
                                          <a:latin typeface="Cambria Math" panose="02040503050406030204" pitchFamily="18" charset="0"/>
                                        </a:rPr>
                                        <m:t>𝑣</m:t>
                                      </m:r>
                                    </m:e>
                                  </m:acc>
                                </m:e>
                                <m:sup>
                                  <m:r>
                                    <a:rPr lang="en-US" i="1">
                                      <a:latin typeface="Cambria Math" panose="02040503050406030204" pitchFamily="18" charset="0"/>
                                    </a:rPr>
                                    <m:t>2</m:t>
                                  </m:r>
                                </m:sup>
                              </m:sSup>
                              <m:r>
                                <a:rPr lang="en-US" b="0" i="1" smtClean="0">
                                  <a:latin typeface="Cambria Math" panose="02040503050406030204" pitchFamily="18" charset="0"/>
                                </a:rPr>
                                <m:t>)</m:t>
                              </m:r>
                            </m:e>
                          </m:groupChr>
                        </m:e>
                        <m:lim>
                          <m:eqArr>
                            <m:eqArrPr>
                              <m:ctrlPr>
                                <a:rPr lang="en-US" b="0" i="1" smtClean="0">
                                  <a:latin typeface="Cambria Math" panose="02040503050406030204" pitchFamily="18" charset="0"/>
                                </a:rPr>
                              </m:ctrlPr>
                            </m:eqArrPr>
                            <m:e>
                              <m:r>
                                <a:rPr lang="en-US" b="0" i="1" smtClean="0">
                                  <a:latin typeface="Cambria Math" panose="02040503050406030204" pitchFamily="18" charset="0"/>
                                </a:rPr>
                                <m:t>𝑎𝑣𝑒𝑟𝑎𝑔𝑒</m:t>
                              </m:r>
                              <m:r>
                                <a:rPr lang="en-US" b="0" i="1" smtClean="0">
                                  <a:latin typeface="Cambria Math" panose="02040503050406030204" pitchFamily="18" charset="0"/>
                                </a:rPr>
                                <m:t> </m:t>
                              </m:r>
                              <m:r>
                                <a:rPr lang="en-US" b="0" i="1" smtClean="0">
                                  <a:latin typeface="Cambria Math" panose="02040503050406030204" pitchFamily="18" charset="0"/>
                                </a:rPr>
                                <m:t>𝑡𝑟𝑎𝑛𝑠𝑙𝑎𝑡𝑖𝑜𝑛𝑎𝑙</m:t>
                              </m:r>
                              <m:r>
                                <a:rPr lang="en-US" b="0" i="1" smtClean="0">
                                  <a:latin typeface="Cambria Math" panose="02040503050406030204" pitchFamily="18" charset="0"/>
                                </a:rPr>
                                <m:t> </m:t>
                              </m:r>
                              <m:r>
                                <a:rPr lang="en-US" b="0" i="1" smtClean="0">
                                  <a:latin typeface="Cambria Math" panose="02040503050406030204" pitchFamily="18" charset="0"/>
                                </a:rPr>
                                <m:t>𝑘𝑖𝑛𝑒𝑡𝑖𝑐</m:t>
                              </m:r>
                            </m:e>
                            <m:e>
                              <m:r>
                                <a:rPr lang="en-US" b="0" i="1" smtClean="0">
                                  <a:latin typeface="Cambria Math" panose="02040503050406030204" pitchFamily="18" charset="0"/>
                                </a:rPr>
                                <m:t>𝑒𝑛𝑒𝑟𝑔𝑦</m:t>
                              </m:r>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𝑎</m:t>
                              </m:r>
                              <m:r>
                                <a:rPr lang="en-US" b="0" i="1" smtClean="0">
                                  <a:latin typeface="Cambria Math" panose="02040503050406030204" pitchFamily="18" charset="0"/>
                                </a:rPr>
                                <m:t> </m:t>
                              </m:r>
                              <m:r>
                                <a:rPr lang="en-US" b="0" i="1" smtClean="0">
                                  <a:latin typeface="Cambria Math" panose="02040503050406030204" pitchFamily="18" charset="0"/>
                                </a:rPr>
                                <m:t>𝑠𝑖𝑛𝑔𝑙𝑒</m:t>
                              </m:r>
                              <m:r>
                                <a:rPr lang="en-US" b="0" i="1" smtClean="0">
                                  <a:latin typeface="Cambria Math" panose="02040503050406030204" pitchFamily="18" charset="0"/>
                                </a:rPr>
                                <m:t> </m:t>
                              </m:r>
                              <m:r>
                                <a:rPr lang="en-US" b="0" i="1" smtClean="0">
                                  <a:latin typeface="Cambria Math" panose="02040503050406030204" pitchFamily="18" charset="0"/>
                                </a:rPr>
                                <m:t>𝑚𝑜𝑙𝑒𝑐𝑢𝑙𝑒</m:t>
                              </m:r>
                            </m:e>
                          </m:eqArr>
                        </m:lim>
                      </m:limLow>
                      <m:r>
                        <a:rPr lang="en-US" b="0" i="1" smtClean="0">
                          <a:latin typeface="Cambria Math" panose="02040503050406030204" pitchFamily="18" charset="0"/>
                        </a:rPr>
                        <m:t>=</m:t>
                      </m:r>
                      <m:limLow>
                        <m:limLowPr>
                          <m:ctrlPr>
                            <a:rPr lang="en-US" i="1" smtClean="0">
                              <a:latin typeface="Cambria Math" panose="02040503050406030204" pitchFamily="18" charset="0"/>
                            </a:rPr>
                          </m:ctrlPr>
                        </m:limLowPr>
                        <m:e>
                          <m:f>
                            <m:fPr>
                              <m:ctrlPr>
                                <a:rPr lang="en-US" i="1">
                                  <a:latin typeface="Cambria Math" panose="02040503050406030204" pitchFamily="18" charset="0"/>
                                </a:rPr>
                              </m:ctrlPr>
                            </m:fPr>
                            <m:num>
                              <m:r>
                                <a:rPr lang="en-US" i="1">
                                  <a:latin typeface="Cambria Math" panose="02040503050406030204" pitchFamily="18" charset="0"/>
                                </a:rPr>
                                <m:t>2</m:t>
                              </m:r>
                            </m:num>
                            <m:den>
                              <m:r>
                                <a:rPr lang="en-US" i="1">
                                  <a:latin typeface="Cambria Math" panose="02040503050406030204" pitchFamily="18" charset="0"/>
                                </a:rPr>
                                <m:t>3</m:t>
                              </m:r>
                            </m:den>
                          </m:f>
                          <m:groupChr>
                            <m:groupChrPr>
                              <m:chr m:val="⏟"/>
                              <m:ctrlPr>
                                <a:rPr lang="en-US" i="1" smtClean="0">
                                  <a:latin typeface="Cambria Math" panose="02040503050406030204" pitchFamily="18" charset="0"/>
                                </a:rPr>
                              </m:ctrlPr>
                            </m:groupChrPr>
                            <m:e>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𝑡𝑟</m:t>
                                  </m:r>
                                </m:sub>
                              </m:sSub>
                            </m:e>
                          </m:groupChr>
                        </m:e>
                        <m:lim>
                          <m:eqArr>
                            <m:eqArrPr>
                              <m:ctrlPr>
                                <a:rPr lang="en-US" b="0" i="1" smtClean="0">
                                  <a:latin typeface="Cambria Math" panose="02040503050406030204" pitchFamily="18" charset="0"/>
                                </a:rPr>
                              </m:ctrlPr>
                            </m:eqArrPr>
                            <m:e>
                              <m:r>
                                <a:rPr lang="en-US" b="0" i="1" smtClean="0">
                                  <a:latin typeface="Cambria Math" panose="02040503050406030204" pitchFamily="18" charset="0"/>
                                </a:rPr>
                                <m:t>𝑇𝑜𝑡𝑎𝑙</m:t>
                              </m:r>
                              <m:r>
                                <a:rPr lang="en-US" b="0" i="1" smtClean="0">
                                  <a:latin typeface="Cambria Math" panose="02040503050406030204" pitchFamily="18" charset="0"/>
                                </a:rPr>
                                <m:t> </m:t>
                              </m:r>
                              <m:r>
                                <a:rPr lang="en-US" b="0" i="1" smtClean="0">
                                  <a:latin typeface="Cambria Math" panose="02040503050406030204" pitchFamily="18" charset="0"/>
                                </a:rPr>
                                <m:t>𝑡𝑟𝑎𝑛𝑠𝑙𝑎𝑡𝑖𝑜𝑛𝑎𝑙</m:t>
                              </m:r>
                            </m:e>
                            <m:e>
                              <m:r>
                                <a:rPr lang="en-US" b="0" i="1" smtClean="0">
                                  <a:latin typeface="Cambria Math" panose="02040503050406030204" pitchFamily="18" charset="0"/>
                                </a:rPr>
                                <m:t>𝑒𝑛𝑒𝑟𝑔𝑦</m:t>
                              </m:r>
                            </m:e>
                          </m:eqArr>
                        </m:lim>
                      </m:limLow>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2506734" y="1634472"/>
                <a:ext cx="6637266" cy="974177"/>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3346617" y="2700807"/>
                <a:ext cx="4640053" cy="485454"/>
              </a:xfrm>
              <a:prstGeom prst="rect">
                <a:avLst/>
              </a:prstGeom>
              <a:noFill/>
              <a:ln w="38100">
                <a:solidFill>
                  <a:srgbClr val="FF0000"/>
                </a:solidFill>
              </a:ln>
            </p:spPr>
            <p:txBody>
              <a:bodyPr wrap="none" rtlCol="0">
                <a:spAutoFit/>
              </a:bodyPr>
              <a:lstStyle/>
              <a:p>
                <a:r>
                  <a:rPr lang="en-US" dirty="0"/>
                  <a:t>Compare; </a:t>
                </a:r>
                <a14:m>
                  <m:oMath xmlns:m="http://schemas.openxmlformats.org/officeDocument/2006/math">
                    <m:r>
                      <a:rPr lang="en-US" i="1">
                        <a:latin typeface="Cambria Math" panose="02040503050406030204" pitchFamily="18" charset="0"/>
                      </a:rPr>
                      <m:t>𝑝𝑉</m:t>
                    </m:r>
                    <m:r>
                      <a:rPr lang="en-US" i="1">
                        <a:latin typeface="Cambria Math" panose="02040503050406030204" pitchFamily="18" charset="0"/>
                      </a:rPr>
                      <m:t>=</m:t>
                    </m:r>
                    <m:r>
                      <a:rPr lang="en-US" b="0" i="1" smtClean="0">
                        <a:latin typeface="Cambria Math" panose="02040503050406030204" pitchFamily="18" charset="0"/>
                      </a:rPr>
                      <m:t>𝑛𝑅𝑇</m:t>
                    </m:r>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2</m:t>
                        </m:r>
                      </m:num>
                      <m:den>
                        <m:r>
                          <a:rPr lang="en-US" i="1">
                            <a:latin typeface="Cambria Math" panose="02040503050406030204" pitchFamily="18" charset="0"/>
                          </a:rPr>
                          <m:t>3</m:t>
                        </m:r>
                      </m:den>
                    </m:f>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𝑡𝑟</m:t>
                        </m:r>
                      </m:sub>
                    </m:sSub>
                    <m:r>
                      <a:rPr lang="en-US" b="0" i="1" smtClean="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𝑡𝑟</m:t>
                        </m:r>
                      </m:sub>
                    </m:sSub>
                    <m:r>
                      <a:rPr lang="en-US" b="0" i="1" smtClean="0">
                        <a:latin typeface="Cambria Math" panose="02040503050406030204" pitchFamily="18" charset="0"/>
                      </a:rPr>
                      <m:t>=</m:t>
                    </m:r>
                    <m:f>
                      <m:fPr>
                        <m:ctrlPr>
                          <a:rPr lang="en-US" i="1">
                            <a:latin typeface="Cambria Math" panose="02040503050406030204" pitchFamily="18" charset="0"/>
                          </a:rPr>
                        </m:ctrlPr>
                      </m:fPr>
                      <m:num>
                        <m:r>
                          <a:rPr lang="en-US" b="0" i="1" smtClean="0">
                            <a:latin typeface="Cambria Math" panose="02040503050406030204" pitchFamily="18" charset="0"/>
                          </a:rPr>
                          <m:t>3</m:t>
                        </m:r>
                      </m:num>
                      <m:den>
                        <m:r>
                          <a:rPr lang="en-US" b="0" i="1" smtClean="0">
                            <a:latin typeface="Cambria Math" panose="02040503050406030204" pitchFamily="18" charset="0"/>
                          </a:rPr>
                          <m:t>2</m:t>
                        </m:r>
                      </m:den>
                    </m:f>
                    <m:r>
                      <a:rPr lang="en-US" b="0" i="1" smtClean="0">
                        <a:latin typeface="Cambria Math" panose="02040503050406030204" pitchFamily="18" charset="0"/>
                      </a:rPr>
                      <m:t>𝑛𝑅𝑇</m:t>
                    </m:r>
                  </m:oMath>
                </a14:m>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3346617" y="2700807"/>
                <a:ext cx="4640053" cy="485454"/>
              </a:xfrm>
              <a:prstGeom prst="rect">
                <a:avLst/>
              </a:prstGeom>
              <a:blipFill>
                <a:blip r:embed="rId8"/>
                <a:stretch>
                  <a:fillRect l="-782" b="-2326"/>
                </a:stretch>
              </a:blipFill>
              <a:ln w="38100">
                <a:solidFill>
                  <a:srgbClr val="FF0000"/>
                </a:solidFill>
              </a:ln>
            </p:spPr>
            <p:txBody>
              <a:bodyPr/>
              <a:lstStyle/>
              <a:p>
                <a:r>
                  <a:rPr lang="en-US">
                    <a:noFill/>
                  </a:rPr>
                  <a:t> </a:t>
                </a:r>
              </a:p>
            </p:txBody>
          </p:sp>
        </mc:Fallback>
      </mc:AlternateContent>
      <p:sp>
        <p:nvSpPr>
          <p:cNvPr id="6" name="TextBox 5"/>
          <p:cNvSpPr txBox="1"/>
          <p:nvPr/>
        </p:nvSpPr>
        <p:spPr>
          <a:xfrm>
            <a:off x="5305926" y="3575144"/>
            <a:ext cx="3921509" cy="738664"/>
          </a:xfrm>
          <a:prstGeom prst="rect">
            <a:avLst/>
          </a:prstGeom>
          <a:noFill/>
        </p:spPr>
        <p:txBody>
          <a:bodyPr wrap="square" rtlCol="0">
            <a:spAutoFit/>
          </a:bodyPr>
          <a:lstStyle/>
          <a:p>
            <a:r>
              <a:rPr lang="en-US" sz="1400" dirty="0"/>
              <a:t>Note: H</a:t>
            </a:r>
            <a:r>
              <a:rPr lang="en-US" sz="1400" baseline="-25000" dirty="0"/>
              <a:t>2</a:t>
            </a:r>
            <a:r>
              <a:rPr lang="en-US" sz="1400" dirty="0"/>
              <a:t> exceeds the escape speed. Hydrogen as the lightest gas has an average speed at a given temperature than other heavier gases.</a:t>
            </a:r>
          </a:p>
        </p:txBody>
      </p:sp>
      <mc:AlternateContent xmlns:mc="http://schemas.openxmlformats.org/markup-compatibility/2006" xmlns:a14="http://schemas.microsoft.com/office/drawing/2010/main">
        <mc:Choice Requires="a14">
          <p:sp>
            <p:nvSpPr>
              <p:cNvPr id="7" name="TextBox 6"/>
              <p:cNvSpPr txBox="1"/>
              <p:nvPr/>
            </p:nvSpPr>
            <p:spPr>
              <a:xfrm>
                <a:off x="5410200" y="4339372"/>
                <a:ext cx="2872005" cy="1939698"/>
              </a:xfrm>
              <a:prstGeom prst="rect">
                <a:avLst/>
              </a:prstGeom>
              <a:noFill/>
            </p:spPr>
            <p:txBody>
              <a:bodyPr wrap="none" rtlCol="0">
                <a:spAutoFit/>
              </a:bodyPr>
              <a:lstStyle/>
              <a:p>
                <a:r>
                  <a:rPr lang="en-US" sz="1600" b="1" dirty="0"/>
                  <a:t>Boltzmann Constant</a:t>
                </a:r>
                <a:r>
                  <a:rPr lang="en-US" sz="1600" dirty="0"/>
                  <a:t>: </a:t>
                </a:r>
              </a:p>
              <a:p>
                <a:r>
                  <a:rPr lang="en-US" sz="1600" dirty="0"/>
                  <a:t>Escape speed </a:t>
                </a:r>
                <a14:m>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𝑣</m:t>
                        </m:r>
                      </m:e>
                      <m:sub>
                        <m:r>
                          <a:rPr lang="en-US" sz="1600" b="0" i="1" smtClean="0">
                            <a:latin typeface="Cambria Math" panose="02040503050406030204" pitchFamily="18" charset="0"/>
                          </a:rPr>
                          <m:t>𝑎𝑠</m:t>
                        </m:r>
                      </m:sub>
                    </m:sSub>
                    <m:r>
                      <a:rPr lang="en-US" sz="1600" b="0" i="1" smtClean="0">
                        <a:latin typeface="Cambria Math" panose="02040503050406030204" pitchFamily="18" charset="0"/>
                      </a:rPr>
                      <m:t>=</m:t>
                    </m:r>
                    <m:rad>
                      <m:radPr>
                        <m:degHide m:val="on"/>
                        <m:ctrlPr>
                          <a:rPr lang="en-US" sz="1600" b="0" i="1" smtClean="0">
                            <a:latin typeface="Cambria Math" panose="02040503050406030204" pitchFamily="18" charset="0"/>
                          </a:rPr>
                        </m:ctrlPr>
                      </m:radPr>
                      <m:deg/>
                      <m:e>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2</m:t>
                            </m:r>
                            <m:r>
                              <a:rPr lang="en-US" sz="1600" b="0" i="1" smtClean="0">
                                <a:latin typeface="Cambria Math" panose="02040503050406030204" pitchFamily="18" charset="0"/>
                              </a:rPr>
                              <m:t>𝐺</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𝑚</m:t>
                                </m:r>
                              </m:e>
                              <m:sub>
                                <m:r>
                                  <a:rPr lang="en-US" sz="1600" b="0" i="1" smtClean="0">
                                    <a:latin typeface="Cambria Math" panose="02040503050406030204" pitchFamily="18" charset="0"/>
                                  </a:rPr>
                                  <m:t>𝐸</m:t>
                                </m:r>
                              </m:sub>
                            </m:sSub>
                          </m:num>
                          <m:den>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𝑅</m:t>
                                </m:r>
                              </m:e>
                              <m:sub>
                                <m:r>
                                  <a:rPr lang="en-US" sz="1600" b="0" i="1" smtClean="0">
                                    <a:latin typeface="Cambria Math" panose="02040503050406030204" pitchFamily="18" charset="0"/>
                                  </a:rPr>
                                  <m:t>𝐸</m:t>
                                </m:r>
                              </m:sub>
                            </m:sSub>
                          </m:den>
                        </m:f>
                      </m:e>
                    </m:rad>
                  </m:oMath>
                </a14:m>
                <a:endParaRPr lang="en-US" sz="1600" dirty="0"/>
              </a:p>
              <a:p>
                <a:pPr/>
                <a14:m>
                  <m:oMathPara xmlns:m="http://schemas.openxmlformats.org/officeDocument/2006/math">
                    <m:oMathParaPr>
                      <m:jc m:val="centerGroup"/>
                    </m:oMathParaPr>
                    <m:oMath xmlns:m="http://schemas.openxmlformats.org/officeDocument/2006/math">
                      <m:limLow>
                        <m:limLowPr>
                          <m:ctrlPr>
                            <a:rPr lang="en-US" sz="1600" i="1" smtClean="0">
                              <a:latin typeface="Cambria Math" panose="02040503050406030204" pitchFamily="18" charset="0"/>
                            </a:rPr>
                          </m:ctrlPr>
                        </m:limLowPr>
                        <m:e>
                          <m:groupChr>
                            <m:groupChrPr>
                              <m:chr m:val="⏟"/>
                              <m:ctrlPr>
                                <a:rPr lang="en-US" sz="1600" i="1" smtClean="0">
                                  <a:latin typeface="Cambria Math" panose="02040503050406030204" pitchFamily="18" charset="0"/>
                                </a:rPr>
                              </m:ctrlPr>
                            </m:groupChrPr>
                            <m:e>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𝐾</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𝑈</m:t>
                                  </m:r>
                                </m:e>
                                <m:sub>
                                  <m:r>
                                    <a:rPr lang="en-US" sz="1600" b="0" i="1" smtClean="0">
                                      <a:latin typeface="Cambria Math" panose="02040503050406030204" pitchFamily="18" charset="0"/>
                                    </a:rPr>
                                    <m:t>1</m:t>
                                  </m:r>
                                </m:sub>
                              </m:sSub>
                            </m:e>
                          </m:groupChr>
                        </m:e>
                        <m:lim>
                          <m:eqArr>
                            <m:eqArrPr>
                              <m:ctrlPr>
                                <a:rPr lang="en-US" sz="1600" b="0" i="1" smtClean="0">
                                  <a:latin typeface="Cambria Math" panose="02040503050406030204" pitchFamily="18" charset="0"/>
                                </a:rPr>
                              </m:ctrlPr>
                            </m:eqArrPr>
                            <m:e>
                              <m:r>
                                <a:rPr lang="en-US" sz="1600" b="0" i="1" smtClean="0">
                                  <a:latin typeface="Cambria Math" panose="02040503050406030204" pitchFamily="18" charset="0"/>
                                </a:rPr>
                                <m:t>𝑠𝑢𝑟𝑓𝑎𝑐𝑒</m:t>
                              </m:r>
                              <m:r>
                                <a:rPr lang="en-US" sz="1600" b="0" i="1" smtClean="0">
                                  <a:latin typeface="Cambria Math" panose="02040503050406030204" pitchFamily="18" charset="0"/>
                                </a:rPr>
                                <m:t> </m:t>
                              </m:r>
                            </m:e>
                            <m:e>
                              <m:r>
                                <a:rPr lang="en-US" sz="1600" b="0" i="1" smtClean="0">
                                  <a:latin typeface="Cambria Math" panose="02040503050406030204" pitchFamily="18" charset="0"/>
                                </a:rPr>
                                <m:t>𝑜𝑓</m:t>
                              </m:r>
                              <m:r>
                                <a:rPr lang="en-US" sz="1600" b="0" i="1" smtClean="0">
                                  <a:latin typeface="Cambria Math" panose="02040503050406030204" pitchFamily="18" charset="0"/>
                                </a:rPr>
                                <m:t> </m:t>
                              </m:r>
                              <m:r>
                                <a:rPr lang="en-US" sz="1600" b="0" i="1" smtClean="0">
                                  <a:latin typeface="Cambria Math" panose="02040503050406030204" pitchFamily="18" charset="0"/>
                                </a:rPr>
                                <m:t>𝑒𝑎𝑟𝑡h</m:t>
                              </m:r>
                            </m:e>
                          </m:eqArr>
                        </m:lim>
                      </m:limLow>
                      <m:r>
                        <a:rPr lang="en-US" sz="1600" b="0" i="1" smtClean="0">
                          <a:latin typeface="Cambria Math" panose="02040503050406030204" pitchFamily="18" charset="0"/>
                        </a:rPr>
                        <m:t>=</m:t>
                      </m:r>
                      <m:limLow>
                        <m:limLowPr>
                          <m:ctrlPr>
                            <a:rPr lang="en-US" sz="1600" b="0" i="1" smtClean="0">
                              <a:latin typeface="Cambria Math" panose="02040503050406030204" pitchFamily="18" charset="0"/>
                            </a:rPr>
                          </m:ctrlPr>
                        </m:limLowPr>
                        <m:e>
                          <m:groupChr>
                            <m:groupChrPr>
                              <m:chr m:val="⏟"/>
                              <m:ctrlPr>
                                <a:rPr lang="en-US" sz="1600" b="0" i="1" smtClean="0">
                                  <a:latin typeface="Cambria Math" panose="02040503050406030204" pitchFamily="18" charset="0"/>
                                </a:rPr>
                              </m:ctrlPr>
                            </m:groupChrPr>
                            <m:e>
                              <m:sSub>
                                <m:sSubPr>
                                  <m:ctrlPr>
                                    <a:rPr lang="en-US" sz="1600" i="1">
                                      <a:latin typeface="Cambria Math" panose="02040503050406030204" pitchFamily="18" charset="0"/>
                                    </a:rPr>
                                  </m:ctrlPr>
                                </m:sSubPr>
                                <m:e>
                                  <m:r>
                                    <a:rPr lang="en-US" sz="1600" i="1">
                                      <a:latin typeface="Cambria Math" panose="02040503050406030204" pitchFamily="18" charset="0"/>
                                    </a:rPr>
                                    <m:t>𝐾</m:t>
                                  </m:r>
                                </m:e>
                                <m:sub>
                                  <m:r>
                                    <a:rPr lang="en-US" sz="1600" b="0" i="1" smtClean="0">
                                      <a:latin typeface="Cambria Math" panose="02040503050406030204" pitchFamily="18" charset="0"/>
                                    </a:rPr>
                                    <m:t>2</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𝑈</m:t>
                                  </m:r>
                                </m:e>
                                <m:sub>
                                  <m:r>
                                    <a:rPr lang="en-US" sz="1600" b="0" i="1" smtClean="0">
                                      <a:latin typeface="Cambria Math" panose="02040503050406030204" pitchFamily="18" charset="0"/>
                                    </a:rPr>
                                    <m:t>2</m:t>
                                  </m:r>
                                </m:sub>
                              </m:sSub>
                            </m:e>
                          </m:groupChr>
                        </m:e>
                        <m:lim>
                          <m:r>
                            <a:rPr lang="en-US" sz="1600" b="0" i="1" smtClean="0">
                              <a:latin typeface="Cambria Math" panose="02040503050406030204" pitchFamily="18" charset="0"/>
                            </a:rPr>
                            <m:t>𝑖𝑛𝑓𝑖𝑛𝑖𝑡𝑦</m:t>
                          </m:r>
                        </m:lim>
                      </m:limLow>
                    </m:oMath>
                  </m:oMathPara>
                </a14:m>
                <a:endParaRPr lang="en-US" sz="1600" dirty="0"/>
              </a:p>
              <a:p>
                <a:pPr/>
                <a14:m>
                  <m:oMathPara xmlns:m="http://schemas.openxmlformats.org/officeDocument/2006/math">
                    <m:oMathParaPr>
                      <m:jc m:val="centerGroup"/>
                    </m:oMathParaPr>
                    <m:oMath xmlns:m="http://schemas.openxmlformats.org/officeDocument/2006/math">
                      <m:f>
                        <m:fPr>
                          <m:ctrlPr>
                            <a:rPr lang="en-US" sz="1600" i="1" smtClean="0">
                              <a:latin typeface="Cambria Math" panose="02040503050406030204" pitchFamily="18" charset="0"/>
                            </a:rPr>
                          </m:ctrlPr>
                        </m:fPr>
                        <m:num>
                          <m:r>
                            <a:rPr lang="en-US" sz="1600" b="0" i="1" smtClean="0">
                              <a:latin typeface="Cambria Math" panose="02040503050406030204" pitchFamily="18" charset="0"/>
                            </a:rPr>
                            <m:t>1</m:t>
                          </m:r>
                        </m:num>
                        <m:den>
                          <m:r>
                            <a:rPr lang="en-US" sz="1600" b="0" i="1" smtClean="0">
                              <a:latin typeface="Cambria Math" panose="02040503050406030204" pitchFamily="18" charset="0"/>
                            </a:rPr>
                            <m:t>2</m:t>
                          </m:r>
                        </m:den>
                      </m:f>
                      <m:r>
                        <a:rPr lang="en-US" sz="1600" b="0" i="1" smtClean="0">
                          <a:latin typeface="Cambria Math" panose="02040503050406030204" pitchFamily="18" charset="0"/>
                        </a:rPr>
                        <m:t>𝑚</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𝑣</m:t>
                          </m:r>
                        </m:e>
                        <m:sup>
                          <m:r>
                            <a:rPr lang="en-US" sz="1600" b="0" i="1" smtClean="0">
                              <a:latin typeface="Cambria Math" panose="02040503050406030204" pitchFamily="18" charset="0"/>
                            </a:rPr>
                            <m:t>2</m:t>
                          </m:r>
                        </m:sup>
                      </m:sSup>
                      <m:r>
                        <a:rPr lang="en-US" sz="1600" b="0" i="1" smtClean="0">
                          <a:latin typeface="Cambria Math" panose="02040503050406030204" pitchFamily="18" charset="0"/>
                        </a:rPr>
                        <m:t>+</m:t>
                      </m:r>
                      <m:d>
                        <m:dPr>
                          <m:ctrlPr>
                            <a:rPr lang="en-US" sz="1600" b="0" i="1" smtClean="0">
                              <a:latin typeface="Cambria Math" panose="02040503050406030204" pitchFamily="18" charset="0"/>
                            </a:rPr>
                          </m:ctrlPr>
                        </m:dPr>
                        <m:e>
                          <m:r>
                            <a:rPr lang="en-US" sz="1600" b="0" i="1" smtClean="0">
                              <a:latin typeface="Cambria Math" panose="02040503050406030204" pitchFamily="18" charset="0"/>
                            </a:rPr>
                            <m:t>−</m:t>
                          </m:r>
                          <m:r>
                            <a:rPr lang="en-US" sz="1600" b="0" i="1" smtClean="0">
                              <a:latin typeface="Cambria Math" panose="02040503050406030204" pitchFamily="18" charset="0"/>
                            </a:rPr>
                            <m:t>𝐺</m:t>
                          </m:r>
                          <m:f>
                            <m:fPr>
                              <m:ctrlPr>
                                <a:rPr lang="en-US" sz="1600" b="0" i="1" smtClean="0">
                                  <a:latin typeface="Cambria Math" panose="02040503050406030204" pitchFamily="18" charset="0"/>
                                </a:rPr>
                              </m:ctrlPr>
                            </m:fPr>
                            <m:num>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𝑚</m:t>
                                  </m:r>
                                </m:e>
                                <m:sub>
                                  <m:r>
                                    <a:rPr lang="en-US" sz="1600" b="0" i="1" smtClean="0">
                                      <a:latin typeface="Cambria Math" panose="02040503050406030204" pitchFamily="18" charset="0"/>
                                    </a:rPr>
                                    <m:t>𝐸</m:t>
                                  </m:r>
                                </m:sub>
                              </m:sSub>
                              <m:r>
                                <a:rPr lang="en-US" sz="1600" b="0" i="1" smtClean="0">
                                  <a:latin typeface="Cambria Math" panose="02040503050406030204" pitchFamily="18" charset="0"/>
                                </a:rPr>
                                <m:t>𝑚</m:t>
                              </m:r>
                            </m:num>
                            <m:den>
                              <m:r>
                                <a:rPr lang="en-US" sz="1600" b="0" i="1" smtClean="0">
                                  <a:latin typeface="Cambria Math" panose="02040503050406030204" pitchFamily="18" charset="0"/>
                                </a:rPr>
                                <m:t>2</m:t>
                              </m:r>
                              <m:r>
                                <a:rPr lang="en-US" sz="1600" b="0" i="1" smtClean="0">
                                  <a:latin typeface="Cambria Math" panose="02040503050406030204" pitchFamily="18" charset="0"/>
                                </a:rPr>
                                <m:t>𝐸</m:t>
                              </m:r>
                            </m:den>
                          </m:f>
                        </m:e>
                      </m:d>
                      <m:r>
                        <a:rPr lang="en-US" sz="1600" b="0" i="1" smtClean="0">
                          <a:latin typeface="Cambria Math" panose="02040503050406030204" pitchFamily="18" charset="0"/>
                        </a:rPr>
                        <m:t>=0+0</m:t>
                      </m:r>
                    </m:oMath>
                  </m:oMathPara>
                </a14:m>
                <a:endParaRPr lang="en-US" sz="1600" dirty="0"/>
              </a:p>
            </p:txBody>
          </p:sp>
        </mc:Choice>
        <mc:Fallback xmlns="">
          <p:sp>
            <p:nvSpPr>
              <p:cNvPr id="7" name="TextBox 6"/>
              <p:cNvSpPr txBox="1">
                <a:spLocks noRot="1" noChangeAspect="1" noMove="1" noResize="1" noEditPoints="1" noAdjustHandles="1" noChangeArrowheads="1" noChangeShapeType="1" noTextEdit="1"/>
              </p:cNvSpPr>
              <p:nvPr/>
            </p:nvSpPr>
            <p:spPr>
              <a:xfrm>
                <a:off x="5410200" y="4339372"/>
                <a:ext cx="2872005" cy="1939698"/>
              </a:xfrm>
              <a:prstGeom prst="rect">
                <a:avLst/>
              </a:prstGeom>
              <a:blipFill rotWithShape="0">
                <a:blip r:embed="rId9"/>
                <a:stretch>
                  <a:fillRect l="-1274" t="-9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30366" y="6307527"/>
                <a:ext cx="7516225" cy="518475"/>
              </a:xfrm>
              <a:prstGeom prst="rect">
                <a:avLst/>
              </a:prstGeom>
              <a:noFill/>
              <a:ln w="38100">
                <a:solidFill>
                  <a:srgbClr val="FF0000"/>
                </a:solidFill>
              </a:ln>
            </p:spPr>
            <p:txBody>
              <a:bodyPr wrap="none" rtlCol="0">
                <a:spAutoFit/>
              </a:bodyPr>
              <a:lstStyle/>
              <a:p>
                <a14:m>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𝐾</m:t>
                            </m:r>
                          </m:e>
                        </m:acc>
                      </m:e>
                      <m:sub>
                        <m:r>
                          <a:rPr lang="en-US" b="0" i="1" smtClean="0">
                            <a:latin typeface="Cambria Math" panose="02040503050406030204" pitchFamily="18" charset="0"/>
                          </a:rPr>
                          <m:t>𝑚𝑜𝑙𝑒𝑐𝑢𝑙𝑎𝑟</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𝑡𝑟</m:t>
                            </m:r>
                          </m:sub>
                        </m:sSub>
                      </m:num>
                      <m:den>
                        <m:r>
                          <a:rPr lang="en-US" b="0" i="1" smtClean="0">
                            <a:latin typeface="Cambria Math" panose="02040503050406030204" pitchFamily="18" charset="0"/>
                          </a:rPr>
                          <m:t>𝑁</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3</m:t>
                        </m:r>
                      </m:num>
                      <m:den>
                        <m:r>
                          <a:rPr lang="en-US" b="0" i="1" smtClean="0">
                            <a:latin typeface="Cambria Math" panose="02040503050406030204" pitchFamily="18" charset="0"/>
                          </a:rPr>
                          <m:t>2</m:t>
                        </m:r>
                      </m:den>
                    </m:f>
                    <m:f>
                      <m:fPr>
                        <m:ctrlPr>
                          <a:rPr lang="en-US" b="0" i="1" smtClean="0">
                            <a:latin typeface="Cambria Math" panose="02040503050406030204" pitchFamily="18" charset="0"/>
                          </a:rPr>
                        </m:ctrlPr>
                      </m:fPr>
                      <m:num>
                        <m:r>
                          <a:rPr lang="en-US" b="0" i="1" smtClean="0">
                            <a:latin typeface="Cambria Math" panose="02040503050406030204" pitchFamily="18" charset="0"/>
                          </a:rPr>
                          <m:t>𝑛𝑅𝑇</m:t>
                        </m:r>
                      </m:num>
                      <m:den>
                        <m:r>
                          <a:rPr lang="en-US" b="0" i="1" smtClean="0">
                            <a:latin typeface="Cambria Math" panose="02040503050406030204" pitchFamily="18" charset="0"/>
                          </a:rPr>
                          <m:t>𝑁</m:t>
                        </m:r>
                      </m:den>
                    </m:f>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3</m:t>
                        </m:r>
                      </m:num>
                      <m:den>
                        <m:r>
                          <a:rPr lang="en-US" i="1">
                            <a:latin typeface="Cambria Math" panose="02040503050406030204" pitchFamily="18" charset="0"/>
                          </a:rPr>
                          <m:t>2</m:t>
                        </m:r>
                      </m:den>
                    </m:f>
                    <m:f>
                      <m:fPr>
                        <m:ctrlPr>
                          <a:rPr lang="en-US" i="1">
                            <a:latin typeface="Cambria Math" panose="02040503050406030204" pitchFamily="18" charset="0"/>
                          </a:rPr>
                        </m:ctrlPr>
                      </m:fPr>
                      <m:num>
                        <m:r>
                          <a:rPr lang="en-US" b="0" i="1" smtClean="0">
                            <a:latin typeface="Cambria Math" panose="02040503050406030204" pitchFamily="18" charset="0"/>
                          </a:rPr>
                          <m:t>𝑛</m:t>
                        </m:r>
                        <m:r>
                          <a:rPr lang="en-US" i="1">
                            <a:latin typeface="Cambria Math" panose="02040503050406030204" pitchFamily="18" charset="0"/>
                          </a:rPr>
                          <m:t>𝑅𝑇</m:t>
                        </m:r>
                      </m:num>
                      <m:den>
                        <m:r>
                          <a:rPr lang="en-US" b="0" i="1" smtClean="0">
                            <a:latin typeface="Cambria Math" panose="02040503050406030204" pitchFamily="18" charset="0"/>
                          </a:rPr>
                          <m:t>𝑛</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𝐴</m:t>
                            </m:r>
                          </m:sub>
                        </m:sSub>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3</m:t>
                        </m:r>
                      </m:num>
                      <m:den>
                        <m:r>
                          <a:rPr lang="en-US" b="0" i="1" smtClean="0">
                            <a:latin typeface="Cambria Math" panose="02040503050406030204" pitchFamily="18" charset="0"/>
                          </a:rPr>
                          <m:t>2</m:t>
                        </m:r>
                      </m:den>
                    </m:f>
                    <m:r>
                      <a:rPr lang="en-US" b="0" i="1" smtClean="0">
                        <a:latin typeface="Cambria Math" panose="02040503050406030204" pitchFamily="18" charset="0"/>
                      </a:rPr>
                      <m:t>𝑘𝑇</m:t>
                    </m:r>
                  </m:oMath>
                </a14:m>
                <a:r>
                  <a:rPr lang="en-US" dirty="0">
                    <a:sym typeface="Wingdings" panose="05000000000000000000" pitchFamily="2" charset="2"/>
                  </a:rPr>
                  <a:t>  </a:t>
                </a:r>
                <a14:m>
                  <m:oMath xmlns:m="http://schemas.openxmlformats.org/officeDocument/2006/math">
                    <m:r>
                      <a:rPr lang="en-US" b="0" i="1" smtClean="0">
                        <a:latin typeface="Cambria Math" panose="02040503050406030204" pitchFamily="18" charset="0"/>
                        <a:sym typeface="Wingdings" panose="05000000000000000000" pitchFamily="2" charset="2"/>
                      </a:rPr>
                      <m:t>𝑘</m:t>
                    </m:r>
                    <m:r>
                      <a:rPr lang="en-US" b="0" i="1" smtClean="0">
                        <a:latin typeface="Cambria Math" panose="02040503050406030204" pitchFamily="18" charset="0"/>
                        <a:sym typeface="Wingdings" panose="05000000000000000000" pitchFamily="2" charset="2"/>
                      </a:rPr>
                      <m:t>=</m:t>
                    </m:r>
                    <m:f>
                      <m:fPr>
                        <m:ctrlPr>
                          <a:rPr lang="en-US" b="0" i="1" smtClean="0">
                            <a:latin typeface="Cambria Math" panose="02040503050406030204" pitchFamily="18" charset="0"/>
                            <a:sym typeface="Wingdings" panose="05000000000000000000" pitchFamily="2" charset="2"/>
                          </a:rPr>
                        </m:ctrlPr>
                      </m:fPr>
                      <m:num>
                        <m:r>
                          <a:rPr lang="en-US" b="0" i="1" smtClean="0">
                            <a:latin typeface="Cambria Math" panose="02040503050406030204" pitchFamily="18" charset="0"/>
                            <a:sym typeface="Wingdings" panose="05000000000000000000" pitchFamily="2" charset="2"/>
                          </a:rPr>
                          <m:t>𝑅</m:t>
                        </m:r>
                      </m:num>
                      <m:den>
                        <m:sSub>
                          <m:sSubPr>
                            <m:ctrlPr>
                              <a:rPr lang="en-US" b="0" i="1" smtClean="0">
                                <a:latin typeface="Cambria Math" panose="02040503050406030204" pitchFamily="18" charset="0"/>
                                <a:sym typeface="Wingdings" panose="05000000000000000000" pitchFamily="2" charset="2"/>
                              </a:rPr>
                            </m:ctrlPr>
                          </m:sSubPr>
                          <m:e>
                            <m:r>
                              <a:rPr lang="en-US" b="0" i="1" smtClean="0">
                                <a:latin typeface="Cambria Math" panose="02040503050406030204" pitchFamily="18" charset="0"/>
                                <a:sym typeface="Wingdings" panose="05000000000000000000" pitchFamily="2" charset="2"/>
                              </a:rPr>
                              <m:t>𝑁</m:t>
                            </m:r>
                          </m:e>
                          <m:sub>
                            <m:r>
                              <a:rPr lang="en-US" b="0" i="1" smtClean="0">
                                <a:latin typeface="Cambria Math" panose="02040503050406030204" pitchFamily="18" charset="0"/>
                                <a:sym typeface="Wingdings" panose="05000000000000000000" pitchFamily="2" charset="2"/>
                              </a:rPr>
                              <m:t>𝐴</m:t>
                            </m:r>
                          </m:sub>
                        </m:sSub>
                      </m:den>
                    </m:f>
                    <m:r>
                      <a:rPr lang="en-US" b="0" i="1" smtClean="0">
                        <a:latin typeface="Cambria Math" panose="02040503050406030204" pitchFamily="18" charset="0"/>
                        <a:sym typeface="Wingdings" panose="05000000000000000000" pitchFamily="2" charset="2"/>
                      </a:rPr>
                      <m:t>=1.38</m:t>
                    </m:r>
                    <m:r>
                      <a:rPr lang="en-US" b="0" i="1" smtClean="0">
                        <a:latin typeface="Cambria Math" panose="02040503050406030204" pitchFamily="18" charset="0"/>
                        <a:sym typeface="Wingdings" panose="05000000000000000000" pitchFamily="2" charset="2"/>
                      </a:rPr>
                      <m:t>𝑥</m:t>
                    </m:r>
                    <m:sSup>
                      <m:sSupPr>
                        <m:ctrlPr>
                          <a:rPr lang="en-US" b="0" i="1" smtClean="0">
                            <a:latin typeface="Cambria Math" panose="02040503050406030204" pitchFamily="18" charset="0"/>
                            <a:sym typeface="Wingdings" panose="05000000000000000000" pitchFamily="2" charset="2"/>
                          </a:rPr>
                        </m:ctrlPr>
                      </m:sSupPr>
                      <m:e>
                        <m:r>
                          <a:rPr lang="en-US" b="0" i="1" smtClean="0">
                            <a:latin typeface="Cambria Math" panose="02040503050406030204" pitchFamily="18" charset="0"/>
                            <a:sym typeface="Wingdings" panose="05000000000000000000" pitchFamily="2" charset="2"/>
                          </a:rPr>
                          <m:t>10</m:t>
                        </m:r>
                      </m:e>
                      <m:sup>
                        <m:r>
                          <a:rPr lang="en-US" b="0" i="1" smtClean="0">
                            <a:latin typeface="Cambria Math" panose="02040503050406030204" pitchFamily="18" charset="0"/>
                            <a:sym typeface="Wingdings" panose="05000000000000000000" pitchFamily="2" charset="2"/>
                          </a:rPr>
                          <m:t>−23</m:t>
                        </m:r>
                      </m:sup>
                    </m:sSup>
                    <m:f>
                      <m:fPr>
                        <m:ctrlPr>
                          <a:rPr lang="en-US" b="0" i="1" smtClean="0">
                            <a:latin typeface="Cambria Math" panose="02040503050406030204" pitchFamily="18" charset="0"/>
                            <a:sym typeface="Wingdings" panose="05000000000000000000" pitchFamily="2" charset="2"/>
                          </a:rPr>
                        </m:ctrlPr>
                      </m:fPr>
                      <m:num>
                        <m:r>
                          <a:rPr lang="en-US" b="0" i="1" smtClean="0">
                            <a:latin typeface="Cambria Math" panose="02040503050406030204" pitchFamily="18" charset="0"/>
                            <a:sym typeface="Wingdings" panose="05000000000000000000" pitchFamily="2" charset="2"/>
                          </a:rPr>
                          <m:t>𝐽</m:t>
                        </m:r>
                      </m:num>
                      <m:den>
                        <m:r>
                          <a:rPr lang="en-US" b="0" i="1" smtClean="0">
                            <a:latin typeface="Cambria Math" panose="02040503050406030204" pitchFamily="18" charset="0"/>
                            <a:sym typeface="Wingdings" panose="05000000000000000000" pitchFamily="2" charset="2"/>
                          </a:rPr>
                          <m:t>𝑚𝑜𝑙𝑒𝑐𝑢𝑙𝑒</m:t>
                        </m:r>
                        <m:r>
                          <a:rPr lang="en-US" b="0" i="1" smtClean="0">
                            <a:latin typeface="Cambria Math" panose="02040503050406030204" pitchFamily="18" charset="0"/>
                            <a:ea typeface="Cambria Math" panose="02040503050406030204" pitchFamily="18" charset="0"/>
                            <a:sym typeface="Wingdings" panose="05000000000000000000" pitchFamily="2" charset="2"/>
                          </a:rPr>
                          <m:t>∙</m:t>
                        </m:r>
                        <m:r>
                          <a:rPr lang="en-US" b="0" i="1" smtClean="0">
                            <a:latin typeface="Cambria Math" panose="02040503050406030204" pitchFamily="18" charset="0"/>
                            <a:ea typeface="Cambria Math" panose="02040503050406030204" pitchFamily="18" charset="0"/>
                            <a:sym typeface="Wingdings" panose="05000000000000000000" pitchFamily="2" charset="2"/>
                          </a:rPr>
                          <m:t>𝐾</m:t>
                        </m:r>
                      </m:den>
                    </m:f>
                    <m:r>
                      <a:rPr lang="en-US" b="0" i="1" smtClean="0">
                        <a:latin typeface="Cambria Math" panose="02040503050406030204" pitchFamily="18" charset="0"/>
                        <a:sym typeface="Wingdings" panose="05000000000000000000" pitchFamily="2" charset="2"/>
                      </a:rPr>
                      <m:t> </m:t>
                    </m:r>
                  </m:oMath>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30366" y="6307527"/>
                <a:ext cx="7516225" cy="518475"/>
              </a:xfrm>
              <a:prstGeom prst="rect">
                <a:avLst/>
              </a:prstGeom>
              <a:blipFill rotWithShape="0">
                <a:blip r:embed="rId10"/>
                <a:stretch>
                  <a:fillRect/>
                </a:stretch>
              </a:blipFill>
              <a:ln w="38100">
                <a:solidFill>
                  <a:srgbClr val="FF0000"/>
                </a:solidFill>
              </a:ln>
            </p:spPr>
            <p:txBody>
              <a:bodyPr/>
              <a:lstStyle/>
              <a:p>
                <a:r>
                  <a:rPr lang="en-US">
                    <a:noFill/>
                  </a:rPr>
                  <a:t> </a:t>
                </a:r>
              </a:p>
            </p:txBody>
          </p:sp>
        </mc:Fallback>
      </mc:AlternateContent>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609600"/>
            <a:ext cx="8001000" cy="5410200"/>
          </a:xfrm>
          <a:prstGeom prst="roundRect">
            <a:avLst/>
          </a:prstGeom>
          <a:gradFill>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ln>
            <a:solidFill>
              <a:schemeClr val="accent1">
                <a:shade val="50000"/>
                <a:alpha val="27000"/>
              </a:schemeClr>
            </a:solidFill>
          </a:ln>
          <a:effectLst>
            <a:outerShdw blurRad="50800" dist="50800" dir="5400000" algn="ctr" rotWithShape="0">
              <a:srgbClr val="92D050"/>
            </a:outerShdw>
          </a:effectLst>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lstStyle>
            <a:lvl1pPr>
              <a:defRPr sz="2400">
                <a:solidFill>
                  <a:schemeClr val="tx2"/>
                </a:solidFill>
                <a:latin typeface="Arial" panose="020B0604020202020204" pitchFamily="34" charset="0"/>
                <a:ea typeface="MS PGothic" panose="020B0600070205080204" pitchFamily="34" charset="-128"/>
              </a:defRPr>
            </a:lvl1pPr>
            <a:lvl2pPr marL="742950" indent="-285750">
              <a:defRPr sz="2400">
                <a:solidFill>
                  <a:schemeClr val="tx2"/>
                </a:solidFill>
                <a:latin typeface="Arial" panose="020B0604020202020204" pitchFamily="34" charset="0"/>
                <a:ea typeface="MS PGothic" panose="020B0600070205080204" pitchFamily="34" charset="-128"/>
              </a:defRPr>
            </a:lvl2pPr>
            <a:lvl3pPr marL="1143000" indent="-228600">
              <a:defRPr sz="2400">
                <a:solidFill>
                  <a:schemeClr val="tx2"/>
                </a:solidFill>
                <a:latin typeface="Arial" panose="020B0604020202020204" pitchFamily="34" charset="0"/>
                <a:ea typeface="MS PGothic" panose="020B0600070205080204" pitchFamily="34" charset="-128"/>
              </a:defRPr>
            </a:lvl3pPr>
            <a:lvl4pPr marL="1600200" indent="-228600">
              <a:defRPr sz="2400">
                <a:solidFill>
                  <a:schemeClr val="tx2"/>
                </a:solidFill>
                <a:latin typeface="Arial" panose="020B0604020202020204" pitchFamily="34" charset="0"/>
                <a:ea typeface="MS PGothic" panose="020B0600070205080204" pitchFamily="34" charset="-128"/>
              </a:defRPr>
            </a:lvl4pPr>
            <a:lvl5pPr marL="2057400" indent="-228600">
              <a:defRPr sz="2400">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9pPr>
          </a:lstStyle>
          <a:p>
            <a:pPr algn="l"/>
            <a:endParaRPr lang="en-US" altLang="en-US" sz="2000" dirty="0">
              <a:solidFill>
                <a:srgbClr val="000000"/>
              </a:solidFill>
              <a:latin typeface="Times New Roman" panose="02020603050405020304" pitchFamily="18" charset="0"/>
            </a:endParaRPr>
          </a:p>
          <a:p>
            <a:endParaRPr lang="en-US" altLang="en-US" sz="2000" dirty="0">
              <a:solidFill>
                <a:srgbClr val="000000"/>
              </a:solidFill>
              <a:latin typeface="Times New Roman" panose="02020603050405020304" pitchFamily="18" charset="0"/>
            </a:endParaRPr>
          </a:p>
          <a:p>
            <a:r>
              <a:rPr lang="en-US" altLang="en-US" sz="2000" dirty="0">
                <a:solidFill>
                  <a:srgbClr val="000000"/>
                </a:solidFill>
                <a:latin typeface="Times New Roman" panose="02020603050405020304" pitchFamily="18" charset="0"/>
              </a:rPr>
              <a:t>You heat a sample of air to twice its original temperature in a constant volume container. The average translational kinetic energy of the molecules is;</a:t>
            </a:r>
          </a:p>
          <a:p>
            <a:endParaRPr lang="en-US" altLang="en-US" sz="2000" dirty="0">
              <a:solidFill>
                <a:srgbClr val="000000"/>
              </a:solidFill>
              <a:latin typeface="Times New Roman" panose="02020603050405020304" pitchFamily="18" charset="0"/>
            </a:endParaRPr>
          </a:p>
          <a:p>
            <a:pPr marL="457200" indent="-457200">
              <a:buAutoNum type="alphaUcPeriod"/>
            </a:pPr>
            <a:r>
              <a:rPr lang="en-US" altLang="en-US" sz="2000" dirty="0">
                <a:solidFill>
                  <a:srgbClr val="000000"/>
                </a:solidFill>
                <a:latin typeface="Times New Roman" panose="02020603050405020304" pitchFamily="18" charset="0"/>
              </a:rPr>
              <a:t>Half the original value.</a:t>
            </a:r>
          </a:p>
          <a:p>
            <a:pPr marL="457200" indent="-457200">
              <a:buAutoNum type="alphaUcPeriod"/>
            </a:pPr>
            <a:r>
              <a:rPr lang="en-US" altLang="en-US" sz="2000" dirty="0">
                <a:solidFill>
                  <a:srgbClr val="000000"/>
                </a:solidFill>
                <a:latin typeface="Times New Roman" panose="02020603050405020304" pitchFamily="18" charset="0"/>
              </a:rPr>
              <a:t>Unchanged.</a:t>
            </a:r>
          </a:p>
          <a:p>
            <a:pPr marL="457200" indent="-457200">
              <a:buAutoNum type="alphaUcPeriod"/>
            </a:pPr>
            <a:r>
              <a:rPr lang="en-US" altLang="en-US" sz="2000" dirty="0">
                <a:solidFill>
                  <a:srgbClr val="000000"/>
                </a:solidFill>
                <a:latin typeface="Times New Roman" panose="02020603050405020304" pitchFamily="18" charset="0"/>
              </a:rPr>
              <a:t>Twice the original value.</a:t>
            </a:r>
          </a:p>
          <a:p>
            <a:pPr marL="457200" indent="-457200">
              <a:buAutoNum type="alphaUcPeriod"/>
            </a:pPr>
            <a:r>
              <a:rPr lang="en-US" altLang="en-US" sz="2000" dirty="0">
                <a:solidFill>
                  <a:srgbClr val="000000"/>
                </a:solidFill>
                <a:latin typeface="Times New Roman" panose="02020603050405020304" pitchFamily="18" charset="0"/>
              </a:rPr>
              <a:t>Four time the original value.</a:t>
            </a:r>
          </a:p>
        </p:txBody>
      </p:sp>
      <p:sp>
        <p:nvSpPr>
          <p:cNvPr id="3" name="Oval 2"/>
          <p:cNvSpPr/>
          <p:nvPr/>
        </p:nvSpPr>
        <p:spPr>
          <a:xfrm>
            <a:off x="1283091" y="304800"/>
            <a:ext cx="3581400" cy="609600"/>
          </a:xfrm>
          <a:prstGeom prst="ellipse">
            <a:avLst/>
          </a:prstGeom>
          <a:solidFill>
            <a:schemeClr val="bg1"/>
          </a:solidFill>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Blackadder ITC" pitchFamily="82" charset="0"/>
              </a:rPr>
              <a:t>Clicker – Questions 2</a:t>
            </a:r>
          </a:p>
        </p:txBody>
      </p:sp>
    </p:spTree>
    <p:extLst>
      <p:ext uri="{BB962C8B-B14F-4D97-AF65-F5344CB8AC3E}">
        <p14:creationId xmlns:p14="http://schemas.microsoft.com/office/powerpoint/2010/main" val="1973700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5500837" y="2010284"/>
            <a:ext cx="3526456" cy="3317106"/>
            <a:chOff x="52939" y="1670685"/>
            <a:chExt cx="5563402" cy="4994811"/>
          </a:xfrm>
        </p:grpSpPr>
        <p:pic>
          <p:nvPicPr>
            <p:cNvPr id="7" name="Picture 6" descr="15_10_Figure.jpg"/>
            <p:cNvPicPr>
              <a:picLocks noChangeAspect="1"/>
            </p:cNvPicPr>
            <p:nvPr/>
          </p:nvPicPr>
          <p:blipFill rotWithShape="1">
            <a:blip r:embed="rId2" cstate="print">
              <a:extLst>
                <a:ext uri="{28A0092B-C50C-407E-A947-70E740481C1C}">
                  <a14:useLocalDpi xmlns:a14="http://schemas.microsoft.com/office/drawing/2010/main" val="0"/>
                </a:ext>
              </a:extLst>
            </a:blip>
            <a:srcRect b="3326"/>
            <a:stretch/>
          </p:blipFill>
          <p:spPr>
            <a:xfrm>
              <a:off x="229401" y="2984094"/>
              <a:ext cx="5231369" cy="3455206"/>
            </a:xfrm>
            <a:prstGeom prst="rect">
              <a:avLst/>
            </a:prstGeom>
          </p:spPr>
        </p:pic>
        <p:sp>
          <p:nvSpPr>
            <p:cNvPr id="8" name="TextBox 7"/>
            <p:cNvSpPr txBox="1"/>
            <p:nvPr/>
          </p:nvSpPr>
          <p:spPr>
            <a:xfrm>
              <a:off x="697533" y="1820273"/>
              <a:ext cx="4274213" cy="1181776"/>
            </a:xfrm>
            <a:prstGeom prst="rect">
              <a:avLst/>
            </a:prstGeom>
            <a:noFill/>
            <a:ln>
              <a:solidFill>
                <a:schemeClr val="tx1"/>
              </a:solidFill>
            </a:ln>
          </p:spPr>
          <p:txBody>
            <a:bodyPr wrap="square" rtlCol="0">
              <a:spAutoFit/>
            </a:bodyPr>
            <a:lstStyle/>
            <a:p>
              <a:pPr algn="ctr" defTabSz="685800" fontAlgn="auto">
                <a:spcBef>
                  <a:spcPts val="0"/>
                </a:spcBef>
                <a:spcAft>
                  <a:spcPts val="0"/>
                </a:spcAft>
              </a:pPr>
              <a:r>
                <a:rPr lang="en-US" sz="1500" dirty="0">
                  <a:solidFill>
                    <a:prstClr val="black"/>
                  </a:solidFill>
                  <a:latin typeface="Times New Roman" panose="02020603050405020304" pitchFamily="18" charset="0"/>
                  <a:cs typeface="Times New Roman" panose="02020603050405020304" pitchFamily="18" charset="0"/>
                </a:rPr>
                <a:t>Maxwell-Boltzmann Distribution</a:t>
              </a:r>
            </a:p>
            <a:p>
              <a:pPr algn="ctr" defTabSz="685800" fontAlgn="auto">
                <a:spcBef>
                  <a:spcPts val="0"/>
                </a:spcBef>
                <a:spcAft>
                  <a:spcPts val="0"/>
                </a:spcAft>
              </a:pPr>
              <a:r>
                <a:rPr lang="en-US" sz="1500" dirty="0">
                  <a:solidFill>
                    <a:prstClr val="black"/>
                  </a:solidFill>
                  <a:latin typeface="Times New Roman" panose="02020603050405020304" pitchFamily="18" charset="0"/>
                  <a:cs typeface="Times New Roman" panose="02020603050405020304" pitchFamily="18" charset="0"/>
                </a:rPr>
                <a:t>of Molecular Speed</a:t>
              </a:r>
            </a:p>
          </p:txBody>
        </p:sp>
        <p:sp>
          <p:nvSpPr>
            <p:cNvPr id="5" name="Rectangle 4"/>
            <p:cNvSpPr/>
            <p:nvPr/>
          </p:nvSpPr>
          <p:spPr>
            <a:xfrm>
              <a:off x="52939" y="1670685"/>
              <a:ext cx="5563402" cy="499481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grpSp>
      <p:sp>
        <p:nvSpPr>
          <p:cNvPr id="13" name="TextBox 12"/>
          <p:cNvSpPr txBox="1"/>
          <p:nvPr/>
        </p:nvSpPr>
        <p:spPr>
          <a:xfrm>
            <a:off x="685800" y="743956"/>
            <a:ext cx="5281779" cy="461665"/>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sz="2400" dirty="0">
                <a:solidFill>
                  <a:srgbClr val="FF0000"/>
                </a:solidFill>
                <a:latin typeface="Times New Roman" panose="02020603050405020304" pitchFamily="18" charset="0"/>
                <a:cs typeface="Times New Roman" panose="02020603050405020304" pitchFamily="18" charset="0"/>
              </a:rPr>
              <a:t>Molecular Speeds in an Ideal Gas</a:t>
            </a:r>
          </a:p>
        </p:txBody>
      </p:sp>
      <mc:AlternateContent xmlns:mc="http://schemas.openxmlformats.org/markup-compatibility/2006" xmlns:a14="http://schemas.microsoft.com/office/drawing/2010/main">
        <mc:Choice Requires="a14">
          <p:sp>
            <p:nvSpPr>
              <p:cNvPr id="11" name="TextBox 10"/>
              <p:cNvSpPr txBox="1"/>
              <p:nvPr/>
            </p:nvSpPr>
            <p:spPr>
              <a:xfrm>
                <a:off x="187378" y="1824985"/>
                <a:ext cx="5176301" cy="3827394"/>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The average kinetic energy per atom or molecule:</a:t>
                </a:r>
              </a:p>
              <a:p>
                <a:pPr defTabSz="685800" fontAlgn="auto">
                  <a:spcBef>
                    <a:spcPts val="0"/>
                  </a:spcBef>
                  <a:spcAft>
                    <a:spcPts val="0"/>
                  </a:spcAft>
                </a:pPr>
                <a:endParaRPr lang="en-US" sz="6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Calibri" panose="020F0502020204030204"/>
                    <a:ea typeface="Cambria Math" panose="02040503050406030204" pitchFamily="18" charset="0"/>
                    <a:cs typeface="Times New Roman" panose="02020603050405020304" pitchFamily="18" charset="0"/>
                  </a:rPr>
                  <a:t>		</a:t>
                </a:r>
                <a14:m>
                  <m:oMath xmlns:m="http://schemas.openxmlformats.org/officeDocument/2006/math">
                    <m:sSub>
                      <m:sSub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𝐾</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𝑎𝑣</m:t>
                        </m:r>
                      </m:sub>
                    </m:s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num>
                      <m:den>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𝑚</m:t>
                    </m:r>
                    <m:sSub>
                      <m:sSub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e>
                          <m:sup>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𝑎𝑣</m:t>
                        </m:r>
                      </m:sub>
                    </m:s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f>
                      <m:f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num>
                      <m:den>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𝑘𝑇</m:t>
                    </m:r>
                  </m:oMath>
                </a14:m>
                <a:r>
                  <a:rPr lang="en-US"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a:t>
                </a:r>
              </a:p>
              <a:p>
                <a:pPr defTabSz="685800" fontAlgn="auto">
                  <a:spcBef>
                    <a:spcPts val="0"/>
                  </a:spcBef>
                  <a:spcAft>
                    <a:spcPts val="0"/>
                  </a:spcAft>
                </a:pPr>
                <a:endParaRPr lang="en-US" sz="6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from which we obtain the root-mean-square velocity</a:t>
                </a:r>
              </a:p>
              <a:p>
                <a:pPr defTabSz="685800" fontAlgn="auto">
                  <a:spcBef>
                    <a:spcPts val="0"/>
                  </a:spcBef>
                  <a:spcAft>
                    <a:spcPts val="0"/>
                  </a:spcAft>
                </a:pPr>
                <a:endParaRPr lang="en-US" sz="6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sSub>
                      <m:sSub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𝑟𝑚𝑠</m:t>
                        </m:r>
                      </m:sub>
                    </m:s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sSub>
                          <m:sSub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e>
                              <m:sup>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𝑎𝑣</m:t>
                            </m:r>
                          </m:sub>
                        </m:sSub>
                      </m:e>
                    </m:rad>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ad>
                      <m:radPr>
                        <m:degHide m:val="on"/>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f>
                          <m:f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𝑘𝑇</m:t>
                            </m:r>
                          </m:num>
                          <m:den>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𝑚</m:t>
                            </m:r>
                          </m:den>
                        </m:f>
                      </m:e>
                    </m:rad>
                  </m:oMath>
                </a14:m>
                <a:r>
                  <a:rPr lang="en-US"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a:t>
                </a:r>
              </a:p>
              <a:p>
                <a:pPr defTabSz="685800" fontAlgn="auto">
                  <a:spcBef>
                    <a:spcPts val="0"/>
                  </a:spcBef>
                  <a:spcAft>
                    <a:spcPts val="0"/>
                  </a:spcAft>
                </a:pPr>
                <a:endParaRPr lang="en-US" sz="6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where m is the mass of an atom or molecule.</a:t>
                </a:r>
              </a:p>
              <a:p>
                <a:pPr defTabSz="685800" fontAlgn="auto">
                  <a:spcBef>
                    <a:spcPts val="0"/>
                  </a:spcBef>
                  <a:spcAft>
                    <a:spcPts val="0"/>
                  </a:spcAft>
                </a:pPr>
                <a:endParaRPr lang="en-US"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Since </a:t>
                </a:r>
                <a14:m>
                  <m:oMath xmlns:m="http://schemas.openxmlformats.org/officeDocument/2006/math">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𝑘</m:t>
                    </m:r>
                    <m:sSub>
                      <m:sSub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𝑁</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𝐴</m:t>
                        </m:r>
                      </m:sub>
                    </m:s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𝑅</m:t>
                    </m:r>
                  </m:oMath>
                </a14:m>
                <a:r>
                  <a:rPr lang="en-US"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and </a:t>
                </a:r>
                <a14:m>
                  <m:oMath xmlns:m="http://schemas.openxmlformats.org/officeDocument/2006/math">
                    <m:sSub>
                      <m:sSub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𝑚𝑁</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𝐴</m:t>
                        </m:r>
                      </m:sub>
                    </m:s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𝑀</m:t>
                    </m:r>
                  </m:oMath>
                </a14:m>
                <a:r>
                  <a:rPr lang="en-US"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we may re-write,</a:t>
                </a:r>
              </a:p>
              <a:p>
                <a:pPr defTabSz="685800" fontAlgn="auto">
                  <a:spcBef>
                    <a:spcPts val="0"/>
                  </a:spcBef>
                  <a:spcAft>
                    <a:spcPts val="0"/>
                  </a:spcAft>
                </a:pPr>
                <a:endParaRPr lang="en-US" sz="6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endParaRPr>
              </a:p>
              <a:p>
                <a:pPr defTabSz="685800" fontAlgn="auto">
                  <a:spcBef>
                    <a:spcPts val="0"/>
                  </a:spcBef>
                  <a:spcAft>
                    <a:spcPts val="0"/>
                  </a:spcAft>
                </a:pPr>
                <a:r>
                  <a:rPr lang="en-US" sz="1350" dirty="0">
                    <a:solidFill>
                      <a:prstClr val="black"/>
                    </a:solidFill>
                    <a:latin typeface="Calibri" panose="020F0502020204030204"/>
                    <a:cs typeface="+mn-cs"/>
                  </a:rPr>
                  <a:t>		</a:t>
                </a:r>
                <a14:m>
                  <m:oMath xmlns:m="http://schemas.openxmlformats.org/officeDocument/2006/math">
                    <m:sSub>
                      <m:sSub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𝑟𝑚𝑠</m:t>
                        </m:r>
                      </m:sub>
                    </m:s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radPr>
                      <m:deg/>
                      <m:e>
                        <m:f>
                          <m:f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𝑅𝑇</m:t>
                            </m:r>
                          </m:num>
                          <m:den>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𝑀</m:t>
                            </m:r>
                          </m:den>
                        </m:f>
                      </m:e>
                    </m:rad>
                  </m:oMath>
                </a14:m>
                <a:r>
                  <a:rPr lang="en-US"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a:t>
                </a:r>
              </a:p>
              <a:p>
                <a:pPr defTabSz="685800" fontAlgn="auto">
                  <a:spcBef>
                    <a:spcPts val="0"/>
                  </a:spcBef>
                  <a:spcAft>
                    <a:spcPts val="0"/>
                  </a:spcAft>
                </a:pPr>
                <a:endParaRPr lang="en-US" sz="6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Note:		</a:t>
                </a:r>
                <a14:m>
                  <m:oMath xmlns:m="http://schemas.openxmlformats.org/officeDocument/2006/math">
                    <m:sSub>
                      <m:sSub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e>
                          <m:sup>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𝑎𝑣</m:t>
                        </m:r>
                      </m:sub>
                    </m:s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sSub>
                      <m:sSub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𝑣</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𝑎𝑣</m:t>
                        </m:r>
                      </m:sub>
                    </m:sSub>
                    <m:sSup>
                      <m:sSup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e>
                      <m:sup>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p>
                    </m:sSup>
                    <m:r>
                      <a:rPr lang="en-US">
                        <a:solidFill>
                          <a:prstClr val="black"/>
                        </a:solidFill>
                        <a:latin typeface="Cambria Math" panose="02040503050406030204" pitchFamily="18" charset="0"/>
                        <a:ea typeface="Cambria Math" panose="02040503050406030204" pitchFamily="18" charset="0"/>
                        <a:cs typeface="Times New Roman" panose="02020603050405020304" pitchFamily="18" charset="0"/>
                      </a:rPr>
                      <m:t>=0</m:t>
                    </m:r>
                  </m:oMath>
                </a14:m>
                <a:endParaRPr lang="en-US" dirty="0">
                  <a:solidFill>
                    <a:prstClr val="black"/>
                  </a:solidFill>
                  <a:latin typeface="Calibri" panose="020F0502020204030204"/>
                  <a:cs typeface="+mn-cs"/>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187378" y="1824985"/>
                <a:ext cx="5176301" cy="3827394"/>
              </a:xfrm>
              <a:prstGeom prst="rect">
                <a:avLst/>
              </a:prstGeom>
              <a:blipFill>
                <a:blip r:embed="rId3"/>
                <a:stretch>
                  <a:fillRect l="-940" t="-635" b="-1270"/>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3796619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2819401"/>
            <a:ext cx="7467600" cy="2354491"/>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sz="2100" dirty="0">
                <a:solidFill>
                  <a:prstClr val="black"/>
                </a:solidFill>
                <a:latin typeface="Times New Roman" panose="02020603050405020304" pitchFamily="18" charset="0"/>
                <a:cs typeface="Times New Roman" panose="02020603050405020304" pitchFamily="18" charset="0"/>
              </a:rPr>
              <a:t>● To understand the mole and Avogadro</a:t>
            </a:r>
            <a:r>
              <a:rPr lang="fr-FR" altLang="ja-JP" sz="2100" dirty="0">
                <a:solidFill>
                  <a:prstClr val="black"/>
                </a:solidFill>
                <a:latin typeface="Times New Roman" panose="02020603050405020304" pitchFamily="18" charset="0"/>
                <a:ea typeface="游ゴシック" panose="020B0400000000000000" pitchFamily="34" charset="-128"/>
                <a:cs typeface="Times New Roman" panose="02020603050405020304" pitchFamily="18" charset="0"/>
              </a:rPr>
              <a:t>'</a:t>
            </a:r>
            <a:r>
              <a:rPr lang="en-US" sz="2100" dirty="0">
                <a:solidFill>
                  <a:prstClr val="black"/>
                </a:solidFill>
                <a:latin typeface="Times New Roman" panose="02020603050405020304" pitchFamily="18" charset="0"/>
                <a:cs typeface="Times New Roman" panose="02020603050405020304" pitchFamily="18" charset="0"/>
              </a:rPr>
              <a:t>s number.</a:t>
            </a:r>
          </a:p>
          <a:p>
            <a:pPr defTabSz="685800" fontAlgn="auto">
              <a:spcBef>
                <a:spcPts val="0"/>
              </a:spcBef>
              <a:spcAft>
                <a:spcPts val="0"/>
              </a:spcAft>
            </a:pPr>
            <a:r>
              <a:rPr lang="en-US" sz="2100" dirty="0">
                <a:solidFill>
                  <a:prstClr val="black"/>
                </a:solidFill>
                <a:latin typeface="Times New Roman" panose="02020603050405020304" pitchFamily="18" charset="0"/>
                <a:cs typeface="Times New Roman" panose="02020603050405020304" pitchFamily="18" charset="0"/>
              </a:rPr>
              <a:t>● To understand equations of state.</a:t>
            </a:r>
          </a:p>
          <a:p>
            <a:pPr defTabSz="685800" fontAlgn="auto">
              <a:spcBef>
                <a:spcPts val="0"/>
              </a:spcBef>
              <a:spcAft>
                <a:spcPts val="0"/>
              </a:spcAft>
            </a:pPr>
            <a:r>
              <a:rPr lang="en-US" sz="2100" dirty="0">
                <a:solidFill>
                  <a:prstClr val="black"/>
                </a:solidFill>
                <a:latin typeface="Times New Roman" panose="02020603050405020304" pitchFamily="18" charset="0"/>
                <a:cs typeface="Times New Roman" panose="02020603050405020304" pitchFamily="18" charset="0"/>
              </a:rPr>
              <a:t>● To study the kinetic theory of ideal gas.</a:t>
            </a:r>
          </a:p>
          <a:p>
            <a:pPr defTabSz="685800" fontAlgn="auto">
              <a:spcBef>
                <a:spcPts val="0"/>
              </a:spcBef>
              <a:spcAft>
                <a:spcPts val="0"/>
              </a:spcAft>
            </a:pPr>
            <a:r>
              <a:rPr lang="en-US" sz="2100" dirty="0">
                <a:solidFill>
                  <a:prstClr val="black"/>
                </a:solidFill>
                <a:latin typeface="Times New Roman" panose="02020603050405020304" pitchFamily="18" charset="0"/>
                <a:cs typeface="Times New Roman" panose="02020603050405020304" pitchFamily="18" charset="0"/>
              </a:rPr>
              <a:t>● To understand heat capacity.</a:t>
            </a:r>
          </a:p>
          <a:p>
            <a:pPr defTabSz="685800" fontAlgn="auto">
              <a:spcBef>
                <a:spcPts val="0"/>
              </a:spcBef>
              <a:spcAft>
                <a:spcPts val="0"/>
              </a:spcAft>
            </a:pPr>
            <a:r>
              <a:rPr lang="en-US" sz="2100" dirty="0">
                <a:solidFill>
                  <a:prstClr val="black"/>
                </a:solidFill>
                <a:latin typeface="Times New Roman" panose="02020603050405020304" pitchFamily="18" charset="0"/>
                <a:cs typeface="Times New Roman" panose="02020603050405020304" pitchFamily="18" charset="0"/>
              </a:rPr>
              <a:t>● To learn and apply the first law of thermodynamics.</a:t>
            </a:r>
          </a:p>
          <a:p>
            <a:pPr defTabSz="685800" fontAlgn="auto">
              <a:spcBef>
                <a:spcPts val="0"/>
              </a:spcBef>
              <a:spcAft>
                <a:spcPts val="0"/>
              </a:spcAft>
            </a:pPr>
            <a:r>
              <a:rPr lang="en-US" sz="2100" dirty="0">
                <a:solidFill>
                  <a:prstClr val="black"/>
                </a:solidFill>
                <a:latin typeface="Times New Roman" panose="02020603050405020304" pitchFamily="18" charset="0"/>
                <a:cs typeface="Times New Roman" panose="02020603050405020304" pitchFamily="18" charset="0"/>
              </a:rPr>
              <a:t>● To study thermodynamic processes.</a:t>
            </a:r>
          </a:p>
          <a:p>
            <a:pPr defTabSz="685800" fontAlgn="auto">
              <a:spcBef>
                <a:spcPts val="0"/>
              </a:spcBef>
              <a:spcAft>
                <a:spcPts val="0"/>
              </a:spcAft>
            </a:pPr>
            <a:r>
              <a:rPr lang="en-US" sz="2100" dirty="0">
                <a:solidFill>
                  <a:prstClr val="black"/>
                </a:solidFill>
                <a:latin typeface="Times New Roman" panose="02020603050405020304" pitchFamily="18" charset="0"/>
                <a:cs typeface="Times New Roman" panose="02020603050405020304" pitchFamily="18" charset="0"/>
              </a:rPr>
              <a:t>● To understand the properties of an ideal gas.</a:t>
            </a:r>
          </a:p>
        </p:txBody>
      </p:sp>
      <p:sp>
        <p:nvSpPr>
          <p:cNvPr id="5" name="TextBox 4"/>
          <p:cNvSpPr txBox="1"/>
          <p:nvPr/>
        </p:nvSpPr>
        <p:spPr>
          <a:xfrm>
            <a:off x="1143000" y="1295400"/>
            <a:ext cx="6481376" cy="523220"/>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sz="2800" dirty="0">
                <a:solidFill>
                  <a:srgbClr val="FF0000"/>
                </a:solidFill>
                <a:latin typeface="Times New Roman" panose="02020603050405020304" pitchFamily="18" charset="0"/>
                <a:cs typeface="Times New Roman" panose="02020603050405020304" pitchFamily="18" charset="0"/>
              </a:rPr>
              <a:t>Chapter 15	Thermal Properties of Matter</a:t>
            </a:r>
          </a:p>
        </p:txBody>
      </p:sp>
    </p:spTree>
    <p:extLst>
      <p:ext uri="{BB962C8B-B14F-4D97-AF65-F5344CB8AC3E}">
        <p14:creationId xmlns:p14="http://schemas.microsoft.com/office/powerpoint/2010/main" val="1032485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extBox 2"/>
          <p:cNvSpPr txBox="1">
            <a:spLocks noChangeArrowheads="1"/>
          </p:cNvSpPr>
          <p:nvPr/>
        </p:nvSpPr>
        <p:spPr bwMode="auto">
          <a:xfrm>
            <a:off x="2056274" y="170426"/>
            <a:ext cx="57726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dirty="0">
                <a:latin typeface="Calibri" panose="020F0502020204030204" pitchFamily="34" charset="0"/>
              </a:rPr>
              <a:t>Example for Molecular speeds in an ideal gas</a:t>
            </a:r>
          </a:p>
        </p:txBody>
      </p:sp>
      <p:pic>
        <p:nvPicPr>
          <p:cNvPr id="102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19600"/>
            <a:ext cx="352266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6" name="Object 5"/>
          <p:cNvGraphicFramePr>
            <a:graphicFrameLocks noChangeAspect="1"/>
          </p:cNvGraphicFramePr>
          <p:nvPr>
            <p:extLst>
              <p:ext uri="{D42A27DB-BD31-4B8C-83A1-F6EECF244321}">
                <p14:modId xmlns:p14="http://schemas.microsoft.com/office/powerpoint/2010/main" val="3726190324"/>
              </p:ext>
            </p:extLst>
          </p:nvPr>
        </p:nvGraphicFramePr>
        <p:xfrm>
          <a:off x="685800" y="914399"/>
          <a:ext cx="2722562" cy="577850"/>
        </p:xfrm>
        <a:graphic>
          <a:graphicData uri="http://schemas.openxmlformats.org/presentationml/2006/ole">
            <mc:AlternateContent xmlns:mc="http://schemas.openxmlformats.org/markup-compatibility/2006">
              <mc:Choice xmlns:v="urn:schemas-microsoft-com:vml" Requires="v">
                <p:oleObj name="Equation" r:id="rId3" imgW="1854000" imgH="393480" progId="Equation.3">
                  <p:embed/>
                </p:oleObj>
              </mc:Choice>
              <mc:Fallback>
                <p:oleObj name="Equation" r:id="rId3" imgW="1854000" imgH="393480" progId="Equation.3">
                  <p:embed/>
                  <p:pic>
                    <p:nvPicPr>
                      <p:cNvPr id="0" name="Object 5"/>
                      <p:cNvPicPr>
                        <a:picLocks noChangeAspect="1" noChangeArrowheads="1"/>
                      </p:cNvPicPr>
                      <p:nvPr/>
                    </p:nvPicPr>
                    <p:blipFill>
                      <a:blip r:embed="rId4"/>
                      <a:srcRect/>
                      <a:stretch>
                        <a:fillRect/>
                      </a:stretch>
                    </p:blipFill>
                    <p:spPr bwMode="auto">
                      <a:xfrm>
                        <a:off x="685800" y="914399"/>
                        <a:ext cx="2722562" cy="577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2" name="TextBox 1"/>
              <p:cNvSpPr txBox="1"/>
              <p:nvPr/>
            </p:nvSpPr>
            <p:spPr>
              <a:xfrm>
                <a:off x="3491955" y="793212"/>
                <a:ext cx="3089820" cy="820225"/>
              </a:xfrm>
              <a:prstGeom prst="rect">
                <a:avLst/>
              </a:prstGeom>
              <a:noFill/>
              <a:ln w="38100">
                <a:solidFill>
                  <a:srgbClr val="FF000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𝑟𝑚𝑠</m:t>
                          </m:r>
                        </m:sub>
                      </m:sSub>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𝑣</m:t>
                              </m:r>
                            </m:e>
                            <m:sub>
                              <m:r>
                                <a:rPr lang="en-US" b="0" i="1" smtClean="0">
                                  <a:latin typeface="Cambria Math" panose="02040503050406030204" pitchFamily="18" charset="0"/>
                                </a:rPr>
                                <m:t>𝑎𝑣</m:t>
                              </m:r>
                            </m:sub>
                            <m:sup>
                              <m:r>
                                <a:rPr lang="en-US" b="0" i="1" smtClean="0">
                                  <a:latin typeface="Cambria Math" panose="02040503050406030204" pitchFamily="18" charset="0"/>
                                </a:rPr>
                                <m:t>2</m:t>
                              </m:r>
                            </m:sup>
                          </m:sSubSup>
                        </m:e>
                      </m:rad>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f>
                            <m:fPr>
                              <m:ctrlPr>
                                <a:rPr lang="en-US" b="0" i="1" smtClean="0">
                                  <a:latin typeface="Cambria Math" panose="02040503050406030204" pitchFamily="18" charset="0"/>
                                </a:rPr>
                              </m:ctrlPr>
                            </m:fPr>
                            <m:num>
                              <m:r>
                                <a:rPr lang="en-US" b="0" i="1" smtClean="0">
                                  <a:latin typeface="Cambria Math" panose="02040503050406030204" pitchFamily="18" charset="0"/>
                                </a:rPr>
                                <m:t>3</m:t>
                              </m:r>
                              <m:r>
                                <a:rPr lang="en-US" b="0" i="1" smtClean="0">
                                  <a:latin typeface="Cambria Math" panose="02040503050406030204" pitchFamily="18" charset="0"/>
                                </a:rPr>
                                <m:t>𝑘𝑇</m:t>
                              </m:r>
                            </m:num>
                            <m:den>
                              <m:r>
                                <a:rPr lang="en-US" b="0" i="1" smtClean="0">
                                  <a:latin typeface="Cambria Math" panose="02040503050406030204" pitchFamily="18" charset="0"/>
                                </a:rPr>
                                <m:t>𝑚</m:t>
                              </m:r>
                            </m:den>
                          </m:f>
                        </m:e>
                      </m:rad>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f>
                            <m:fPr>
                              <m:ctrlPr>
                                <a:rPr lang="en-US" b="0" i="1" smtClean="0">
                                  <a:latin typeface="Cambria Math" panose="02040503050406030204" pitchFamily="18" charset="0"/>
                                </a:rPr>
                              </m:ctrlPr>
                            </m:fPr>
                            <m:num>
                              <m:r>
                                <a:rPr lang="en-US" b="0" i="1" smtClean="0">
                                  <a:latin typeface="Cambria Math" panose="02040503050406030204" pitchFamily="18" charset="0"/>
                                </a:rPr>
                                <m:t>3</m:t>
                              </m:r>
                              <m:r>
                                <a:rPr lang="en-US" b="0" i="1" smtClean="0">
                                  <a:latin typeface="Cambria Math" panose="02040503050406030204" pitchFamily="18" charset="0"/>
                                </a:rPr>
                                <m:t>𝑅𝑇</m:t>
                              </m:r>
                            </m:num>
                            <m:den>
                              <m:r>
                                <a:rPr lang="en-US" b="0" i="1" smtClean="0">
                                  <a:latin typeface="Cambria Math" panose="02040503050406030204" pitchFamily="18" charset="0"/>
                                </a:rPr>
                                <m:t>𝑀</m:t>
                              </m:r>
                            </m:den>
                          </m:f>
                        </m:e>
                      </m:rad>
                    </m:oMath>
                  </m:oMathPara>
                </a14:m>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3491955" y="793212"/>
                <a:ext cx="3089820" cy="820225"/>
              </a:xfrm>
              <a:prstGeom prst="rect">
                <a:avLst/>
              </a:prstGeom>
              <a:blipFill rotWithShape="0">
                <a:blip r:embed="rId6"/>
                <a:stretch>
                  <a:fillRect/>
                </a:stretch>
              </a:blipFill>
              <a:ln w="3810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304852" y="1813894"/>
                <a:ext cx="8334269" cy="618887"/>
              </a:xfrm>
              <a:prstGeom prst="rect">
                <a:avLst/>
              </a:prstGeom>
              <a:noFill/>
              <a:ln w="38100">
                <a:solidFill>
                  <a:srgbClr val="FF0000"/>
                </a:solidFill>
              </a:ln>
            </p:spPr>
            <p:txBody>
              <a:bodyPr wrap="none" rtlCol="0">
                <a:spAutoFit/>
              </a:bodyPr>
              <a:lstStyle/>
              <a:p>
                <a:r>
                  <a:rPr lang="en-US" dirty="0"/>
                  <a:t>Consider O</a:t>
                </a:r>
                <a:r>
                  <a:rPr lang="en-US" baseline="-25000" dirty="0"/>
                  <a:t>2</a:t>
                </a:r>
                <a:r>
                  <a:rPr lang="en-US" dirty="0"/>
                  <a:t> as residual gas at 27</a:t>
                </a:r>
                <a:r>
                  <a:rPr lang="en-US" baseline="30000" dirty="0"/>
                  <a:t>o</a:t>
                </a:r>
                <a:r>
                  <a:rPr lang="en-US" dirty="0"/>
                  <a:t>C. Find </a:t>
                </a:r>
                <a14:m>
                  <m:oMath xmlns:m="http://schemas.openxmlformats.org/officeDocument/2006/math">
                    <m:limLow>
                      <m:limLowPr>
                        <m:ctrlPr>
                          <a:rPr lang="en-US" i="1" smtClean="0">
                            <a:latin typeface="Cambria Math" panose="02040503050406030204" pitchFamily="18" charset="0"/>
                          </a:rPr>
                        </m:ctrlPr>
                      </m:limLowPr>
                      <m:e>
                        <m:groupChr>
                          <m:groupChrPr>
                            <m:chr m:val="⏟"/>
                            <m:ctrlPr>
                              <a:rPr lang="en-US" i="1" smtClean="0">
                                <a:latin typeface="Cambria Math" panose="02040503050406030204" pitchFamily="18" charset="0"/>
                              </a:rPr>
                            </m:ctrlPr>
                          </m:groupChrPr>
                          <m:e>
                            <m:sSub>
                              <m:sSubPr>
                                <m:ctrlPr>
                                  <a:rPr lang="en-US" i="1" smtClean="0">
                                    <a:latin typeface="Cambria Math" panose="02040503050406030204" pitchFamily="18" charset="0"/>
                                  </a:rPr>
                                </m:ctrlPr>
                              </m:sSubPr>
                              <m:e>
                                <m:r>
                                  <a:rPr lang="en-US" b="0" i="1" smtClean="0">
                                    <a:latin typeface="Cambria Math" panose="02040503050406030204" pitchFamily="18" charset="0"/>
                                  </a:rPr>
                                  <m:t>𝐾</m:t>
                                </m:r>
                              </m:e>
                              <m:sub>
                                <m:r>
                                  <a:rPr lang="en-US" b="0" i="1" smtClean="0">
                                    <a:latin typeface="Cambria Math" panose="02040503050406030204" pitchFamily="18" charset="0"/>
                                  </a:rPr>
                                  <m:t>𝑎𝑣</m:t>
                                </m:r>
                              </m:sub>
                            </m:sSub>
                          </m:e>
                        </m:groupChr>
                      </m:e>
                      <m:lim>
                        <m:r>
                          <a:rPr lang="en-US" b="0" i="1" smtClean="0">
                            <a:latin typeface="Cambria Math" panose="02040503050406030204" pitchFamily="18" charset="0"/>
                          </a:rPr>
                          <m:t>𝑝𝑒𝑟</m:t>
                        </m:r>
                        <m:r>
                          <a:rPr lang="en-US" b="0" i="1" smtClean="0">
                            <a:latin typeface="Cambria Math" panose="02040503050406030204" pitchFamily="18" charset="0"/>
                          </a:rPr>
                          <m:t> </m:t>
                        </m:r>
                        <m:r>
                          <a:rPr lang="en-US" b="0" i="1" smtClean="0">
                            <a:latin typeface="Cambria Math" panose="02040503050406030204" pitchFamily="18" charset="0"/>
                          </a:rPr>
                          <m:t>𝑚𝑜𝑙𝑒𝑐𝑢𝑙𝑒</m:t>
                        </m:r>
                      </m:lim>
                    </m:limLow>
                  </m:oMath>
                </a14:m>
                <a:r>
                  <a:rPr lang="en-US" dirty="0"/>
                  <a:t> and </a:t>
                </a:r>
                <a14:m>
                  <m:oMath xmlns:m="http://schemas.openxmlformats.org/officeDocument/2006/math">
                    <m:limLow>
                      <m:limLowPr>
                        <m:ctrlPr>
                          <a:rPr lang="en-US" i="1">
                            <a:latin typeface="Cambria Math" panose="02040503050406030204" pitchFamily="18" charset="0"/>
                          </a:rPr>
                        </m:ctrlPr>
                      </m:limLowPr>
                      <m:e>
                        <m:groupChr>
                          <m:groupChrPr>
                            <m:chr m:val="⏟"/>
                            <m:ctrlPr>
                              <a:rPr lang="en-US" i="1">
                                <a:latin typeface="Cambria Math" panose="02040503050406030204" pitchFamily="18" charset="0"/>
                              </a:rPr>
                            </m:ctrlPr>
                          </m:groupChrPr>
                          <m:e>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b="0" i="1" smtClean="0">
                                    <a:latin typeface="Cambria Math" panose="02040503050406030204" pitchFamily="18" charset="0"/>
                                  </a:rPr>
                                  <m:t>𝑡𝑟</m:t>
                                </m:r>
                              </m:sub>
                            </m:sSub>
                          </m:e>
                        </m:groupChr>
                      </m:e>
                      <m:lim>
                        <m:r>
                          <a:rPr lang="en-US" b="0" i="1" smtClean="0">
                            <a:latin typeface="Cambria Math" panose="02040503050406030204" pitchFamily="18" charset="0"/>
                          </a:rPr>
                          <m:t>𝑝𝑒𝑟</m:t>
                        </m:r>
                        <m:r>
                          <a:rPr lang="en-US" b="0" i="1" smtClean="0">
                            <a:latin typeface="Cambria Math" panose="02040503050406030204" pitchFamily="18" charset="0"/>
                          </a:rPr>
                          <m:t> </m:t>
                        </m:r>
                        <m:r>
                          <a:rPr lang="en-US" b="0" i="1" smtClean="0">
                            <a:latin typeface="Cambria Math" panose="02040503050406030204" pitchFamily="18" charset="0"/>
                          </a:rPr>
                          <m:t>𝑚𝑜𝑙𝑒</m:t>
                        </m:r>
                      </m:lim>
                    </m:limLow>
                  </m:oMath>
                </a14:m>
                <a:r>
                  <a:rPr lang="en-US" dirty="0">
                    <a:sym typeface="Wingdings" panose="05000000000000000000" pitchFamily="2" charset="2"/>
                  </a:rPr>
                  <a:t> </a:t>
                </a:r>
                <a:r>
                  <a:rPr lang="en-US" dirty="0"/>
                  <a:t>27</a:t>
                </a:r>
                <a:r>
                  <a:rPr lang="en-US" baseline="30000" dirty="0"/>
                  <a:t>o</a:t>
                </a:r>
                <a:r>
                  <a:rPr lang="en-US" dirty="0"/>
                  <a:t>C=300K</a:t>
                </a:r>
              </a:p>
            </p:txBody>
          </p:sp>
        </mc:Choice>
        <mc:Fallback xmlns="">
          <p:sp>
            <p:nvSpPr>
              <p:cNvPr id="3" name="TextBox 2"/>
              <p:cNvSpPr txBox="1">
                <a:spLocks noRot="1" noChangeAspect="1" noMove="1" noResize="1" noEditPoints="1" noAdjustHandles="1" noChangeArrowheads="1" noChangeShapeType="1" noTextEdit="1"/>
              </p:cNvSpPr>
              <p:nvPr/>
            </p:nvSpPr>
            <p:spPr>
              <a:xfrm>
                <a:off x="304852" y="1813894"/>
                <a:ext cx="8334269" cy="618887"/>
              </a:xfrm>
              <a:prstGeom prst="rect">
                <a:avLst/>
              </a:prstGeom>
              <a:blipFill rotWithShape="0">
                <a:blip r:embed="rId7"/>
                <a:stretch>
                  <a:fillRect l="-364" t="-2804" b="-3738"/>
                </a:stretch>
              </a:blipFill>
              <a:ln w="3810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990600" y="2737366"/>
                <a:ext cx="6243376"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𝐾</m:t>
                          </m:r>
                        </m:e>
                        <m:sub>
                          <m:r>
                            <a:rPr lang="en-US" b="0" i="1" smtClean="0">
                              <a:latin typeface="Cambria Math" panose="02040503050406030204" pitchFamily="18" charset="0"/>
                            </a:rPr>
                            <m:t>𝑎𝑣</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𝑚</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𝑣</m:t>
                          </m:r>
                        </m:e>
                        <m:sub>
                          <m:r>
                            <a:rPr lang="en-US" b="0" i="1" smtClean="0">
                              <a:latin typeface="Cambria Math" panose="02040503050406030204" pitchFamily="18" charset="0"/>
                            </a:rPr>
                            <m:t>𝑎𝑣</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3</m:t>
                          </m:r>
                        </m:num>
                        <m:den>
                          <m:r>
                            <a:rPr lang="en-US" b="0" i="1" smtClean="0">
                              <a:latin typeface="Cambria Math" panose="02040503050406030204" pitchFamily="18" charset="0"/>
                            </a:rPr>
                            <m:t>2</m:t>
                          </m:r>
                        </m:den>
                      </m:f>
                      <m:r>
                        <a:rPr lang="en-US" b="0" i="1" smtClean="0">
                          <a:latin typeface="Cambria Math" panose="02040503050406030204" pitchFamily="18" charset="0"/>
                        </a:rPr>
                        <m:t>𝑘𝑇</m:t>
                      </m:r>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3</m:t>
                          </m:r>
                        </m:num>
                        <m:den>
                          <m:r>
                            <a:rPr lang="en-US" i="1">
                              <a:latin typeface="Cambria Math" panose="02040503050406030204" pitchFamily="18" charset="0"/>
                            </a:rPr>
                            <m:t>2</m:t>
                          </m:r>
                        </m:den>
                      </m:f>
                      <m:d>
                        <m:dPr>
                          <m:ctrlPr>
                            <a:rPr lang="en-US" b="0" i="1" smtClean="0">
                              <a:latin typeface="Cambria Math" panose="02040503050406030204" pitchFamily="18" charset="0"/>
                            </a:rPr>
                          </m:ctrlPr>
                        </m:dPr>
                        <m:e>
                          <m:r>
                            <a:rPr lang="en-US" b="0" i="1" smtClean="0">
                              <a:latin typeface="Cambria Math" panose="02040503050406030204" pitchFamily="18" charset="0"/>
                            </a:rPr>
                            <m:t>1.38</m:t>
                          </m:r>
                          <m:r>
                            <a:rPr lang="en-US" b="0" i="1" smtClean="0">
                              <a:latin typeface="Cambria Math" panose="02040503050406030204" pitchFamily="18" charset="0"/>
                            </a:rPr>
                            <m:t>𝑥</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−23</m:t>
                              </m:r>
                            </m:sup>
                          </m:sSup>
                        </m:e>
                      </m:d>
                      <m:d>
                        <m:dPr>
                          <m:ctrlPr>
                            <a:rPr lang="en-US" b="0" i="1" smtClean="0">
                              <a:latin typeface="Cambria Math" panose="02040503050406030204" pitchFamily="18" charset="0"/>
                            </a:rPr>
                          </m:ctrlPr>
                        </m:dPr>
                        <m:e>
                          <m:r>
                            <a:rPr lang="en-US" b="0" i="1" smtClean="0">
                              <a:latin typeface="Cambria Math" panose="02040503050406030204" pitchFamily="18" charset="0"/>
                            </a:rPr>
                            <m:t>300</m:t>
                          </m:r>
                          <m:r>
                            <a:rPr lang="en-US" b="0" i="1" smtClean="0">
                              <a:latin typeface="Cambria Math" panose="02040503050406030204" pitchFamily="18" charset="0"/>
                            </a:rPr>
                            <m:t>𝐾</m:t>
                          </m:r>
                        </m:e>
                      </m:d>
                      <m:r>
                        <a:rPr lang="en-US" b="0" i="1" smtClean="0">
                          <a:latin typeface="Cambria Math" panose="02040503050406030204" pitchFamily="18" charset="0"/>
                        </a:rPr>
                        <m:t>=6.21</m:t>
                      </m:r>
                      <m:r>
                        <a:rPr lang="en-US" i="1">
                          <a:latin typeface="Cambria Math" panose="02040503050406030204" pitchFamily="18" charset="0"/>
                        </a:rPr>
                        <m:t>𝑥</m:t>
                      </m:r>
                      <m:sSup>
                        <m:sSupPr>
                          <m:ctrlPr>
                            <a:rPr lang="en-US" i="1">
                              <a:latin typeface="Cambria Math" panose="02040503050406030204" pitchFamily="18" charset="0"/>
                            </a:rPr>
                          </m:ctrlPr>
                        </m:sSupPr>
                        <m:e>
                          <m:r>
                            <a:rPr lang="en-US" i="1">
                              <a:latin typeface="Cambria Math" panose="02040503050406030204" pitchFamily="18" charset="0"/>
                            </a:rPr>
                            <m:t>10</m:t>
                          </m:r>
                        </m:e>
                        <m:sup>
                          <m:r>
                            <a:rPr lang="en-US" i="1">
                              <a:latin typeface="Cambria Math" panose="02040503050406030204" pitchFamily="18" charset="0"/>
                            </a:rPr>
                            <m:t>−</m:t>
                          </m:r>
                          <m:r>
                            <a:rPr lang="en-US" b="0" i="1" smtClean="0">
                              <a:latin typeface="Cambria Math" panose="02040503050406030204" pitchFamily="18" charset="0"/>
                            </a:rPr>
                            <m:t>21</m:t>
                          </m:r>
                        </m:sup>
                      </m:sSup>
                      <m:r>
                        <a:rPr lang="en-US" b="0" i="1" smtClean="0">
                          <a:latin typeface="Cambria Math" panose="02040503050406030204" pitchFamily="18" charset="0"/>
                        </a:rPr>
                        <m:t>𝐽</m:t>
                      </m:r>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990600" y="2737366"/>
                <a:ext cx="6243376" cy="51860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2113616" y="3810000"/>
                <a:ext cx="4716740" cy="8094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𝐾</m:t>
                          </m:r>
                        </m:e>
                        <m:sub>
                          <m:r>
                            <a:rPr lang="en-US" b="0" i="1" smtClean="0">
                              <a:latin typeface="Cambria Math" panose="02040503050406030204" pitchFamily="18" charset="0"/>
                            </a:rPr>
                            <m:t>𝑡𝑟</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3</m:t>
                          </m:r>
                        </m:num>
                        <m:den>
                          <m:r>
                            <a:rPr lang="en-US" b="0" i="1" smtClean="0">
                              <a:latin typeface="Cambria Math" panose="02040503050406030204" pitchFamily="18" charset="0"/>
                            </a:rPr>
                            <m:t>2</m:t>
                          </m:r>
                        </m:den>
                      </m:f>
                      <m:r>
                        <a:rPr lang="en-US" b="0" i="1" smtClean="0">
                          <a:latin typeface="Cambria Math" panose="02040503050406030204" pitchFamily="18" charset="0"/>
                        </a:rPr>
                        <m:t>𝑛𝑅𝑇</m:t>
                      </m:r>
                      <m:r>
                        <a:rPr lang="en-US" b="0" i="1" smtClean="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3</m:t>
                          </m:r>
                        </m:num>
                        <m:den>
                          <m:r>
                            <a:rPr lang="en-US" i="1">
                              <a:latin typeface="Cambria Math" panose="02040503050406030204" pitchFamily="18" charset="0"/>
                            </a:rPr>
                            <m:t>2</m:t>
                          </m:r>
                        </m:den>
                      </m:f>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rPr>
                            <m:t>𝑚𝑜𝑙</m:t>
                          </m:r>
                        </m:e>
                      </m:d>
                      <m:limLow>
                        <m:limLowPr>
                          <m:ctrlPr>
                            <a:rPr lang="en-US" b="0" i="1" smtClean="0">
                              <a:latin typeface="Cambria Math" panose="02040503050406030204" pitchFamily="18" charset="0"/>
                            </a:rPr>
                          </m:ctrlPr>
                        </m:limLowPr>
                        <m:e>
                          <m:groupChr>
                            <m:groupChrPr>
                              <m:chr m:val="⏟"/>
                              <m:ctrlPr>
                                <a:rPr lang="en-US" b="0" i="1" smtClean="0">
                                  <a:latin typeface="Cambria Math" panose="02040503050406030204" pitchFamily="18" charset="0"/>
                                </a:rPr>
                              </m:ctrlPr>
                            </m:groupChrPr>
                            <m:e>
                              <m:r>
                                <a:rPr lang="en-US" b="0" i="1" smtClean="0">
                                  <a:latin typeface="Cambria Math" panose="02040503050406030204" pitchFamily="18" charset="0"/>
                                </a:rPr>
                                <m:t>(8.3)</m:t>
                              </m:r>
                            </m:e>
                          </m:groupChr>
                        </m:e>
                        <m:lim>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𝐽</m:t>
                              </m:r>
                            </m:num>
                            <m:den>
                              <m:r>
                                <a:rPr lang="en-US" b="0" i="1" smtClean="0">
                                  <a:latin typeface="Cambria Math" panose="02040503050406030204" pitchFamily="18" charset="0"/>
                                </a:rPr>
                                <m:t>𝑚𝑜𝑙</m:t>
                              </m:r>
                              <m:r>
                                <a:rPr lang="en-US" b="0" i="1" smtClean="0">
                                  <a:latin typeface="Cambria Math" panose="02040503050406030204" pitchFamily="18" charset="0"/>
                                </a:rPr>
                                <m:t>.</m:t>
                              </m:r>
                              <m:r>
                                <a:rPr lang="en-US" b="0" i="1" smtClean="0">
                                  <a:latin typeface="Cambria Math" panose="02040503050406030204" pitchFamily="18" charset="0"/>
                                </a:rPr>
                                <m:t>𝐾</m:t>
                              </m:r>
                            </m:den>
                          </m:f>
                          <m:r>
                            <a:rPr lang="en-US" b="0" i="1" smtClean="0">
                              <a:latin typeface="Cambria Math" panose="02040503050406030204" pitchFamily="18" charset="0"/>
                            </a:rPr>
                            <m:t>]</m:t>
                          </m:r>
                        </m:lim>
                      </m:limLow>
                      <m:d>
                        <m:dPr>
                          <m:ctrlPr>
                            <a:rPr lang="en-US" b="0" i="1" smtClean="0">
                              <a:latin typeface="Cambria Math" panose="02040503050406030204" pitchFamily="18" charset="0"/>
                            </a:rPr>
                          </m:ctrlPr>
                        </m:dPr>
                        <m:e>
                          <m:r>
                            <a:rPr lang="en-US" b="0" i="1" smtClean="0">
                              <a:latin typeface="Cambria Math" panose="02040503050406030204" pitchFamily="18" charset="0"/>
                            </a:rPr>
                            <m:t>300</m:t>
                          </m:r>
                          <m:r>
                            <a:rPr lang="en-US" b="0" i="1" smtClean="0">
                              <a:latin typeface="Cambria Math" panose="02040503050406030204" pitchFamily="18" charset="0"/>
                            </a:rPr>
                            <m:t>𝐾</m:t>
                          </m:r>
                        </m:e>
                      </m:d>
                      <m:r>
                        <a:rPr lang="en-US" b="0" i="1" smtClean="0">
                          <a:latin typeface="Cambria Math" panose="02040503050406030204" pitchFamily="18" charset="0"/>
                        </a:rPr>
                        <m:t>=3740</m:t>
                      </m:r>
                      <m:r>
                        <a:rPr lang="en-US" b="0" i="1" smtClean="0">
                          <a:latin typeface="Cambria Math" panose="02040503050406030204" pitchFamily="18" charset="0"/>
                        </a:rPr>
                        <m:t>𝐽</m:t>
                      </m:r>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2113616" y="3810000"/>
                <a:ext cx="4716740" cy="809452"/>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4274864" y="5173482"/>
                <a:ext cx="1897335" cy="369332"/>
              </a:xfrm>
              <a:prstGeom prst="rect">
                <a:avLst/>
              </a:prstGeom>
              <a:noFill/>
            </p:spPr>
            <p:txBody>
              <a:bodyPr wrap="square" rtlCol="0">
                <a:spAutoFit/>
              </a:bodyPr>
              <a:lstStyle/>
              <a:p>
                <a:r>
                  <a:rPr lang="en-US" dirty="0"/>
                  <a:t>k=</a:t>
                </a:r>
                <a14:m>
                  <m:oMath xmlns:m="http://schemas.openxmlformats.org/officeDocument/2006/math">
                    <m:r>
                      <a:rPr lang="en-US" i="1">
                        <a:latin typeface="Cambria Math" panose="02040503050406030204" pitchFamily="18" charset="0"/>
                      </a:rPr>
                      <m:t>1.38</m:t>
                    </m:r>
                    <m:r>
                      <a:rPr lang="en-US" i="1">
                        <a:latin typeface="Cambria Math" panose="02040503050406030204" pitchFamily="18" charset="0"/>
                      </a:rPr>
                      <m:t>𝑥</m:t>
                    </m:r>
                    <m:sSup>
                      <m:sSupPr>
                        <m:ctrlPr>
                          <a:rPr lang="en-US" i="1">
                            <a:latin typeface="Cambria Math" panose="02040503050406030204" pitchFamily="18" charset="0"/>
                          </a:rPr>
                        </m:ctrlPr>
                      </m:sSupPr>
                      <m:e>
                        <m:r>
                          <a:rPr lang="en-US" i="1">
                            <a:latin typeface="Cambria Math" panose="02040503050406030204" pitchFamily="18" charset="0"/>
                          </a:rPr>
                          <m:t>10</m:t>
                        </m:r>
                      </m:e>
                      <m:sup>
                        <m:r>
                          <a:rPr lang="en-US" i="1">
                            <a:latin typeface="Cambria Math" panose="02040503050406030204" pitchFamily="18" charset="0"/>
                          </a:rPr>
                          <m:t>−23</m:t>
                        </m:r>
                      </m:sup>
                    </m:sSup>
                  </m:oMath>
                </a14:m>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4274864" y="5173482"/>
                <a:ext cx="1897335" cy="369332"/>
              </a:xfrm>
              <a:prstGeom prst="rect">
                <a:avLst/>
              </a:prstGeom>
              <a:blipFill rotWithShape="0">
                <a:blip r:embed="rId10"/>
                <a:stretch>
                  <a:fillRect l="-2572"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5846098" y="5023318"/>
                <a:ext cx="859502" cy="485646"/>
              </a:xfrm>
              <a:prstGeom prst="rect">
                <a:avLst/>
              </a:prstGeom>
              <a:noFill/>
            </p:spPr>
            <p:txBody>
              <a:bodyPr wrap="square" rtlCol="0">
                <a:spAutoFit/>
              </a:bodyPr>
              <a:lstStyle/>
              <a:p>
                <a:r>
                  <a:rPr lang="en-US" dirty="0"/>
                  <a:t>[</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𝐽</m:t>
                        </m:r>
                      </m:num>
                      <m:den>
                        <m:r>
                          <a:rPr lang="en-US" i="1">
                            <a:latin typeface="Cambria Math" panose="02040503050406030204" pitchFamily="18" charset="0"/>
                          </a:rPr>
                          <m:t>𝑚𝑜𝑙</m:t>
                        </m:r>
                        <m:r>
                          <a:rPr lang="en-US" i="1">
                            <a:latin typeface="Cambria Math" panose="02040503050406030204" pitchFamily="18" charset="0"/>
                          </a:rPr>
                          <m:t>.</m:t>
                        </m:r>
                        <m:r>
                          <a:rPr lang="en-US" i="1">
                            <a:latin typeface="Cambria Math" panose="02040503050406030204" pitchFamily="18" charset="0"/>
                          </a:rPr>
                          <m:t>𝐾</m:t>
                        </m:r>
                      </m:den>
                    </m:f>
                    <m:r>
                      <a:rPr lang="en-US" i="1">
                        <a:latin typeface="Cambria Math" panose="02040503050406030204" pitchFamily="18" charset="0"/>
                      </a:rPr>
                      <m:t>]</m:t>
                    </m:r>
                  </m:oMath>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5846098" y="5023318"/>
                <a:ext cx="859502" cy="485646"/>
              </a:xfrm>
              <a:prstGeom prst="rect">
                <a:avLst/>
              </a:prstGeom>
              <a:blipFill rotWithShape="0">
                <a:blip r:embed="rId11"/>
                <a:stretch>
                  <a:fillRect l="-5674" b="-6250"/>
                </a:stretch>
              </a:blipFill>
            </p:spPr>
            <p:txBody>
              <a:bodyPr/>
              <a:lstStyle/>
              <a:p>
                <a:r>
                  <a:rPr lang="en-US">
                    <a:noFill/>
                  </a:rPr>
                  <a:t> </a:t>
                </a:r>
              </a:p>
            </p:txBody>
          </p:sp>
        </mc:Fallback>
      </mc:AlternateContent>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339" name="TextBox 2"/>
              <p:cNvSpPr txBox="1">
                <a:spLocks noChangeArrowheads="1"/>
              </p:cNvSpPr>
              <p:nvPr/>
            </p:nvSpPr>
            <p:spPr bwMode="auto">
              <a:xfrm>
                <a:off x="28074" y="1219200"/>
                <a:ext cx="9067800" cy="3995902"/>
              </a:xfrm>
              <a:prstGeom prst="rect">
                <a:avLst/>
              </a:prstGeom>
              <a:solidFill>
                <a:schemeClr val="bg1"/>
              </a:solidFill>
              <a:ln w="9525">
                <a:solidFill>
                  <a:schemeClr val="bg1"/>
                </a:solidFill>
                <a:miter lim="800000"/>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solidFill>
                      <a:srgbClr val="FF0000"/>
                    </a:solidFill>
                  </a:rPr>
                  <a:t>Problem 15-68</a:t>
                </a:r>
              </a:p>
              <a:p>
                <a:pPr eaLnBrk="1" hangingPunct="1"/>
                <a:endParaRPr lang="en-US" altLang="en-US" dirty="0">
                  <a:solidFill>
                    <a:srgbClr val="FF0000"/>
                  </a:solidFill>
                </a:endParaRPr>
              </a:p>
              <a:p>
                <a:pPr marL="342900" indent="-342900" eaLnBrk="1" hangingPunct="1">
                  <a:buAutoNum type="alphaLcParenBoth"/>
                </a:pPr>
                <a:r>
                  <a:rPr lang="en-US" altLang="en-US" dirty="0"/>
                  <a:t>Find </a:t>
                </a:r>
                <a14:m>
                  <m:oMath xmlns:m="http://schemas.openxmlformats.org/officeDocument/2006/math">
                    <m:sSub>
                      <m:sSubPr>
                        <m:ctrlPr>
                          <a:rPr lang="en-US" altLang="en-US" i="1" smtClean="0">
                            <a:latin typeface="Cambria Math" panose="02040503050406030204" pitchFamily="18" charset="0"/>
                          </a:rPr>
                        </m:ctrlPr>
                      </m:sSubPr>
                      <m:e>
                        <m:r>
                          <a:rPr lang="en-US" altLang="en-US" b="0" i="1" smtClean="0">
                            <a:latin typeface="Cambria Math" panose="02040503050406030204" pitchFamily="18" charset="0"/>
                          </a:rPr>
                          <m:t>𝑣</m:t>
                        </m:r>
                      </m:e>
                      <m:sub>
                        <m:r>
                          <a:rPr lang="en-US" altLang="en-US" b="0" i="1" smtClean="0">
                            <a:latin typeface="Cambria Math" panose="02040503050406030204" pitchFamily="18" charset="0"/>
                          </a:rPr>
                          <m:t>𝑟𝑚𝑠</m:t>
                        </m:r>
                      </m:sub>
                    </m:sSub>
                  </m:oMath>
                </a14:m>
                <a:r>
                  <a:rPr lang="en-US" altLang="en-US" dirty="0"/>
                  <a:t> of the hydrogen atom for H in the sun (</a:t>
                </a:r>
                <a:r>
                  <a:rPr lang="en-US" altLang="en-US" dirty="0" err="1"/>
                  <a:t>T</a:t>
                </a:r>
                <a:r>
                  <a:rPr lang="en-US" altLang="en-US" baseline="-25000" dirty="0" err="1"/>
                  <a:t>sun</a:t>
                </a:r>
                <a:r>
                  <a:rPr lang="en-US" altLang="en-US" dirty="0"/>
                  <a:t>=5800K)</a:t>
                </a:r>
              </a:p>
              <a:p>
                <a:pPr eaLnBrk="1" hangingPunct="1"/>
                <a:endParaRPr lang="en-US" altLang="en-US" dirty="0"/>
              </a:p>
              <a:p>
                <a:pPr eaLnBrk="1" hangingPunct="1"/>
                <a14:m>
                  <m:oMathPara xmlns:m="http://schemas.openxmlformats.org/officeDocument/2006/math">
                    <m:oMathParaPr>
                      <m:jc m:val="centerGroup"/>
                    </m:oMathParaPr>
                    <m:oMath xmlns:m="http://schemas.openxmlformats.org/officeDocument/2006/math">
                      <m:f>
                        <m:fPr>
                          <m:ctrlPr>
                            <a:rPr lang="en-US" altLang="en-US" i="1" smtClean="0">
                              <a:latin typeface="Cambria Math" panose="02040503050406030204" pitchFamily="18" charset="0"/>
                            </a:rPr>
                          </m:ctrlPr>
                        </m:fPr>
                        <m:num>
                          <m:r>
                            <a:rPr lang="en-US" altLang="en-US" b="0" i="1" smtClean="0">
                              <a:latin typeface="Cambria Math" panose="02040503050406030204" pitchFamily="18" charset="0"/>
                            </a:rPr>
                            <m:t>1</m:t>
                          </m:r>
                        </m:num>
                        <m:den>
                          <m:r>
                            <a:rPr lang="en-US" altLang="en-US" b="0" i="1" smtClean="0">
                              <a:latin typeface="Cambria Math" panose="02040503050406030204" pitchFamily="18" charset="0"/>
                            </a:rPr>
                            <m:t>2</m:t>
                          </m:r>
                        </m:den>
                      </m:f>
                      <m:r>
                        <a:rPr lang="en-US" altLang="en-US" b="0" i="1" smtClean="0">
                          <a:latin typeface="Cambria Math" panose="02040503050406030204" pitchFamily="18" charset="0"/>
                        </a:rPr>
                        <m:t>𝑚</m:t>
                      </m:r>
                      <m:sSubSup>
                        <m:sSubSupPr>
                          <m:ctrlPr>
                            <a:rPr lang="en-US" altLang="en-US" b="0" i="1" smtClean="0">
                              <a:latin typeface="Cambria Math" panose="02040503050406030204" pitchFamily="18" charset="0"/>
                            </a:rPr>
                          </m:ctrlPr>
                        </m:sSubSupPr>
                        <m:e>
                          <m:r>
                            <a:rPr lang="en-US" altLang="en-US" b="0" i="1" smtClean="0">
                              <a:latin typeface="Cambria Math" panose="02040503050406030204" pitchFamily="18" charset="0"/>
                            </a:rPr>
                            <m:t>𝑣</m:t>
                          </m:r>
                        </m:e>
                        <m:sub>
                          <m:r>
                            <a:rPr lang="en-US" altLang="en-US" b="0" i="1" smtClean="0">
                              <a:latin typeface="Cambria Math" panose="02040503050406030204" pitchFamily="18" charset="0"/>
                            </a:rPr>
                            <m:t>𝑟𝑚𝑠</m:t>
                          </m:r>
                        </m:sub>
                        <m:sup>
                          <m:r>
                            <a:rPr lang="en-US" altLang="en-US" b="0" i="1" smtClean="0">
                              <a:latin typeface="Cambria Math" panose="02040503050406030204" pitchFamily="18" charset="0"/>
                            </a:rPr>
                            <m:t>2</m:t>
                          </m:r>
                        </m:sup>
                      </m:sSubSup>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3</m:t>
                          </m:r>
                        </m:num>
                        <m:den>
                          <m:r>
                            <a:rPr lang="en-US" altLang="en-US" b="0" i="1" smtClean="0">
                              <a:latin typeface="Cambria Math" panose="02040503050406030204" pitchFamily="18" charset="0"/>
                            </a:rPr>
                            <m:t>2</m:t>
                          </m:r>
                        </m:den>
                      </m:f>
                      <m:r>
                        <a:rPr lang="en-US" altLang="en-US" b="0" i="1" smtClean="0">
                          <a:latin typeface="Cambria Math" panose="02040503050406030204" pitchFamily="18" charset="0"/>
                        </a:rPr>
                        <m:t>𝑘𝑇</m:t>
                      </m:r>
                      <m:r>
                        <a:rPr lang="en-US" altLang="en-US" b="0" i="1" smtClean="0">
                          <a:latin typeface="Cambria Math" panose="02040503050406030204" pitchFamily="18" charset="0"/>
                        </a:rPr>
                        <m:t> → </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𝑣</m:t>
                          </m:r>
                        </m:e>
                        <m:sub>
                          <m:r>
                            <a:rPr lang="en-US" altLang="en-US" b="0" i="1" smtClean="0">
                              <a:latin typeface="Cambria Math" panose="02040503050406030204" pitchFamily="18" charset="0"/>
                            </a:rPr>
                            <m:t>𝑟𝑚𝑠</m:t>
                          </m:r>
                        </m:sub>
                      </m:sSub>
                      <m:r>
                        <a:rPr lang="en-US" altLang="en-US" b="0" i="1" smtClean="0">
                          <a:latin typeface="Cambria Math" panose="02040503050406030204" pitchFamily="18" charset="0"/>
                        </a:rPr>
                        <m:t>=</m:t>
                      </m:r>
                      <m:rad>
                        <m:radPr>
                          <m:degHide m:val="on"/>
                          <m:ctrlPr>
                            <a:rPr lang="en-US" altLang="en-US" b="0" i="1" smtClean="0">
                              <a:latin typeface="Cambria Math" panose="02040503050406030204" pitchFamily="18" charset="0"/>
                            </a:rPr>
                          </m:ctrlPr>
                        </m:radPr>
                        <m:deg/>
                        <m:e>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3</m:t>
                              </m:r>
                              <m:r>
                                <a:rPr lang="en-US" altLang="en-US" b="0" i="1" smtClean="0">
                                  <a:latin typeface="Cambria Math" panose="02040503050406030204" pitchFamily="18" charset="0"/>
                                </a:rPr>
                                <m:t>𝑘𝑇</m:t>
                              </m:r>
                            </m:num>
                            <m:den>
                              <m:r>
                                <a:rPr lang="en-US" altLang="en-US" b="0" i="1" smtClean="0">
                                  <a:latin typeface="Cambria Math" panose="02040503050406030204" pitchFamily="18" charset="0"/>
                                </a:rPr>
                                <m:t>𝑚</m:t>
                              </m:r>
                            </m:den>
                          </m:f>
                        </m:e>
                      </m:rad>
                      <m:r>
                        <a:rPr lang="en-US" altLang="en-US" b="0" i="1" smtClean="0">
                          <a:latin typeface="Cambria Math" panose="02040503050406030204" pitchFamily="18" charset="0"/>
                        </a:rPr>
                        <m:t>=</m:t>
                      </m:r>
                      <m:rad>
                        <m:radPr>
                          <m:degHide m:val="on"/>
                          <m:ctrlPr>
                            <a:rPr lang="en-US" altLang="en-US" b="0" i="1" smtClean="0">
                              <a:latin typeface="Cambria Math" panose="02040503050406030204" pitchFamily="18" charset="0"/>
                            </a:rPr>
                          </m:ctrlPr>
                        </m:radPr>
                        <m:deg/>
                        <m:e>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3∗</m:t>
                              </m:r>
                              <m:r>
                                <a:rPr lang="en-US" altLang="en-US" i="1">
                                  <a:latin typeface="Cambria Math" panose="02040503050406030204" pitchFamily="18" charset="0"/>
                                </a:rPr>
                                <m:t>1.</m:t>
                              </m:r>
                              <m:r>
                                <a:rPr lang="en-US" altLang="en-US" b="0" i="1" smtClean="0">
                                  <a:latin typeface="Cambria Math" panose="02040503050406030204" pitchFamily="18" charset="0"/>
                                </a:rPr>
                                <m:t>38</m:t>
                              </m:r>
                              <m:r>
                                <a:rPr lang="en-US" altLang="en-US" i="1">
                                  <a:latin typeface="Cambria Math" panose="02040503050406030204" pitchFamily="18" charset="0"/>
                                </a:rPr>
                                <m:t>𝑥</m:t>
                              </m:r>
                              <m:sSup>
                                <m:sSupPr>
                                  <m:ctrlPr>
                                    <a:rPr lang="en-US" altLang="en-US" i="1">
                                      <a:latin typeface="Cambria Math" panose="02040503050406030204" pitchFamily="18" charset="0"/>
                                    </a:rPr>
                                  </m:ctrlPr>
                                </m:sSupPr>
                                <m:e>
                                  <m:r>
                                    <a:rPr lang="en-US" altLang="en-US" i="1">
                                      <a:latin typeface="Cambria Math" panose="02040503050406030204" pitchFamily="18" charset="0"/>
                                    </a:rPr>
                                    <m:t>10</m:t>
                                  </m:r>
                                </m:e>
                                <m:sup>
                                  <m:r>
                                    <a:rPr lang="en-US" altLang="en-US" i="1">
                                      <a:latin typeface="Cambria Math" panose="02040503050406030204" pitchFamily="18" charset="0"/>
                                    </a:rPr>
                                    <m:t>−2</m:t>
                                  </m:r>
                                  <m:r>
                                    <a:rPr lang="en-US" altLang="en-US" b="0" i="1" smtClean="0">
                                      <a:latin typeface="Cambria Math" panose="02040503050406030204" pitchFamily="18" charset="0"/>
                                    </a:rPr>
                                    <m:t>3</m:t>
                                  </m:r>
                                </m:sup>
                              </m:sSup>
                              <m:r>
                                <a:rPr lang="en-US" altLang="en-US" b="0" i="1" smtClean="0">
                                  <a:latin typeface="Cambria Math" panose="02040503050406030204" pitchFamily="18" charset="0"/>
                                </a:rPr>
                                <m:t>𝐽</m:t>
                              </m:r>
                              <m:r>
                                <a:rPr lang="en-US" altLang="en-US" b="0" i="1" smtClean="0">
                                  <a:latin typeface="Cambria Math" panose="02040503050406030204" pitchFamily="18" charset="0"/>
                                </a:rPr>
                                <m:t>∗5800</m:t>
                              </m:r>
                              <m:r>
                                <a:rPr lang="en-US" altLang="en-US" b="0" i="1" smtClean="0">
                                  <a:latin typeface="Cambria Math" panose="02040503050406030204" pitchFamily="18" charset="0"/>
                                </a:rPr>
                                <m:t>𝐾</m:t>
                              </m:r>
                            </m:num>
                            <m:den>
                              <m:r>
                                <a:rPr lang="en-US" altLang="en-US" b="0" i="1" smtClean="0">
                                  <a:latin typeface="Cambria Math" panose="02040503050406030204" pitchFamily="18" charset="0"/>
                                </a:rPr>
                                <m:t>1.67</m:t>
                              </m:r>
                              <m:r>
                                <a:rPr lang="en-US" altLang="en-US" b="0" i="1" smtClean="0">
                                  <a:latin typeface="Cambria Math" panose="02040503050406030204" pitchFamily="18" charset="0"/>
                                </a:rPr>
                                <m:t>𝑥</m:t>
                              </m:r>
                              <m:sSup>
                                <m:sSupPr>
                                  <m:ctrlPr>
                                    <a:rPr lang="en-US" altLang="en-US" b="0" i="1" smtClean="0">
                                      <a:latin typeface="Cambria Math" panose="02040503050406030204" pitchFamily="18" charset="0"/>
                                    </a:rPr>
                                  </m:ctrlPr>
                                </m:sSupPr>
                                <m:e>
                                  <m:r>
                                    <a:rPr lang="en-US" altLang="en-US" b="0" i="1" smtClean="0">
                                      <a:latin typeface="Cambria Math" panose="02040503050406030204" pitchFamily="18" charset="0"/>
                                    </a:rPr>
                                    <m:t>10</m:t>
                                  </m:r>
                                </m:e>
                                <m:sup>
                                  <m:r>
                                    <a:rPr lang="en-US" altLang="en-US" b="0" i="1" smtClean="0">
                                      <a:latin typeface="Cambria Math" panose="02040503050406030204" pitchFamily="18" charset="0"/>
                                    </a:rPr>
                                    <m:t>−27</m:t>
                                  </m:r>
                                </m:sup>
                              </m:sSup>
                              <m:r>
                                <a:rPr lang="en-US" altLang="en-US" b="0" i="1" smtClean="0">
                                  <a:latin typeface="Cambria Math" panose="02040503050406030204" pitchFamily="18" charset="0"/>
                                </a:rPr>
                                <m:t>𝑘𝑔</m:t>
                              </m:r>
                            </m:den>
                          </m:f>
                        </m:e>
                      </m:rad>
                      <m:r>
                        <a:rPr lang="en-US" altLang="en-US" b="0" i="1" smtClean="0">
                          <a:latin typeface="Cambria Math" panose="02040503050406030204" pitchFamily="18" charset="0"/>
                        </a:rPr>
                        <m:t>=</m:t>
                      </m:r>
                      <m:r>
                        <a:rPr lang="en-US" altLang="en-US" i="1">
                          <a:latin typeface="Cambria Math" panose="02040503050406030204" pitchFamily="18" charset="0"/>
                        </a:rPr>
                        <m:t>1.</m:t>
                      </m:r>
                      <m:r>
                        <a:rPr lang="en-US" altLang="en-US" b="0" i="1" smtClean="0">
                          <a:latin typeface="Cambria Math" panose="02040503050406030204" pitchFamily="18" charset="0"/>
                        </a:rPr>
                        <m:t>2</m:t>
                      </m:r>
                      <m:r>
                        <a:rPr lang="en-US" altLang="en-US" i="1">
                          <a:latin typeface="Cambria Math" panose="02040503050406030204" pitchFamily="18" charset="0"/>
                        </a:rPr>
                        <m:t>𝑥</m:t>
                      </m:r>
                      <m:sSup>
                        <m:sSupPr>
                          <m:ctrlPr>
                            <a:rPr lang="en-US" altLang="en-US" i="1">
                              <a:latin typeface="Cambria Math" panose="02040503050406030204" pitchFamily="18" charset="0"/>
                            </a:rPr>
                          </m:ctrlPr>
                        </m:sSupPr>
                        <m:e>
                          <m:r>
                            <a:rPr lang="en-US" altLang="en-US" i="1">
                              <a:latin typeface="Cambria Math" panose="02040503050406030204" pitchFamily="18" charset="0"/>
                            </a:rPr>
                            <m:t>10</m:t>
                          </m:r>
                        </m:e>
                        <m:sup>
                          <m:r>
                            <a:rPr lang="en-US" altLang="en-US" b="0" i="1" smtClean="0">
                              <a:latin typeface="Cambria Math" panose="02040503050406030204" pitchFamily="18" charset="0"/>
                            </a:rPr>
                            <m:t>4</m:t>
                          </m:r>
                        </m:sup>
                      </m:sSup>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𝑚</m:t>
                          </m:r>
                        </m:num>
                        <m:den>
                          <m:r>
                            <a:rPr lang="en-US" altLang="en-US" b="0" i="1" smtClean="0">
                              <a:latin typeface="Cambria Math" panose="02040503050406030204" pitchFamily="18" charset="0"/>
                            </a:rPr>
                            <m:t>𝑠</m:t>
                          </m:r>
                        </m:den>
                      </m:f>
                      <m:r>
                        <a:rPr lang="en-US" altLang="en-US" b="0" i="1" smtClean="0">
                          <a:latin typeface="Cambria Math" panose="02040503050406030204" pitchFamily="18" charset="0"/>
                        </a:rPr>
                        <m:t>=12</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𝑘𝑚</m:t>
                          </m:r>
                        </m:num>
                        <m:den>
                          <m:r>
                            <a:rPr lang="en-US" altLang="en-US" b="0" i="1" smtClean="0">
                              <a:latin typeface="Cambria Math" panose="02040503050406030204" pitchFamily="18" charset="0"/>
                            </a:rPr>
                            <m:t>𝑠</m:t>
                          </m:r>
                        </m:den>
                      </m:f>
                    </m:oMath>
                  </m:oMathPara>
                </a14:m>
                <a:endParaRPr lang="en-US" altLang="en-US" dirty="0"/>
              </a:p>
              <a:p>
                <a:pPr eaLnBrk="1" hangingPunct="1"/>
                <a:endParaRPr lang="en-US" altLang="en-US" dirty="0"/>
              </a:p>
              <a:p>
                <a:pPr eaLnBrk="1" hangingPunct="1"/>
                <a:r>
                  <a:rPr lang="en-US" altLang="en-US" dirty="0"/>
                  <a:t>(b) What is the mass of an atom that has half the speed?</a:t>
                </a:r>
              </a:p>
              <a:p>
                <a:pPr eaLnBrk="1" hangingPunct="1"/>
                <a:endParaRPr lang="en-US" altLang="en-US" dirty="0"/>
              </a:p>
              <a:p>
                <a:pPr eaLnBrk="1" hangingPunct="1"/>
                <a14:m>
                  <m:oMathPara xmlns:m="http://schemas.openxmlformats.org/officeDocument/2006/math">
                    <m:oMathParaPr>
                      <m:jc m:val="centerGroup"/>
                    </m:oMathParaPr>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𝑣</m:t>
                          </m:r>
                        </m:e>
                        <m:sub>
                          <m:r>
                            <a:rPr lang="en-US" altLang="en-US" i="1">
                              <a:latin typeface="Cambria Math" panose="02040503050406030204" pitchFamily="18" charset="0"/>
                            </a:rPr>
                            <m:t>𝑟𝑚𝑠</m:t>
                          </m:r>
                        </m:sub>
                      </m:sSub>
                      <m:rad>
                        <m:radPr>
                          <m:degHide m:val="on"/>
                          <m:ctrlPr>
                            <a:rPr lang="en-US" altLang="en-US" i="1" smtClean="0">
                              <a:latin typeface="Cambria Math" panose="02040503050406030204" pitchFamily="18" charset="0"/>
                            </a:rPr>
                          </m:ctrlPr>
                        </m:radPr>
                        <m:deg/>
                        <m:e>
                          <m:r>
                            <a:rPr lang="en-US" altLang="en-US" b="0" i="1" smtClean="0">
                              <a:latin typeface="Cambria Math" panose="02040503050406030204" pitchFamily="18" charset="0"/>
                            </a:rPr>
                            <m:t>𝑚</m:t>
                          </m:r>
                        </m:e>
                      </m:rad>
                      <m:r>
                        <a:rPr lang="en-US" altLang="en-US" b="0" i="1" smtClean="0">
                          <a:latin typeface="Cambria Math" panose="02040503050406030204" pitchFamily="18" charset="0"/>
                        </a:rPr>
                        <m:t>=</m:t>
                      </m:r>
                      <m:rad>
                        <m:radPr>
                          <m:degHide m:val="on"/>
                          <m:ctrlPr>
                            <a:rPr lang="en-US" altLang="en-US" b="0" i="1" smtClean="0">
                              <a:latin typeface="Cambria Math" panose="02040503050406030204" pitchFamily="18" charset="0"/>
                            </a:rPr>
                          </m:ctrlPr>
                        </m:radPr>
                        <m:deg/>
                        <m:e>
                          <m:r>
                            <a:rPr lang="en-US" altLang="en-US" b="0" i="1" smtClean="0">
                              <a:latin typeface="Cambria Math" panose="02040503050406030204" pitchFamily="18" charset="0"/>
                            </a:rPr>
                            <m:t>3</m:t>
                          </m:r>
                          <m:r>
                            <a:rPr lang="en-US" altLang="en-US" b="0" i="1" smtClean="0">
                              <a:latin typeface="Cambria Math" panose="02040503050406030204" pitchFamily="18" charset="0"/>
                            </a:rPr>
                            <m:t>𝑘𝑇</m:t>
                          </m:r>
                        </m:e>
                      </m:rad>
                      <m:r>
                        <a:rPr lang="en-US" altLang="en-US" b="0" i="1" smtClean="0">
                          <a:latin typeface="Cambria Math" panose="02040503050406030204" pitchFamily="18" charset="0"/>
                        </a:rPr>
                        <m:t>=</m:t>
                      </m:r>
                      <m:r>
                        <a:rPr lang="en-US" altLang="en-US" b="0" i="1" smtClean="0">
                          <a:latin typeface="Cambria Math" panose="02040503050406030204" pitchFamily="18" charset="0"/>
                        </a:rPr>
                        <m:t>𝑐𝑜𝑛𝑠𝑡𝑎𝑛𝑡</m:t>
                      </m:r>
                      <m:r>
                        <a:rPr lang="en-US" altLang="en-US" b="0" i="1" smtClean="0">
                          <a:latin typeface="Cambria Math" panose="02040503050406030204" pitchFamily="18" charset="0"/>
                        </a:rPr>
                        <m:t> →</m:t>
                      </m:r>
                      <m:sSub>
                        <m:sSubPr>
                          <m:ctrlPr>
                            <a:rPr lang="en-US" altLang="en-US" i="1">
                              <a:latin typeface="Cambria Math" panose="02040503050406030204" pitchFamily="18" charset="0"/>
                            </a:rPr>
                          </m:ctrlPr>
                        </m:sSubPr>
                        <m:e>
                          <m:r>
                            <a:rPr lang="en-US" altLang="en-US" i="1">
                              <a:latin typeface="Cambria Math" panose="02040503050406030204" pitchFamily="18" charset="0"/>
                            </a:rPr>
                            <m:t>𝑣</m:t>
                          </m:r>
                        </m:e>
                        <m:sub>
                          <m:r>
                            <a:rPr lang="en-US" altLang="en-US" i="1">
                              <a:latin typeface="Cambria Math" panose="02040503050406030204" pitchFamily="18" charset="0"/>
                            </a:rPr>
                            <m:t>𝑟𝑚𝑠</m:t>
                          </m:r>
                          <m:r>
                            <a:rPr lang="en-US" altLang="en-US" b="0" i="1" smtClean="0">
                              <a:latin typeface="Cambria Math" panose="02040503050406030204" pitchFamily="18" charset="0"/>
                            </a:rPr>
                            <m:t>,1</m:t>
                          </m:r>
                        </m:sub>
                      </m:sSub>
                      <m:rad>
                        <m:radPr>
                          <m:degHide m:val="on"/>
                          <m:ctrlPr>
                            <a:rPr lang="en-US" altLang="en-US" i="1">
                              <a:latin typeface="Cambria Math" panose="02040503050406030204" pitchFamily="18" charset="0"/>
                            </a:rPr>
                          </m:ctrlPr>
                        </m:radPr>
                        <m:deg/>
                        <m:e>
                          <m:sSub>
                            <m:sSubPr>
                              <m:ctrlPr>
                                <a:rPr lang="en-US" altLang="en-US" i="1" smtClean="0">
                                  <a:latin typeface="Cambria Math" panose="02040503050406030204" pitchFamily="18" charset="0"/>
                                </a:rPr>
                              </m:ctrlPr>
                            </m:sSubPr>
                            <m:e>
                              <m:r>
                                <a:rPr lang="en-US" altLang="en-US" b="0" i="1" smtClean="0">
                                  <a:latin typeface="Cambria Math" panose="02040503050406030204" pitchFamily="18" charset="0"/>
                                </a:rPr>
                                <m:t>𝑚</m:t>
                              </m:r>
                            </m:e>
                            <m:sub>
                              <m:r>
                                <a:rPr lang="en-US" altLang="en-US" b="0" i="1" smtClean="0">
                                  <a:latin typeface="Cambria Math" panose="02040503050406030204" pitchFamily="18" charset="0"/>
                                </a:rPr>
                                <m:t>1</m:t>
                              </m:r>
                            </m:sub>
                          </m:sSub>
                        </m:e>
                      </m:rad>
                      <m:r>
                        <a:rPr lang="en-US" altLang="en-US" b="0" i="1" smtClean="0">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𝑣</m:t>
                          </m:r>
                        </m:e>
                        <m:sub>
                          <m:r>
                            <a:rPr lang="en-US" altLang="en-US" i="1">
                              <a:latin typeface="Cambria Math" panose="02040503050406030204" pitchFamily="18" charset="0"/>
                            </a:rPr>
                            <m:t>𝑟𝑚𝑠</m:t>
                          </m:r>
                          <m:r>
                            <a:rPr lang="en-US" altLang="en-US" i="1">
                              <a:latin typeface="Cambria Math" panose="02040503050406030204" pitchFamily="18" charset="0"/>
                            </a:rPr>
                            <m:t>,2</m:t>
                          </m:r>
                        </m:sub>
                      </m:sSub>
                      <m:rad>
                        <m:radPr>
                          <m:degHide m:val="on"/>
                          <m:ctrlPr>
                            <a:rPr lang="en-US" altLang="en-US" i="1">
                              <a:latin typeface="Cambria Math" panose="02040503050406030204" pitchFamily="18" charset="0"/>
                            </a:rPr>
                          </m:ctrlPr>
                        </m:radPr>
                        <m:deg/>
                        <m:e>
                          <m:sSub>
                            <m:sSubPr>
                              <m:ctrlPr>
                                <a:rPr lang="en-US" altLang="en-US" i="1">
                                  <a:latin typeface="Cambria Math" panose="02040503050406030204" pitchFamily="18" charset="0"/>
                                </a:rPr>
                              </m:ctrlPr>
                            </m:sSubPr>
                            <m:e>
                              <m:r>
                                <a:rPr lang="en-US" altLang="en-US" i="1">
                                  <a:latin typeface="Cambria Math" panose="02040503050406030204" pitchFamily="18" charset="0"/>
                                </a:rPr>
                                <m:t>𝑚</m:t>
                              </m:r>
                            </m:e>
                            <m:sub>
                              <m:r>
                                <a:rPr lang="en-US" altLang="en-US" b="0" i="1" smtClean="0">
                                  <a:latin typeface="Cambria Math" panose="02040503050406030204" pitchFamily="18" charset="0"/>
                                </a:rPr>
                                <m:t>2</m:t>
                              </m:r>
                            </m:sub>
                          </m:sSub>
                        </m:e>
                      </m:rad>
                    </m:oMath>
                  </m:oMathPara>
                </a14:m>
                <a:endParaRPr lang="en-US" altLang="en-US" dirty="0"/>
              </a:p>
              <a:p>
                <a:pPr eaLnBrk="1" hangingPunct="1"/>
                <a14:m>
                  <m:oMathPara xmlns:m="http://schemas.openxmlformats.org/officeDocument/2006/math">
                    <m:oMathParaPr>
                      <m:jc m:val="centerGroup"/>
                    </m:oMathParaPr>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𝑣</m:t>
                          </m:r>
                        </m:e>
                        <m:sub>
                          <m:r>
                            <a:rPr lang="en-US" altLang="en-US" i="1">
                              <a:latin typeface="Cambria Math" panose="02040503050406030204" pitchFamily="18" charset="0"/>
                            </a:rPr>
                            <m:t>𝑟𝑚𝑠</m:t>
                          </m:r>
                          <m:r>
                            <a:rPr lang="en-US" altLang="en-US" i="1">
                              <a:latin typeface="Cambria Math" panose="02040503050406030204" pitchFamily="18" charset="0"/>
                            </a:rPr>
                            <m:t>,2</m:t>
                          </m:r>
                        </m:sub>
                      </m:sSub>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1</m:t>
                          </m:r>
                        </m:num>
                        <m:den>
                          <m:r>
                            <a:rPr lang="en-US" altLang="en-US" b="0" i="1" smtClean="0">
                              <a:latin typeface="Cambria Math" panose="02040503050406030204" pitchFamily="18" charset="0"/>
                            </a:rPr>
                            <m:t>2</m:t>
                          </m:r>
                        </m:den>
                      </m:f>
                      <m:sSub>
                        <m:sSubPr>
                          <m:ctrlPr>
                            <a:rPr lang="en-US" altLang="en-US" i="1">
                              <a:latin typeface="Cambria Math" panose="02040503050406030204" pitchFamily="18" charset="0"/>
                            </a:rPr>
                          </m:ctrlPr>
                        </m:sSubPr>
                        <m:e>
                          <m:r>
                            <a:rPr lang="en-US" altLang="en-US" i="1">
                              <a:latin typeface="Cambria Math" panose="02040503050406030204" pitchFamily="18" charset="0"/>
                            </a:rPr>
                            <m:t>𝑣</m:t>
                          </m:r>
                        </m:e>
                        <m:sub>
                          <m:r>
                            <a:rPr lang="en-US" altLang="en-US" i="1">
                              <a:latin typeface="Cambria Math" panose="02040503050406030204" pitchFamily="18" charset="0"/>
                            </a:rPr>
                            <m:t>𝑟𝑚𝑠</m:t>
                          </m:r>
                          <m:r>
                            <a:rPr lang="en-US" altLang="en-US" i="1">
                              <a:latin typeface="Cambria Math" panose="02040503050406030204" pitchFamily="18" charset="0"/>
                            </a:rPr>
                            <m:t>,1</m:t>
                          </m:r>
                        </m:sub>
                      </m:sSub>
                    </m:oMath>
                  </m:oMathPara>
                </a14:m>
                <a:endParaRPr lang="en-US" altLang="en-US" dirty="0"/>
              </a:p>
              <a:p>
                <a:pPr eaLnBrk="1" hangingPunct="1"/>
                <a14:m>
                  <m:oMathPara xmlns:m="http://schemas.openxmlformats.org/officeDocument/2006/math">
                    <m:oMathParaPr>
                      <m:jc m:val="centerGroup"/>
                    </m:oMathParaPr>
                    <m:oMath xmlns:m="http://schemas.openxmlformats.org/officeDocument/2006/math">
                      <m:sSub>
                        <m:sSubPr>
                          <m:ctrlPr>
                            <a:rPr lang="en-US" altLang="en-US" i="1" smtClean="0">
                              <a:latin typeface="Cambria Math" panose="02040503050406030204" pitchFamily="18" charset="0"/>
                            </a:rPr>
                          </m:ctrlPr>
                        </m:sSubPr>
                        <m:e>
                          <m:r>
                            <a:rPr lang="en-US" altLang="en-US" b="0" i="1" smtClean="0">
                              <a:latin typeface="Cambria Math" panose="02040503050406030204" pitchFamily="18" charset="0"/>
                            </a:rPr>
                            <m:t>𝑚</m:t>
                          </m:r>
                        </m:e>
                        <m:sub>
                          <m:r>
                            <a:rPr lang="en-US" altLang="en-US" b="0" i="1" smtClean="0">
                              <a:latin typeface="Cambria Math" panose="02040503050406030204" pitchFamily="18" charset="0"/>
                            </a:rPr>
                            <m:t>2</m:t>
                          </m:r>
                        </m:sub>
                      </m:sSub>
                      <m:r>
                        <a:rPr lang="en-US" altLang="en-US" b="0" i="1" smtClean="0">
                          <a:latin typeface="Cambria Math" panose="02040503050406030204" pitchFamily="18" charset="0"/>
                        </a:rPr>
                        <m:t>=4</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𝑚</m:t>
                          </m:r>
                        </m:e>
                        <m:sub>
                          <m:r>
                            <a:rPr lang="en-US" altLang="en-US" b="0" i="1" smtClean="0">
                              <a:latin typeface="Cambria Math" panose="02040503050406030204" pitchFamily="18" charset="0"/>
                            </a:rPr>
                            <m:t>1</m:t>
                          </m:r>
                        </m:sub>
                      </m:sSub>
                      <m:r>
                        <a:rPr lang="en-US" altLang="en-US" b="0" i="1" smtClean="0">
                          <a:latin typeface="Cambria Math" panose="02040503050406030204" pitchFamily="18" charset="0"/>
                        </a:rPr>
                        <m:t>=4∗</m:t>
                      </m:r>
                      <m:r>
                        <a:rPr lang="en-US" altLang="en-US" i="1">
                          <a:latin typeface="Cambria Math" panose="02040503050406030204" pitchFamily="18" charset="0"/>
                        </a:rPr>
                        <m:t>1.</m:t>
                      </m:r>
                      <m:r>
                        <a:rPr lang="en-US" altLang="en-US" b="0" i="1" smtClean="0">
                          <a:latin typeface="Cambria Math" panose="02040503050406030204" pitchFamily="18" charset="0"/>
                        </a:rPr>
                        <m:t>67</m:t>
                      </m:r>
                      <m:r>
                        <a:rPr lang="en-US" altLang="en-US" i="1">
                          <a:latin typeface="Cambria Math" panose="02040503050406030204" pitchFamily="18" charset="0"/>
                        </a:rPr>
                        <m:t>𝑥</m:t>
                      </m:r>
                      <m:sSup>
                        <m:sSupPr>
                          <m:ctrlPr>
                            <a:rPr lang="en-US" altLang="en-US" i="1">
                              <a:latin typeface="Cambria Math" panose="02040503050406030204" pitchFamily="18" charset="0"/>
                            </a:rPr>
                          </m:ctrlPr>
                        </m:sSupPr>
                        <m:e>
                          <m:r>
                            <a:rPr lang="en-US" altLang="en-US" i="1">
                              <a:latin typeface="Cambria Math" panose="02040503050406030204" pitchFamily="18" charset="0"/>
                            </a:rPr>
                            <m:t>10</m:t>
                          </m:r>
                        </m:e>
                        <m:sup>
                          <m:r>
                            <a:rPr lang="en-US" altLang="en-US" b="0" i="1" smtClean="0">
                              <a:latin typeface="Cambria Math" panose="02040503050406030204" pitchFamily="18" charset="0"/>
                            </a:rPr>
                            <m:t>−27</m:t>
                          </m:r>
                        </m:sup>
                      </m:sSup>
                      <m:r>
                        <a:rPr lang="en-US" altLang="en-US" b="0" i="1" smtClean="0">
                          <a:latin typeface="Cambria Math" panose="02040503050406030204" pitchFamily="18" charset="0"/>
                        </a:rPr>
                        <m:t>=6.68</m:t>
                      </m:r>
                      <m:r>
                        <a:rPr lang="en-US" altLang="en-US" i="1">
                          <a:latin typeface="Cambria Math" panose="02040503050406030204" pitchFamily="18" charset="0"/>
                        </a:rPr>
                        <m:t>𝑥</m:t>
                      </m:r>
                      <m:sSup>
                        <m:sSupPr>
                          <m:ctrlPr>
                            <a:rPr lang="en-US" altLang="en-US" i="1">
                              <a:latin typeface="Cambria Math" panose="02040503050406030204" pitchFamily="18" charset="0"/>
                            </a:rPr>
                          </m:ctrlPr>
                        </m:sSupPr>
                        <m:e>
                          <m:r>
                            <a:rPr lang="en-US" altLang="en-US" i="1">
                              <a:latin typeface="Cambria Math" panose="02040503050406030204" pitchFamily="18" charset="0"/>
                            </a:rPr>
                            <m:t>10</m:t>
                          </m:r>
                        </m:e>
                        <m:sup>
                          <m:r>
                            <a:rPr lang="en-US" altLang="en-US" b="0" i="1" smtClean="0">
                              <a:latin typeface="Cambria Math" panose="02040503050406030204" pitchFamily="18" charset="0"/>
                            </a:rPr>
                            <m:t>−27</m:t>
                          </m:r>
                        </m:sup>
                      </m:sSup>
                      <m:r>
                        <a:rPr lang="en-US" altLang="en-US" b="0" i="1" smtClean="0">
                          <a:latin typeface="Cambria Math" panose="02040503050406030204" pitchFamily="18" charset="0"/>
                        </a:rPr>
                        <m:t>𝑘𝑔</m:t>
                      </m:r>
                    </m:oMath>
                  </m:oMathPara>
                </a14:m>
                <a:endParaRPr lang="en-US" altLang="en-US" dirty="0"/>
              </a:p>
            </p:txBody>
          </p:sp>
        </mc:Choice>
        <mc:Fallback xmlns="">
          <p:sp>
            <p:nvSpPr>
              <p:cNvPr id="14339" name="TextBox 2"/>
              <p:cNvSpPr txBox="1">
                <a:spLocks noRot="1" noChangeAspect="1" noMove="1" noResize="1" noEditPoints="1" noAdjustHandles="1" noChangeArrowheads="1" noChangeShapeType="1" noTextEdit="1"/>
              </p:cNvSpPr>
              <p:nvPr/>
            </p:nvSpPr>
            <p:spPr bwMode="auto">
              <a:xfrm>
                <a:off x="28074" y="1219200"/>
                <a:ext cx="9067800" cy="3995902"/>
              </a:xfrm>
              <a:prstGeom prst="rect">
                <a:avLst/>
              </a:prstGeom>
              <a:blipFill rotWithShape="0">
                <a:blip r:embed="rId2"/>
                <a:stretch>
                  <a:fillRect l="-537" t="-609" b="-457"/>
                </a:stretch>
              </a:blipFill>
              <a:ln w="9525">
                <a:solidFill>
                  <a:schemeClr val="bg1"/>
                </a:solidFill>
                <a:miter lim="800000"/>
                <a:headEnd/>
                <a:tailEnd/>
              </a:ln>
            </p:spPr>
            <p:txBody>
              <a:bodyPr/>
              <a:lstStyle/>
              <a:p>
                <a:r>
                  <a:rPr lang="en-US">
                    <a:noFill/>
                  </a:rPr>
                  <a:t> </a:t>
                </a:r>
              </a:p>
            </p:txBody>
          </p:sp>
        </mc:Fallback>
      </mc:AlternateContent>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802166" y="1056297"/>
            <a:ext cx="5296727" cy="369332"/>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Constant-Volume Molar Heat Capacity of an Ideal Gas</a:t>
            </a:r>
          </a:p>
        </p:txBody>
      </p:sp>
      <mc:AlternateContent xmlns:mc="http://schemas.openxmlformats.org/markup-compatibility/2006" xmlns:a14="http://schemas.microsoft.com/office/drawing/2010/main">
        <mc:Choice Requires="a14">
          <p:sp>
            <p:nvSpPr>
              <p:cNvPr id="8" name="TextBox 7"/>
              <p:cNvSpPr txBox="1"/>
              <p:nvPr/>
            </p:nvSpPr>
            <p:spPr>
              <a:xfrm>
                <a:off x="579753" y="1541409"/>
                <a:ext cx="7741552" cy="4375300"/>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Consider an ideal gas with its </a:t>
                </a:r>
                <a:r>
                  <a:rPr lang="en-US" dirty="0">
                    <a:solidFill>
                      <a:srgbClr val="FF0000"/>
                    </a:solidFill>
                    <a:latin typeface="Times New Roman" panose="02020603050405020304" pitchFamily="18" charset="0"/>
                    <a:cs typeface="Times New Roman" panose="02020603050405020304" pitchFamily="18" charset="0"/>
                  </a:rPr>
                  <a:t>volume fixed</a:t>
                </a:r>
                <a:r>
                  <a:rPr lang="en-US" dirty="0">
                    <a:solidFill>
                      <a:prstClr val="black"/>
                    </a:solidFill>
                    <a:latin typeface="Times New Roman" panose="02020603050405020304" pitchFamily="18" charset="0"/>
                    <a:cs typeface="Times New Roman" panose="02020603050405020304" pitchFamily="18" charset="0"/>
                  </a:rPr>
                  <a:t>, when heat energy </a:t>
                </a:r>
                <a14:m>
                  <m:oMath xmlns:m="http://schemas.openxmlformats.org/officeDocument/2006/math">
                    <m:r>
                      <a:rPr lang="en-US" i="1">
                        <a:solidFill>
                          <a:prstClr val="black"/>
                        </a:solidFill>
                        <a:latin typeface="Cambria Math" panose="02040503050406030204" pitchFamily="18" charset="0"/>
                        <a:cs typeface="Times New Roman" panose="02020603050405020304" pitchFamily="18" charset="0"/>
                      </a:rPr>
                      <m:t>𝑄</m:t>
                    </m:r>
                  </m:oMath>
                </a14:m>
                <a:r>
                  <a:rPr lang="en-US" dirty="0">
                    <a:solidFill>
                      <a:prstClr val="black"/>
                    </a:solidFill>
                    <a:latin typeface="Times New Roman" panose="02020603050405020304" pitchFamily="18" charset="0"/>
                    <a:cs typeface="Times New Roman" panose="02020603050405020304" pitchFamily="18" charset="0"/>
                  </a:rPr>
                  <a:t> is added to or remove from the ideal gas, the total kinetic energy </a:t>
                </a:r>
                <a14:m>
                  <m:oMath xmlns:m="http://schemas.openxmlformats.org/officeDocument/2006/math">
                    <m:sSub>
                      <m:sSub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𝐾</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𝑡𝑟</m:t>
                        </m:r>
                      </m:sub>
                    </m:s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num>
                      <m:den>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𝑛𝑅𝑇</m:t>
                    </m:r>
                  </m:oMath>
                </a14:m>
                <a:r>
                  <a:rPr lang="en-US" dirty="0">
                    <a:solidFill>
                      <a:prstClr val="black"/>
                    </a:solidFill>
                    <a:latin typeface="Times New Roman" panose="02020603050405020304" pitchFamily="18" charset="0"/>
                    <a:cs typeface="Times New Roman" panose="02020603050405020304" pitchFamily="18" charset="0"/>
                  </a:rPr>
                  <a:t> is changed by the same amount based on the conservation of energy (because, for an ideal gas, the potential energies due to all the forces are ignored):</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𝑄</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𝐾</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𝑡𝑟</m:t>
                          </m:r>
                        </m:sub>
                      </m:s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num>
                        <m:den>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𝑛𝑅</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𝑇</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num>
                        <m:den>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𝑅</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𝑇</m:t>
                      </m:r>
                      <m:r>
                        <a:rPr lang="en-US">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endParaRP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Therefore, the constant-volume molar heat capacity is</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Calibri" panose="020F0502020204030204"/>
                    <a:ea typeface="Cambria Math" panose="02040503050406030204" pitchFamily="18" charset="0"/>
                    <a:cs typeface="Times New Roman" panose="02020603050405020304" pitchFamily="18" charset="0"/>
                  </a:rPr>
                  <a:t>				</a:t>
                </a:r>
                <a14:m>
                  <m:oMath xmlns:m="http://schemas.openxmlformats.org/officeDocument/2006/math">
                    <m:sSub>
                      <m:sSub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𝐶</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𝑉</m:t>
                        </m:r>
                      </m:sub>
                    </m:s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num>
                      <m:den>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𝑅</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dirty="0">
                    <a:solidFill>
                      <a:prstClr val="black"/>
                    </a:solidFill>
                    <a:latin typeface="Times New Roman" panose="02020603050405020304" pitchFamily="18" charset="0"/>
                    <a:cs typeface="Times New Roman" panose="02020603050405020304" pitchFamily="18" charset="0"/>
                  </a:rPr>
                  <a:t> 12.5 J/(</a:t>
                </a:r>
                <a:r>
                  <a:rPr lang="en-US" dirty="0" err="1">
                    <a:solidFill>
                      <a:prstClr val="black"/>
                    </a:solidFill>
                    <a:latin typeface="Times New Roman" panose="02020603050405020304" pitchFamily="18" charset="0"/>
                    <a:cs typeface="Times New Roman" panose="02020603050405020304" pitchFamily="18" charset="0"/>
                  </a:rPr>
                  <a:t>mol•K</a:t>
                </a:r>
                <a:r>
                  <a:rPr lang="en-US" dirty="0">
                    <a:solidFill>
                      <a:prstClr val="black"/>
                    </a:solidFill>
                    <a:latin typeface="Times New Roman" panose="02020603050405020304" pitchFamily="18" charset="0"/>
                    <a:cs typeface="Times New Roman" panose="02020603050405020304" pitchFamily="18" charset="0"/>
                  </a:rPr>
                  <a:t>)</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Note:</a:t>
                </a:r>
              </a:p>
              <a:p>
                <a:pPr marL="342900" indent="-342900" defTabSz="685800" fontAlgn="auto">
                  <a:spcBef>
                    <a:spcPts val="0"/>
                  </a:spcBef>
                  <a:spcAft>
                    <a:spcPts val="0"/>
                  </a:spcAft>
                  <a:buFontTx/>
                  <a:buAutoNum type="alphaLcParenBoth"/>
                </a:pPr>
                <a:r>
                  <a:rPr lang="en-US" dirty="0">
                    <a:solidFill>
                      <a:prstClr val="black"/>
                    </a:solidFill>
                    <a:latin typeface="Times New Roman" panose="02020603050405020304" pitchFamily="18" charset="0"/>
                    <a:cs typeface="Times New Roman" panose="02020603050405020304" pitchFamily="18" charset="0"/>
                  </a:rPr>
                  <a:t>The constant-volume molar heat capacity </a:t>
                </a:r>
                <a14:m>
                  <m:oMath xmlns:m="http://schemas.openxmlformats.org/officeDocument/2006/math">
                    <m:sSub>
                      <m:sSub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𝐶</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𝑉</m:t>
                        </m:r>
                      </m:sub>
                    </m:sSub>
                  </m:oMath>
                </a14:m>
                <a:r>
                  <a:rPr lang="en-US" dirty="0">
                    <a:solidFill>
                      <a:prstClr val="black"/>
                    </a:solidFill>
                    <a:latin typeface="Times New Roman" panose="02020603050405020304" pitchFamily="18" charset="0"/>
                    <a:cs typeface="Times New Roman" panose="02020603050405020304" pitchFamily="18" charset="0"/>
                  </a:rPr>
                  <a:t> given above is correct for monatomic gases and is independent of the details of the atoms, such as atomic masses.</a:t>
                </a:r>
              </a:p>
              <a:p>
                <a:pPr marL="342900" indent="-342900" defTabSz="685800" fontAlgn="auto">
                  <a:spcBef>
                    <a:spcPts val="0"/>
                  </a:spcBef>
                  <a:spcAft>
                    <a:spcPts val="0"/>
                  </a:spcAft>
                  <a:buFontTx/>
                  <a:buAutoNum type="alphaLcParenBoth"/>
                </a:pPr>
                <a:r>
                  <a:rPr lang="en-US" dirty="0">
                    <a:solidFill>
                      <a:prstClr val="black"/>
                    </a:solidFill>
                    <a:latin typeface="Times New Roman" panose="02020603050405020304" pitchFamily="18" charset="0"/>
                    <a:cs typeface="Times New Roman" panose="02020603050405020304" pitchFamily="18" charset="0"/>
                  </a:rPr>
                  <a:t>For gases of diatomic molecules,		</a:t>
                </a:r>
                <a14:m>
                  <m:oMath xmlns:m="http://schemas.openxmlformats.org/officeDocument/2006/math">
                    <m:sSub>
                      <m:sSub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𝐶</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𝑉</m:t>
                        </m:r>
                      </m:sub>
                    </m:s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num>
                      <m:den>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𝑅</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dirty="0">
                    <a:solidFill>
                      <a:prstClr val="black"/>
                    </a:solidFill>
                    <a:latin typeface="Times New Roman" panose="02020603050405020304" pitchFamily="18" charset="0"/>
                    <a:cs typeface="Times New Roman" panose="02020603050405020304" pitchFamily="18" charset="0"/>
                  </a:rPr>
                  <a:t> 20.8 J/(</a:t>
                </a:r>
                <a:r>
                  <a:rPr lang="en-US" dirty="0" err="1">
                    <a:solidFill>
                      <a:prstClr val="black"/>
                    </a:solidFill>
                    <a:latin typeface="Times New Roman" panose="02020603050405020304" pitchFamily="18" charset="0"/>
                    <a:cs typeface="Times New Roman" panose="02020603050405020304" pitchFamily="18" charset="0"/>
                  </a:rPr>
                  <a:t>mol•K</a:t>
                </a:r>
                <a:r>
                  <a:rPr lang="en-US" dirty="0">
                    <a:solidFill>
                      <a:prstClr val="black"/>
                    </a:solidFill>
                    <a:latin typeface="Times New Roman" panose="02020603050405020304" pitchFamily="18" charset="0"/>
                    <a:cs typeface="Times New Roman" panose="02020603050405020304" pitchFamily="18" charset="0"/>
                  </a:rPr>
                  <a:t>)</a:t>
                </a:r>
              </a:p>
            </p:txBody>
          </p:sp>
        </mc:Choice>
        <mc:Fallback xmlns="">
          <p:sp>
            <p:nvSpPr>
              <p:cNvPr id="8" name="TextBox 7"/>
              <p:cNvSpPr txBox="1">
                <a:spLocks noRot="1" noChangeAspect="1" noMove="1" noResize="1" noEditPoints="1" noAdjustHandles="1" noChangeArrowheads="1" noChangeShapeType="1" noTextEdit="1"/>
              </p:cNvSpPr>
              <p:nvPr/>
            </p:nvSpPr>
            <p:spPr>
              <a:xfrm>
                <a:off x="579753" y="1541409"/>
                <a:ext cx="7741552" cy="4375300"/>
              </a:xfrm>
              <a:prstGeom prst="rect">
                <a:avLst/>
              </a:prstGeom>
              <a:blipFill>
                <a:blip r:embed="rId2"/>
                <a:stretch>
                  <a:fillRect l="-550" t="-694" r="-314"/>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982311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05000" y="457200"/>
            <a:ext cx="4419600" cy="461665"/>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sz="2400" dirty="0">
                <a:solidFill>
                  <a:srgbClr val="FF0000"/>
                </a:solidFill>
                <a:latin typeface="Times New Roman" panose="02020603050405020304" pitchFamily="18" charset="0"/>
                <a:cs typeface="Times New Roman" panose="02020603050405020304" pitchFamily="18" charset="0"/>
              </a:rPr>
              <a:t>15.4	The Molar Heat Capacities</a:t>
            </a:r>
          </a:p>
        </p:txBody>
      </p:sp>
      <mc:AlternateContent xmlns:mc="http://schemas.openxmlformats.org/markup-compatibility/2006" xmlns:a14="http://schemas.microsoft.com/office/drawing/2010/main">
        <mc:Choice Requires="a14">
          <p:sp>
            <p:nvSpPr>
              <p:cNvPr id="8" name="TextBox 7"/>
              <p:cNvSpPr txBox="1"/>
              <p:nvPr/>
            </p:nvSpPr>
            <p:spPr>
              <a:xfrm>
                <a:off x="240463" y="1363621"/>
                <a:ext cx="8649671" cy="4616648"/>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Note: In Chapter 14, we defined the </a:t>
                </a:r>
                <a:r>
                  <a:rPr lang="en-US" dirty="0">
                    <a:solidFill>
                      <a:srgbClr val="FF0000"/>
                    </a:solidFill>
                    <a:latin typeface="Times New Roman" panose="02020603050405020304" pitchFamily="18" charset="0"/>
                    <a:cs typeface="Times New Roman" panose="02020603050405020304" pitchFamily="18" charset="0"/>
                  </a:rPr>
                  <a:t>specific heat</a:t>
                </a:r>
                <a:r>
                  <a:rPr lang="en-US" dirty="0">
                    <a:solidFill>
                      <a:prstClr val="black"/>
                    </a:solidFill>
                    <a:latin typeface="Times New Roman" panose="02020603050405020304" pitchFamily="18" charset="0"/>
                    <a:cs typeface="Times New Roman" panose="02020603050405020304" pitchFamily="18" charset="0"/>
                  </a:rPr>
                  <a:t> as the heat energy required to raise the temperature of 1 kg of a substance by 1 ºC (or 1 K).</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Now, we are going to define a quantity called the </a:t>
                </a:r>
                <a:r>
                  <a:rPr lang="en-US" dirty="0">
                    <a:solidFill>
                      <a:srgbClr val="FF0000"/>
                    </a:solidFill>
                    <a:latin typeface="Times New Roman" panose="02020603050405020304" pitchFamily="18" charset="0"/>
                    <a:cs typeface="Times New Roman" panose="02020603050405020304" pitchFamily="18" charset="0"/>
                  </a:rPr>
                  <a:t>molar heat capacity</a:t>
                </a:r>
                <a:r>
                  <a:rPr lang="en-US" dirty="0">
                    <a:solidFill>
                      <a:prstClr val="black"/>
                    </a:solidFill>
                    <a:latin typeface="Times New Roman" panose="02020603050405020304" pitchFamily="18" charset="0"/>
                    <a:cs typeface="Times New Roman" panose="02020603050405020304" pitchFamily="18" charset="0"/>
                  </a:rPr>
                  <a:t>. Its meaning is similar to that of the specific heat, but it is defined in different units.</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srgbClr val="FF0000"/>
                    </a:solidFill>
                    <a:latin typeface="Times New Roman" panose="02020603050405020304" pitchFamily="18" charset="0"/>
                    <a:cs typeface="Times New Roman" panose="02020603050405020304" pitchFamily="18" charset="0"/>
                  </a:rPr>
                  <a:t>Question</a:t>
                </a:r>
                <a:r>
                  <a:rPr lang="en-US" dirty="0">
                    <a:solidFill>
                      <a:prstClr val="black"/>
                    </a:solidFill>
                    <a:latin typeface="Times New Roman" panose="02020603050405020304" pitchFamily="18" charset="0"/>
                    <a:cs typeface="Times New Roman" panose="02020603050405020304" pitchFamily="18" charset="0"/>
                  </a:rPr>
                  <a:t>: How much heat energy </a:t>
                </a:r>
                <a14:m>
                  <m:oMath xmlns:m="http://schemas.openxmlformats.org/officeDocument/2006/math">
                    <m:r>
                      <a:rPr lang="en-US" i="1">
                        <a:solidFill>
                          <a:prstClr val="black"/>
                        </a:solidFill>
                        <a:latin typeface="Cambria Math" panose="02040503050406030204" pitchFamily="18" charset="0"/>
                        <a:cs typeface="Times New Roman" panose="02020603050405020304" pitchFamily="18" charset="0"/>
                      </a:rPr>
                      <m:t>𝑄</m:t>
                    </m:r>
                  </m:oMath>
                </a14:m>
                <a:r>
                  <a:rPr lang="en-US" dirty="0">
                    <a:solidFill>
                      <a:prstClr val="black"/>
                    </a:solidFill>
                    <a:latin typeface="Times New Roman" panose="02020603050405020304" pitchFamily="18" charset="0"/>
                    <a:cs typeface="Times New Roman" panose="02020603050405020304" pitchFamily="18" charset="0"/>
                  </a:rPr>
                  <a:t> is needed to raise </a:t>
                </a:r>
                <a:r>
                  <a:rPr lang="en-US" i="1" dirty="0">
                    <a:solidFill>
                      <a:prstClr val="black"/>
                    </a:solidFill>
                    <a:latin typeface="Times New Roman" panose="02020603050405020304" pitchFamily="18" charset="0"/>
                    <a:cs typeface="Times New Roman" panose="02020603050405020304" pitchFamily="18" charset="0"/>
                  </a:rPr>
                  <a:t>n</a:t>
                </a:r>
                <a:r>
                  <a:rPr lang="en-US" dirty="0">
                    <a:solidFill>
                      <a:prstClr val="black"/>
                    </a:solidFill>
                    <a:latin typeface="Times New Roman" panose="02020603050405020304" pitchFamily="18" charset="0"/>
                    <a:cs typeface="Times New Roman" panose="02020603050405020304" pitchFamily="18" charset="0"/>
                  </a:rPr>
                  <a:t> moles of a substance by a temperature </a:t>
                </a:r>
                <a14:m>
                  <m:oMath xmlns:m="http://schemas.openxmlformats.org/officeDocument/2006/math">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𝑇</m:t>
                    </m:r>
                  </m:oMath>
                </a14:m>
                <a:r>
                  <a:rPr lang="en-US" dirty="0">
                    <a:solidFill>
                      <a:prstClr val="black"/>
                    </a:solidFill>
                    <a:latin typeface="Times New Roman" panose="02020603050405020304" pitchFamily="18" charset="0"/>
                    <a:cs typeface="Times New Roman" panose="02020603050405020304" pitchFamily="18" charset="0"/>
                  </a:rPr>
                  <a:t>? </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The </a:t>
                </a:r>
                <a:r>
                  <a:rPr lang="en-US" dirty="0">
                    <a:solidFill>
                      <a:srgbClr val="FF0000"/>
                    </a:solidFill>
                    <a:latin typeface="Times New Roman" panose="02020603050405020304" pitchFamily="18" charset="0"/>
                    <a:cs typeface="Times New Roman" panose="02020603050405020304" pitchFamily="18" charset="0"/>
                  </a:rPr>
                  <a:t>answer</a:t>
                </a:r>
                <a:r>
                  <a:rPr lang="en-US" dirty="0">
                    <a:solidFill>
                      <a:prstClr val="black"/>
                    </a:solidFill>
                    <a:latin typeface="Times New Roman" panose="02020603050405020304" pitchFamily="18" charset="0"/>
                    <a:cs typeface="Times New Roman" panose="02020603050405020304" pitchFamily="18" charset="0"/>
                  </a:rPr>
                  <a:t> is:		</a:t>
                </a:r>
                <a14:m>
                  <m:oMath xmlns:m="http://schemas.openxmlformats.org/officeDocument/2006/math">
                    <m:r>
                      <a:rPr lang="en-US" i="1">
                        <a:solidFill>
                          <a:prstClr val="black"/>
                        </a:solidFill>
                        <a:latin typeface="Cambria Math" panose="02040503050406030204" pitchFamily="18" charset="0"/>
                        <a:cs typeface="Times New Roman" panose="02020603050405020304" pitchFamily="18" charset="0"/>
                      </a:rPr>
                      <m:t>𝑄</m:t>
                    </m:r>
                    <m:r>
                      <a:rPr lang="en-US" i="1">
                        <a:solidFill>
                          <a:prstClr val="black"/>
                        </a:solidFill>
                        <a:latin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cs typeface="Times New Roman" panose="02020603050405020304" pitchFamily="18" charset="0"/>
                      </a:rPr>
                      <m:t>𝑛𝐶</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𝑇</m:t>
                    </m:r>
                  </m:oMath>
                </a14:m>
                <a:endParaRPr lang="en-US"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Note:</a:t>
                </a:r>
              </a:p>
              <a:p>
                <a:pPr marL="342900" indent="-342900" defTabSz="685800" fontAlgn="auto">
                  <a:spcBef>
                    <a:spcPts val="0"/>
                  </a:spcBef>
                  <a:spcAft>
                    <a:spcPts val="0"/>
                  </a:spcAft>
                  <a:buFontTx/>
                  <a:buAutoNum type="alphaLcParenBoth"/>
                </a:pPr>
                <a:r>
                  <a:rPr lang="en-US" dirty="0">
                    <a:solidFill>
                      <a:prstClr val="black"/>
                    </a:solidFill>
                    <a:latin typeface="Times New Roman" panose="02020603050405020304" pitchFamily="18" charset="0"/>
                    <a:cs typeface="Times New Roman" panose="02020603050405020304" pitchFamily="18" charset="0"/>
                  </a:rPr>
                  <a:t>The heat energy is proportional to </a:t>
                </a:r>
                <a:r>
                  <a:rPr lang="en-US" i="1" dirty="0">
                    <a:solidFill>
                      <a:prstClr val="black"/>
                    </a:solidFill>
                    <a:latin typeface="Times New Roman" panose="02020603050405020304" pitchFamily="18" charset="0"/>
                    <a:cs typeface="Times New Roman" panose="02020603050405020304" pitchFamily="18" charset="0"/>
                  </a:rPr>
                  <a:t>n</a:t>
                </a:r>
                <a:r>
                  <a:rPr lang="en-US" dirty="0">
                    <a:solidFill>
                      <a:prstClr val="black"/>
                    </a:solidFill>
                    <a:latin typeface="Times New Roman" panose="02020603050405020304" pitchFamily="18" charset="0"/>
                    <a:cs typeface="Times New Roman" panose="02020603050405020304" pitchFamily="18" charset="0"/>
                  </a:rPr>
                  <a:t> and </a:t>
                </a:r>
                <a14:m>
                  <m:oMath xmlns:m="http://schemas.openxmlformats.org/officeDocument/2006/math">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𝑇</m:t>
                    </m:r>
                  </m:oMath>
                </a14:m>
                <a:r>
                  <a:rPr lang="en-US" dirty="0">
                    <a:solidFill>
                      <a:prstClr val="black"/>
                    </a:solidFill>
                    <a:latin typeface="Times New Roman" panose="02020603050405020304" pitchFamily="18" charset="0"/>
                    <a:cs typeface="Times New Roman" panose="02020603050405020304" pitchFamily="18" charset="0"/>
                  </a:rPr>
                  <a:t>.</a:t>
                </a:r>
              </a:p>
              <a:p>
                <a:pPr marL="342900" indent="-342900" defTabSz="685800" fontAlgn="auto">
                  <a:spcBef>
                    <a:spcPts val="0"/>
                  </a:spcBef>
                  <a:spcAft>
                    <a:spcPts val="0"/>
                  </a:spcAft>
                  <a:buFontTx/>
                  <a:buAutoNum type="alphaLcParenBoth"/>
                </a:pPr>
                <a:r>
                  <a:rPr lang="en-US" dirty="0">
                    <a:solidFill>
                      <a:prstClr val="black"/>
                    </a:solidFill>
                    <a:latin typeface="Times New Roman" panose="02020603050405020304" pitchFamily="18" charset="0"/>
                    <a:cs typeface="Times New Roman" panose="02020603050405020304" pitchFamily="18" charset="0"/>
                  </a:rPr>
                  <a:t>The proportionality constant </a:t>
                </a:r>
                <a:r>
                  <a:rPr lang="en-US" i="1" dirty="0">
                    <a:solidFill>
                      <a:prstClr val="black"/>
                    </a:solidFill>
                    <a:latin typeface="Times New Roman" panose="02020603050405020304" pitchFamily="18" charset="0"/>
                    <a:cs typeface="Times New Roman" panose="02020603050405020304" pitchFamily="18" charset="0"/>
                  </a:rPr>
                  <a:t>C</a:t>
                </a:r>
                <a:r>
                  <a:rPr lang="en-US" dirty="0">
                    <a:solidFill>
                      <a:prstClr val="black"/>
                    </a:solidFill>
                    <a:latin typeface="Times New Roman" panose="02020603050405020304" pitchFamily="18" charset="0"/>
                    <a:cs typeface="Times New Roman" panose="02020603050405020304" pitchFamily="18" charset="0"/>
                  </a:rPr>
                  <a:t> is called the </a:t>
                </a:r>
                <a:r>
                  <a:rPr lang="en-US" dirty="0">
                    <a:solidFill>
                      <a:srgbClr val="FF0000"/>
                    </a:solidFill>
                    <a:latin typeface="Times New Roman" panose="02020603050405020304" pitchFamily="18" charset="0"/>
                    <a:cs typeface="Times New Roman" panose="02020603050405020304" pitchFamily="18" charset="0"/>
                  </a:rPr>
                  <a:t>molar heat capacity</a:t>
                </a:r>
                <a:r>
                  <a:rPr lang="en-US" dirty="0">
                    <a:solidFill>
                      <a:prstClr val="black"/>
                    </a:solidFill>
                    <a:latin typeface="Times New Roman" panose="02020603050405020304" pitchFamily="18" charset="0"/>
                    <a:cs typeface="Times New Roman" panose="02020603050405020304" pitchFamily="18" charset="0"/>
                  </a:rPr>
                  <a:t>. It is the heart energy  needed to raise the temperature of 1 </a:t>
                </a:r>
                <a:r>
                  <a:rPr lang="en-US" dirty="0" err="1">
                    <a:solidFill>
                      <a:prstClr val="black"/>
                    </a:solidFill>
                    <a:latin typeface="Times New Roman" panose="02020603050405020304" pitchFamily="18" charset="0"/>
                    <a:cs typeface="Times New Roman" panose="02020603050405020304" pitchFamily="18" charset="0"/>
                  </a:rPr>
                  <a:t>mol</a:t>
                </a:r>
                <a:r>
                  <a:rPr lang="en-US" dirty="0">
                    <a:solidFill>
                      <a:prstClr val="black"/>
                    </a:solidFill>
                    <a:latin typeface="Times New Roman" panose="02020603050405020304" pitchFamily="18" charset="0"/>
                    <a:cs typeface="Times New Roman" panose="02020603050405020304" pitchFamily="18" charset="0"/>
                  </a:rPr>
                  <a:t> of a substance by 1 ºC (or 1 K).</a:t>
                </a:r>
              </a:p>
              <a:p>
                <a:pPr marL="342900" indent="-342900" defTabSz="685800" fontAlgn="auto">
                  <a:spcBef>
                    <a:spcPts val="0"/>
                  </a:spcBef>
                  <a:spcAft>
                    <a:spcPts val="0"/>
                  </a:spcAft>
                  <a:buFontTx/>
                  <a:buAutoNum type="alphaLcParenBoth"/>
                </a:pPr>
                <a:r>
                  <a:rPr lang="en-US" dirty="0">
                    <a:solidFill>
                      <a:prstClr val="black"/>
                    </a:solidFill>
                    <a:latin typeface="Times New Roman" panose="02020603050405020304" pitchFamily="18" charset="0"/>
                    <a:cs typeface="Times New Roman" panose="02020603050405020304" pitchFamily="18" charset="0"/>
                  </a:rPr>
                  <a:t> </a:t>
                </a:r>
                <a:r>
                  <a:rPr lang="en-US" i="1" dirty="0">
                    <a:solidFill>
                      <a:prstClr val="black"/>
                    </a:solidFill>
                    <a:latin typeface="Times New Roman" panose="02020603050405020304" pitchFamily="18" charset="0"/>
                    <a:cs typeface="Times New Roman" panose="02020603050405020304" pitchFamily="18" charset="0"/>
                  </a:rPr>
                  <a:t>C</a:t>
                </a:r>
                <a:r>
                  <a:rPr lang="en-US" dirty="0">
                    <a:solidFill>
                      <a:prstClr val="black"/>
                    </a:solidFill>
                    <a:latin typeface="Times New Roman" panose="02020603050405020304" pitchFamily="18" charset="0"/>
                    <a:cs typeface="Times New Roman" panose="02020603050405020304" pitchFamily="18" charset="0"/>
                  </a:rPr>
                  <a:t> is in general material-dependent. Yet, it has some simple forms for an ideal gas.</a:t>
                </a:r>
              </a:p>
              <a:p>
                <a:pPr marL="342900" indent="-342900" defTabSz="685800" fontAlgn="auto">
                  <a:spcBef>
                    <a:spcPts val="0"/>
                  </a:spcBef>
                  <a:spcAft>
                    <a:spcPts val="0"/>
                  </a:spcAft>
                  <a:buFontTx/>
                  <a:buAutoNum type="alphaLcParenBoth"/>
                </a:pPr>
                <a:r>
                  <a:rPr lang="en-US" dirty="0">
                    <a:solidFill>
                      <a:prstClr val="black"/>
                    </a:solidFill>
                    <a:latin typeface="Times New Roman" panose="02020603050405020304" pitchFamily="18" charset="0"/>
                    <a:cs typeface="Times New Roman" panose="02020603050405020304" pitchFamily="18" charset="0"/>
                  </a:rPr>
                  <a:t>The molar heat capacity has the units of J/(</a:t>
                </a:r>
                <a:r>
                  <a:rPr lang="en-US" dirty="0" err="1">
                    <a:solidFill>
                      <a:prstClr val="black"/>
                    </a:solidFill>
                    <a:latin typeface="Times New Roman" panose="02020603050405020304" pitchFamily="18" charset="0"/>
                    <a:cs typeface="Times New Roman" panose="02020603050405020304" pitchFamily="18" charset="0"/>
                  </a:rPr>
                  <a:t>mol•K</a:t>
                </a:r>
                <a:r>
                  <a:rPr lang="en-US" dirty="0">
                    <a:solidFill>
                      <a:prstClr val="black"/>
                    </a:solidFill>
                    <a:latin typeface="Times New Roman" panose="02020603050405020304" pitchFamily="18" charset="0"/>
                    <a:cs typeface="Times New Roman" panose="02020603050405020304" pitchFamily="18" charset="0"/>
                  </a:rPr>
                  <a:t>).</a:t>
                </a:r>
              </a:p>
              <a:p>
                <a:pPr marL="342900" indent="-342900" defTabSz="685800" fontAlgn="auto">
                  <a:spcBef>
                    <a:spcPts val="0"/>
                  </a:spcBef>
                  <a:spcAft>
                    <a:spcPts val="0"/>
                  </a:spcAft>
                  <a:buFontTx/>
                  <a:buAutoNum type="alphaLcParenBoth"/>
                </a:pPr>
                <a:r>
                  <a:rPr lang="en-US" dirty="0">
                    <a:solidFill>
                      <a:prstClr val="black"/>
                    </a:solidFill>
                    <a:latin typeface="Times New Roman" panose="02020603050405020304" pitchFamily="18" charset="0"/>
                    <a:cs typeface="Times New Roman" panose="02020603050405020304" pitchFamily="18" charset="0"/>
                  </a:rPr>
                  <a:t> </a:t>
                </a:r>
                <a:r>
                  <a:rPr lang="en-US" i="1" dirty="0">
                    <a:solidFill>
                      <a:prstClr val="black"/>
                    </a:solidFill>
                    <a:latin typeface="Times New Roman" panose="02020603050405020304" pitchFamily="18" charset="0"/>
                    <a:cs typeface="Times New Roman" panose="02020603050405020304" pitchFamily="18" charset="0"/>
                  </a:rPr>
                  <a:t>Q</a:t>
                </a:r>
                <a:r>
                  <a:rPr lang="en-US" dirty="0">
                    <a:solidFill>
                      <a:prstClr val="black"/>
                    </a:solidFill>
                    <a:latin typeface="Times New Roman" panose="02020603050405020304" pitchFamily="18" charset="0"/>
                    <a:cs typeface="Times New Roman" panose="02020603050405020304" pitchFamily="18" charset="0"/>
                  </a:rPr>
                  <a:t> is defined positive if it is transferred into the system, and, negative otherwise.</a:t>
                </a:r>
              </a:p>
              <a:p>
                <a:pPr marL="342900" indent="-342900" defTabSz="685800" fontAlgn="auto">
                  <a:spcBef>
                    <a:spcPts val="0"/>
                  </a:spcBef>
                  <a:spcAft>
                    <a:spcPts val="0"/>
                  </a:spcAft>
                  <a:buFontTx/>
                  <a:buAutoNum type="alphaLcParenBoth"/>
                </a:pPr>
                <a:r>
                  <a:rPr lang="en-US" dirty="0">
                    <a:solidFill>
                      <a:prstClr val="black"/>
                    </a:solidFill>
                    <a:latin typeface="Times New Roman" panose="02020603050405020304" pitchFamily="18" charset="0"/>
                    <a:cs typeface="Times New Roman" panose="02020603050405020304" pitchFamily="18" charset="0"/>
                  </a:rPr>
                  <a:t>Relationship with the specific heat </a:t>
                </a:r>
                <a14:m>
                  <m:oMath xmlns:m="http://schemas.openxmlformats.org/officeDocument/2006/math">
                    <m:r>
                      <a:rPr lang="en-US" i="1">
                        <a:solidFill>
                          <a:prstClr val="black"/>
                        </a:solidFill>
                        <a:latin typeface="Cambria Math" panose="02040503050406030204" pitchFamily="18" charset="0"/>
                        <a:cs typeface="Times New Roman" panose="02020603050405020304" pitchFamily="18" charset="0"/>
                      </a:rPr>
                      <m:t>𝑐</m:t>
                    </m:r>
                  </m:oMath>
                </a14:m>
                <a:r>
                  <a:rPr lang="en-US"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i="1">
                        <a:solidFill>
                          <a:prstClr val="black"/>
                        </a:solidFill>
                        <a:latin typeface="Cambria Math" panose="02040503050406030204" pitchFamily="18" charset="0"/>
                        <a:cs typeface="Times New Roman" panose="02020603050405020304" pitchFamily="18" charset="0"/>
                      </a:rPr>
                      <m:t>𝐶</m:t>
                    </m:r>
                    <m:r>
                      <a:rPr lang="en-US" i="1">
                        <a:solidFill>
                          <a:prstClr val="black"/>
                        </a:solidFill>
                        <a:latin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cs typeface="Times New Roman" panose="02020603050405020304" pitchFamily="18" charset="0"/>
                      </a:rPr>
                      <m:t>𝑀𝑐</m:t>
                    </m:r>
                  </m:oMath>
                </a14:m>
                <a:r>
                  <a:rPr lang="en-US"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i="1">
                        <a:solidFill>
                          <a:prstClr val="black"/>
                        </a:solidFill>
                        <a:latin typeface="Cambria Math" panose="02040503050406030204" pitchFamily="18" charset="0"/>
                        <a:cs typeface="Times New Roman" panose="02020603050405020304" pitchFamily="18" charset="0"/>
                      </a:rPr>
                      <m:t>𝑀</m:t>
                    </m:r>
                  </m:oMath>
                </a14:m>
                <a:r>
                  <a:rPr lang="en-US" dirty="0">
                    <a:solidFill>
                      <a:prstClr val="black"/>
                    </a:solidFill>
                    <a:latin typeface="Times New Roman" panose="02020603050405020304" pitchFamily="18" charset="0"/>
                    <a:cs typeface="Times New Roman" panose="02020603050405020304" pitchFamily="18" charset="0"/>
                  </a:rPr>
                  <a:t> is the molar mass)	</a:t>
                </a:r>
              </a:p>
            </p:txBody>
          </p:sp>
        </mc:Choice>
        <mc:Fallback xmlns="">
          <p:sp>
            <p:nvSpPr>
              <p:cNvPr id="8" name="TextBox 7"/>
              <p:cNvSpPr txBox="1">
                <a:spLocks noRot="1" noChangeAspect="1" noMove="1" noResize="1" noEditPoints="1" noAdjustHandles="1" noChangeArrowheads="1" noChangeShapeType="1" noTextEdit="1"/>
              </p:cNvSpPr>
              <p:nvPr/>
            </p:nvSpPr>
            <p:spPr>
              <a:xfrm>
                <a:off x="240463" y="1363621"/>
                <a:ext cx="8649671" cy="4616648"/>
              </a:xfrm>
              <a:prstGeom prst="rect">
                <a:avLst/>
              </a:prstGeom>
              <a:blipFill>
                <a:blip r:embed="rId2"/>
                <a:stretch>
                  <a:fillRect l="-493" t="-659" r="-633" b="-1054"/>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23350290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TextBox 10"/>
          <p:cNvSpPr txBox="1">
            <a:spLocks noChangeArrowheads="1"/>
          </p:cNvSpPr>
          <p:nvPr/>
        </p:nvSpPr>
        <p:spPr bwMode="auto">
          <a:xfrm>
            <a:off x="6004592" y="2200382"/>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dirty="0"/>
              <a:t>Molar heat capacity</a:t>
            </a:r>
          </a:p>
        </p:txBody>
      </p:sp>
      <p:sp>
        <p:nvSpPr>
          <p:cNvPr id="15366" name="TextBox 11"/>
          <p:cNvSpPr txBox="1">
            <a:spLocks noChangeArrowheads="1"/>
          </p:cNvSpPr>
          <p:nvPr/>
        </p:nvSpPr>
        <p:spPr bwMode="auto">
          <a:xfrm>
            <a:off x="7807810" y="2035169"/>
            <a:ext cx="977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dirty="0"/>
              <a:t>Molar mass</a:t>
            </a:r>
          </a:p>
        </p:txBody>
      </p:sp>
      <p:sp>
        <p:nvSpPr>
          <p:cNvPr id="15367" name="TextBox 12"/>
          <p:cNvSpPr txBox="1">
            <a:spLocks noChangeArrowheads="1"/>
          </p:cNvSpPr>
          <p:nvPr/>
        </p:nvSpPr>
        <p:spPr bwMode="auto">
          <a:xfrm>
            <a:off x="7331604" y="2827087"/>
            <a:ext cx="1752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200" dirty="0"/>
              <a:t>Specific heat capacity</a:t>
            </a:r>
          </a:p>
        </p:txBody>
      </p:sp>
      <mc:AlternateContent xmlns:mc="http://schemas.openxmlformats.org/markup-compatibility/2006" xmlns:a14="http://schemas.microsoft.com/office/drawing/2010/main">
        <mc:Choice Requires="a14">
          <p:sp>
            <p:nvSpPr>
              <p:cNvPr id="2" name="TextBox 1"/>
              <p:cNvSpPr txBox="1"/>
              <p:nvPr/>
            </p:nvSpPr>
            <p:spPr>
              <a:xfrm>
                <a:off x="2197584" y="251910"/>
                <a:ext cx="7090082" cy="799899"/>
              </a:xfrm>
              <a:prstGeom prst="rect">
                <a:avLst/>
              </a:prstGeom>
              <a:noFill/>
            </p:spPr>
            <p:txBody>
              <a:bodyPr wrap="none" rtlCol="0">
                <a:spAutoFit/>
              </a:bodyPr>
              <a:lstStyle/>
              <a:p>
                <a:r>
                  <a:rPr lang="en-US" dirty="0"/>
                  <a:t>Specific heat capacity (previous chapter)</a:t>
                </a:r>
              </a:p>
              <a:p>
                <a14:m>
                  <m:oMath xmlns:m="http://schemas.openxmlformats.org/officeDocument/2006/math">
                    <m:r>
                      <a:rPr lang="en-US" b="0" i="1" smtClean="0">
                        <a:latin typeface="Cambria Math" panose="02040503050406030204" pitchFamily="18" charset="0"/>
                      </a:rPr>
                      <m:t>𝑄</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𝑡𝑜𝑡𝑎𝑙</m:t>
                        </m:r>
                      </m:sub>
                    </m:sSub>
                    <m:r>
                      <a:rPr lang="en-US" b="0" i="1" smtClean="0">
                        <a:latin typeface="Cambria Math" panose="02040503050406030204" pitchFamily="18" charset="0"/>
                      </a:rPr>
                      <m:t>𝑐</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𝑇</m:t>
                    </m:r>
                  </m:oMath>
                </a14:m>
                <a:r>
                  <a:rPr lang="en-US" dirty="0"/>
                  <a:t> </a:t>
                </a:r>
                <a:r>
                  <a:rPr lang="en-US" dirty="0">
                    <a:sym typeface="Wingdings" panose="05000000000000000000" pitchFamily="2" charset="2"/>
                  </a:rPr>
                  <a:t> c=specific heat capacity [J/kg*K] (</a:t>
                </a:r>
                <a14:m>
                  <m:oMath xmlns:m="http://schemas.openxmlformats.org/officeDocument/2006/math">
                    <m:r>
                      <a:rPr lang="en-US" b="0" i="1" smtClean="0">
                        <a:latin typeface="Cambria Math" panose="02040503050406030204" pitchFamily="18" charset="0"/>
                        <a:sym typeface="Wingdings" panose="05000000000000000000" pitchFamily="2" charset="2"/>
                      </a:rPr>
                      <m:t>𝑐</m:t>
                    </m:r>
                    <m:r>
                      <a:rPr lang="en-US" b="0" i="1" smtClean="0">
                        <a:latin typeface="Cambria Math" panose="02040503050406030204" pitchFamily="18" charset="0"/>
                        <a:sym typeface="Wingdings" panose="05000000000000000000" pitchFamily="2" charset="2"/>
                      </a:rPr>
                      <m:t>(</m:t>
                    </m:r>
                    <m:r>
                      <a:rPr lang="en-US" b="0" i="1" smtClean="0">
                        <a:latin typeface="Cambria Math" panose="02040503050406030204" pitchFamily="18" charset="0"/>
                        <a:sym typeface="Wingdings" panose="05000000000000000000" pitchFamily="2" charset="2"/>
                      </a:rPr>
                      <m:t>𝑤𝑎𝑡𝑒𝑟</m:t>
                    </m:r>
                    <m:r>
                      <a:rPr lang="en-US" b="0" i="1" smtClean="0">
                        <a:latin typeface="Cambria Math" panose="02040503050406030204" pitchFamily="18" charset="0"/>
                        <a:sym typeface="Wingdings" panose="05000000000000000000" pitchFamily="2" charset="2"/>
                      </a:rPr>
                      <m:t>)=</m:t>
                    </m:r>
                    <m:f>
                      <m:fPr>
                        <m:ctrlPr>
                          <a:rPr lang="en-US" b="0" i="1" smtClean="0">
                            <a:latin typeface="Cambria Math" panose="02040503050406030204" pitchFamily="18" charset="0"/>
                            <a:sym typeface="Wingdings" panose="05000000000000000000" pitchFamily="2" charset="2"/>
                          </a:rPr>
                        </m:ctrlPr>
                      </m:fPr>
                      <m:num>
                        <m:r>
                          <a:rPr lang="en-US" b="0" i="1" smtClean="0">
                            <a:latin typeface="Cambria Math" panose="02040503050406030204" pitchFamily="18" charset="0"/>
                            <a:sym typeface="Wingdings" panose="05000000000000000000" pitchFamily="2" charset="2"/>
                          </a:rPr>
                          <m:t>1</m:t>
                        </m:r>
                        <m:r>
                          <a:rPr lang="en-US" b="0" i="1" smtClean="0">
                            <a:latin typeface="Cambria Math" panose="02040503050406030204" pitchFamily="18" charset="0"/>
                            <a:sym typeface="Wingdings" panose="05000000000000000000" pitchFamily="2" charset="2"/>
                          </a:rPr>
                          <m:t>𝑐𝑎𝑙</m:t>
                        </m:r>
                      </m:num>
                      <m:den>
                        <m:r>
                          <a:rPr lang="en-US" b="0" i="1" smtClean="0">
                            <a:latin typeface="Cambria Math" panose="02040503050406030204" pitchFamily="18" charset="0"/>
                            <a:sym typeface="Wingdings" panose="05000000000000000000" pitchFamily="2" charset="2"/>
                          </a:rPr>
                          <m:t>𝑔</m:t>
                        </m:r>
                        <m:r>
                          <a:rPr lang="en-US" b="0" i="1" smtClean="0">
                            <a:latin typeface="Cambria Math" panose="02040503050406030204" pitchFamily="18" charset="0"/>
                            <a:sym typeface="Wingdings" panose="05000000000000000000" pitchFamily="2" charset="2"/>
                          </a:rPr>
                          <m:t>∗</m:t>
                        </m:r>
                        <m:r>
                          <a:rPr lang="en-US" b="0" i="1" smtClean="0">
                            <a:latin typeface="Cambria Math" panose="02040503050406030204" pitchFamily="18" charset="0"/>
                            <a:sym typeface="Wingdings" panose="05000000000000000000" pitchFamily="2" charset="2"/>
                          </a:rPr>
                          <m:t>𝐾</m:t>
                        </m:r>
                      </m:den>
                    </m:f>
                  </m:oMath>
                </a14:m>
                <a:r>
                  <a:rPr lang="en-US" dirty="0">
                    <a:sym typeface="Wingdings" panose="05000000000000000000" pitchFamily="2" charset="2"/>
                  </a:rPr>
                  <a:t>)</a:t>
                </a:r>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2197584" y="251910"/>
                <a:ext cx="7090082" cy="799899"/>
              </a:xfrm>
              <a:prstGeom prst="rect">
                <a:avLst/>
              </a:prstGeom>
              <a:blipFill>
                <a:blip r:embed="rId2"/>
                <a:stretch>
                  <a:fillRect l="-687" t="-3788" r="-86" b="-15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2581229" y="1010882"/>
                <a:ext cx="5369740" cy="895373"/>
              </a:xfrm>
              <a:prstGeom prst="rect">
                <a:avLst/>
              </a:prstGeom>
              <a:noFill/>
              <a:ln w="38100">
                <a:solidFill>
                  <a:srgbClr val="FF0000"/>
                </a:solidFill>
              </a:ln>
            </p:spPr>
            <p:txBody>
              <a:bodyPr wrap="none" rtlCol="0">
                <a:spAutoFit/>
              </a:bodyPr>
              <a:lstStyle/>
              <a:p>
                <a:r>
                  <a:rPr lang="en-US" dirty="0"/>
                  <a:t>Molar heat capacity (novel fundamental level)</a:t>
                </a: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𝑄</m:t>
                      </m:r>
                      <m:r>
                        <a:rPr lang="en-US" b="0" i="1" smtClean="0">
                          <a:latin typeface="Cambria Math" panose="02040503050406030204" pitchFamily="18" charset="0"/>
                        </a:rPr>
                        <m:t>=</m:t>
                      </m:r>
                      <m:r>
                        <a:rPr lang="en-US" b="0" i="1" smtClean="0">
                          <a:latin typeface="Cambria Math" panose="02040503050406030204" pitchFamily="18" charset="0"/>
                        </a:rPr>
                        <m:t>𝑛𝐶</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𝑇</m:t>
                      </m:r>
                      <m:r>
                        <a:rPr lang="en-US" b="0" i="1" smtClean="0">
                          <a:latin typeface="Cambria Math" panose="02040503050406030204" pitchFamily="18" charset="0"/>
                          <a:ea typeface="Cambria Math" panose="02040503050406030204" pitchFamily="18" charset="0"/>
                        </a:rPr>
                        <m:t>  →  </m:t>
                      </m:r>
                      <m:r>
                        <a:rPr lang="en-US" b="0" i="1" smtClean="0">
                          <a:latin typeface="Cambria Math" panose="02040503050406030204" pitchFamily="18" charset="0"/>
                          <a:ea typeface="Cambria Math" panose="02040503050406030204" pitchFamily="18" charset="0"/>
                        </a:rPr>
                        <m:t>𝐶</m:t>
                      </m:r>
                      <m:d>
                        <m:dPr>
                          <m:begChr m:val="["/>
                          <m:endChr m:val="]"/>
                          <m:ctrlPr>
                            <a:rPr lang="en-US" b="0" i="1" smtClean="0">
                              <a:latin typeface="Cambria Math" panose="02040503050406030204" pitchFamily="18" charset="0"/>
                              <a:ea typeface="Cambria Math" panose="02040503050406030204" pitchFamily="18" charset="0"/>
                            </a:rPr>
                          </m:ctrlPr>
                        </m:dPr>
                        <m:e>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𝐽</m:t>
                              </m:r>
                            </m:num>
                            <m:den>
                              <m:r>
                                <a:rPr lang="en-US" b="0" i="1" smtClean="0">
                                  <a:latin typeface="Cambria Math" panose="02040503050406030204" pitchFamily="18" charset="0"/>
                                  <a:ea typeface="Cambria Math" panose="02040503050406030204" pitchFamily="18" charset="0"/>
                                </a:rPr>
                                <m:t>𝑚𝑜𝑙</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𝐾</m:t>
                              </m:r>
                            </m:den>
                          </m:f>
                        </m:e>
                      </m:d>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𝑚𝑜𝑙𝑎𝑟</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h𝑒𝑎𝑡</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𝑐𝑎𝑝𝑎𝑐𝑖𝑡𝑦</m:t>
                      </m:r>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2581229" y="1010882"/>
                <a:ext cx="5369740" cy="895373"/>
              </a:xfrm>
              <a:prstGeom prst="rect">
                <a:avLst/>
              </a:prstGeom>
              <a:blipFill>
                <a:blip r:embed="rId3"/>
                <a:stretch>
                  <a:fillRect l="-564" t="-1961"/>
                </a:stretch>
              </a:blipFill>
              <a:ln w="3810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2148199" y="2036724"/>
                <a:ext cx="4046461" cy="1587679"/>
              </a:xfrm>
              <a:prstGeom prst="rect">
                <a:avLst/>
              </a:prstGeom>
              <a:noFill/>
              <a:ln w="38100">
                <a:noFill/>
              </a:ln>
            </p:spPr>
            <p:txBody>
              <a:bodyPr wrap="square" rtlCol="0">
                <a:spAutoFit/>
              </a:bodyPr>
              <a:lstStyle/>
              <a:p>
                <a:r>
                  <a:rPr lang="en-US" dirty="0"/>
                  <a:t>Related to specific heat capacity c (small letter) by comparison with;</a:t>
                </a:r>
              </a:p>
              <a:p>
                <a:r>
                  <a:rPr lang="en-US" dirty="0"/>
                  <a:t> </a:t>
                </a:r>
                <a14:m>
                  <m:oMath xmlns:m="http://schemas.openxmlformats.org/officeDocument/2006/math">
                    <m:r>
                      <a:rPr lang="en-US" i="1">
                        <a:latin typeface="Cambria Math" panose="02040503050406030204" pitchFamily="18" charset="0"/>
                      </a:rPr>
                      <m:t>𝑄</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𝑡𝑜𝑡𝑎𝑙</m:t>
                        </m:r>
                      </m:sub>
                    </m:sSub>
                    <m:r>
                      <a:rPr lang="en-US" i="1">
                        <a:latin typeface="Cambria Math" panose="02040503050406030204" pitchFamily="18" charset="0"/>
                      </a:rPr>
                      <m:t>𝑐</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𝑇</m:t>
                    </m:r>
                    <m:r>
                      <a:rPr lang="en-US" b="0" i="0" smtClean="0">
                        <a:latin typeface="Cambria Math" panose="02040503050406030204" pitchFamily="18" charset="0"/>
                        <a:ea typeface="Cambria Math" panose="02040503050406030204" pitchFamily="18" charset="0"/>
                      </a:rPr>
                      <m:t>=</m:t>
                    </m:r>
                    <m:limLow>
                      <m:limLowPr>
                        <m:ctrlPr>
                          <a:rPr lang="en-US" b="0" i="1" smtClean="0">
                            <a:latin typeface="Cambria Math" panose="02040503050406030204" pitchFamily="18" charset="0"/>
                            <a:ea typeface="Cambria Math" panose="02040503050406030204" pitchFamily="18" charset="0"/>
                          </a:rPr>
                        </m:ctrlPr>
                      </m:limLowPr>
                      <m:e>
                        <m:groupChr>
                          <m:groupChrPr>
                            <m:chr m:val="⏟"/>
                            <m:ctrlPr>
                              <a:rPr lang="en-US" b="0" i="1" smtClean="0">
                                <a:latin typeface="Cambria Math" panose="02040503050406030204" pitchFamily="18" charset="0"/>
                                <a:ea typeface="Cambria Math" panose="02040503050406030204" pitchFamily="18" charset="0"/>
                              </a:rPr>
                            </m:ctrlPr>
                          </m:groupChrPr>
                          <m:e>
                            <m:r>
                              <a:rPr lang="en-US" b="0" i="1" smtClean="0">
                                <a:latin typeface="Cambria Math" panose="02040503050406030204" pitchFamily="18" charset="0"/>
                                <a:ea typeface="Cambria Math" panose="02040503050406030204" pitchFamily="18" charset="0"/>
                              </a:rPr>
                              <m:t>𝑀</m:t>
                            </m:r>
                          </m:e>
                        </m:groupChr>
                      </m:e>
                      <m:lim>
                        <m:eqArr>
                          <m:eqArrPr>
                            <m:ctrlPr>
                              <a:rPr lang="en-US" b="0" i="1" smtClean="0">
                                <a:latin typeface="Cambria Math" panose="02040503050406030204" pitchFamily="18" charset="0"/>
                                <a:ea typeface="Cambria Math" panose="02040503050406030204" pitchFamily="18" charset="0"/>
                              </a:rPr>
                            </m:ctrlPr>
                          </m:eqArrPr>
                          <m:e>
                            <m:r>
                              <a:rPr lang="en-US" b="0" i="1" smtClean="0">
                                <a:latin typeface="Cambria Math" panose="02040503050406030204" pitchFamily="18" charset="0"/>
                                <a:ea typeface="Cambria Math" panose="02040503050406030204" pitchFamily="18" charset="0"/>
                              </a:rPr>
                              <m:t>𝑚𝑜𝑙𝑎𝑟</m:t>
                            </m:r>
                          </m:e>
                          <m:e>
                            <m:r>
                              <a:rPr lang="en-US" b="0" i="1" smtClean="0">
                                <a:latin typeface="Cambria Math" panose="02040503050406030204" pitchFamily="18" charset="0"/>
                                <a:ea typeface="Cambria Math" panose="02040503050406030204" pitchFamily="18" charset="0"/>
                              </a:rPr>
                              <m:t>𝑚𝑎𝑠𝑠</m:t>
                            </m:r>
                          </m:e>
                        </m:eqArr>
                      </m:lim>
                    </m:limLow>
                    <m:limUpp>
                      <m:limUppPr>
                        <m:ctrlPr>
                          <a:rPr lang="en-US" b="0" i="1" smtClean="0">
                            <a:latin typeface="Cambria Math" panose="02040503050406030204" pitchFamily="18" charset="0"/>
                            <a:ea typeface="Cambria Math" panose="02040503050406030204" pitchFamily="18" charset="0"/>
                          </a:rPr>
                        </m:ctrlPr>
                      </m:limUppPr>
                      <m:e>
                        <m:groupChr>
                          <m:groupChrPr>
                            <m:chr m:val="⏞"/>
                            <m:pos m:val="top"/>
                            <m:vertJc m:val="bot"/>
                            <m:ctrlPr>
                              <a:rPr lang="en-US" b="0" i="1" smtClean="0">
                                <a:latin typeface="Cambria Math" panose="02040503050406030204" pitchFamily="18" charset="0"/>
                                <a:ea typeface="Cambria Math" panose="02040503050406030204" pitchFamily="18" charset="0"/>
                              </a:rPr>
                            </m:ctrlPr>
                          </m:groupChrPr>
                          <m:e>
                            <m:r>
                              <m:rPr>
                                <m:brk/>
                              </m:rPr>
                              <a:rPr lang="en-US" b="0" i="1" smtClean="0">
                                <a:latin typeface="Cambria Math" panose="02040503050406030204" pitchFamily="18" charset="0"/>
                                <a:ea typeface="Cambria Math" panose="02040503050406030204" pitchFamily="18" charset="0"/>
                              </a:rPr>
                              <m:t>𝑛</m:t>
                            </m:r>
                          </m:e>
                        </m:groupChr>
                      </m:e>
                      <m:lim>
                        <m:eqArr>
                          <m:eqArrPr>
                            <m:ctrlPr>
                              <a:rPr lang="en-US" b="0" i="1" smtClean="0">
                                <a:latin typeface="Cambria Math" panose="02040503050406030204" pitchFamily="18" charset="0"/>
                                <a:ea typeface="Cambria Math" panose="02040503050406030204" pitchFamily="18" charset="0"/>
                              </a:rPr>
                            </m:ctrlPr>
                          </m:eqArrPr>
                          <m:e>
                            <m:r>
                              <a:rPr lang="en-US" b="0" i="1" smtClean="0">
                                <a:latin typeface="Cambria Math" panose="02040503050406030204" pitchFamily="18" charset="0"/>
                                <a:ea typeface="Cambria Math" panose="02040503050406030204" pitchFamily="18" charset="0"/>
                              </a:rPr>
                              <m:t>𝑛𝑢𝑚𝑏𝑒𝑟</m:t>
                            </m:r>
                            <m:r>
                              <a:rPr lang="en-US" b="0" i="1" smtClean="0">
                                <a:latin typeface="Cambria Math" panose="02040503050406030204" pitchFamily="18" charset="0"/>
                                <a:ea typeface="Cambria Math" panose="02040503050406030204" pitchFamily="18" charset="0"/>
                              </a:rPr>
                              <m:t> </m:t>
                            </m:r>
                          </m:e>
                          <m:e>
                            <m:r>
                              <a:rPr lang="en-US" b="0" i="1" smtClean="0">
                                <a:latin typeface="Cambria Math" panose="02040503050406030204" pitchFamily="18" charset="0"/>
                                <a:ea typeface="Cambria Math" panose="02040503050406030204" pitchFamily="18" charset="0"/>
                              </a:rPr>
                              <m:t>𝑜𝑓</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𝑚𝑜𝑙𝑒𝑠</m:t>
                            </m:r>
                          </m:e>
                        </m:eqArr>
                      </m:lim>
                    </m:limUpp>
                    <m:r>
                      <a:rPr lang="en-US" i="1">
                        <a:latin typeface="Cambria Math" panose="02040503050406030204" pitchFamily="18" charset="0"/>
                      </a:rPr>
                      <m:t>𝑐</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𝑇</m:t>
                    </m:r>
                  </m:oMath>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2148199" y="2036724"/>
                <a:ext cx="4046461" cy="1587679"/>
              </a:xfrm>
              <a:prstGeom prst="rect">
                <a:avLst/>
              </a:prstGeom>
              <a:blipFill>
                <a:blip r:embed="rId4"/>
                <a:stretch>
                  <a:fillRect l="-1205" t="-1916"/>
                </a:stretch>
              </a:blipFill>
              <a:ln w="381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6951693" y="2312292"/>
                <a:ext cx="873731" cy="276999"/>
              </a:xfrm>
              <a:prstGeom prst="rect">
                <a:avLst/>
              </a:prstGeom>
              <a:noFill/>
              <a:ln w="38100">
                <a:solidFill>
                  <a:srgbClr val="FF0000"/>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m:t>
                      </m:r>
                      <m:r>
                        <a:rPr lang="en-US" b="0" i="1" smtClean="0">
                          <a:latin typeface="Cambria Math" panose="02040503050406030204" pitchFamily="18" charset="0"/>
                        </a:rPr>
                        <m:t>=</m:t>
                      </m:r>
                      <m:r>
                        <a:rPr lang="en-US" b="0" i="1" smtClean="0">
                          <a:latin typeface="Cambria Math" panose="02040503050406030204" pitchFamily="18" charset="0"/>
                        </a:rPr>
                        <m:t>𝑀𝑐</m:t>
                      </m:r>
                    </m:oMath>
                  </m:oMathPara>
                </a14:m>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6951693" y="2312292"/>
                <a:ext cx="873731" cy="276999"/>
              </a:xfrm>
              <a:prstGeom prst="rect">
                <a:avLst/>
              </a:prstGeom>
              <a:blipFill rotWithShape="0">
                <a:blip r:embed="rId5"/>
                <a:stretch>
                  <a:fillRect b="-1923"/>
                </a:stretch>
              </a:blipFill>
              <a:ln w="3810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2221364" y="3618617"/>
                <a:ext cx="4031873" cy="1253613"/>
              </a:xfrm>
              <a:prstGeom prst="rect">
                <a:avLst/>
              </a:prstGeom>
              <a:noFill/>
            </p:spPr>
            <p:txBody>
              <a:bodyPr wrap="none" rtlCol="0">
                <a:spAutoFit/>
              </a:bodyPr>
              <a:lstStyle/>
              <a:p>
                <a:r>
                  <a:rPr lang="en-US" dirty="0"/>
                  <a:t>Change in translational kinetic energy</a:t>
                </a:r>
              </a:p>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ea typeface="Cambria Math" panose="02040503050406030204" pitchFamily="18" charset="0"/>
                            </a:rPr>
                          </m:ctrlPr>
                        </m:dPr>
                        <m:e>
                          <m:eqArr>
                            <m:eqArrPr>
                              <m:ctrlPr>
                                <a:rPr lang="en-US" b="0" i="1" smtClean="0">
                                  <a:latin typeface="Cambria Math" panose="02040503050406030204" pitchFamily="18" charset="0"/>
                                  <a:ea typeface="Cambria Math" panose="02040503050406030204" pitchFamily="18" charset="0"/>
                                </a:rPr>
                              </m:ctrlPr>
                            </m:eqArrPr>
                            <m:e>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𝐾</m:t>
                                  </m:r>
                                </m:e>
                                <m:sub>
                                  <m:r>
                                    <a:rPr lang="en-US" i="1">
                                      <a:latin typeface="Cambria Math" panose="02040503050406030204" pitchFamily="18" charset="0"/>
                                      <a:ea typeface="Cambria Math" panose="02040503050406030204" pitchFamily="18" charset="0"/>
                                    </a:rPr>
                                    <m:t>𝑡𝑟</m:t>
                                  </m:r>
                                </m:sub>
                              </m:sSub>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3</m:t>
                                  </m:r>
                                </m:num>
                                <m:den>
                                  <m:r>
                                    <a:rPr lang="en-US" i="1">
                                      <a:latin typeface="Cambria Math" panose="02040503050406030204" pitchFamily="18" charset="0"/>
                                      <a:ea typeface="Cambria Math" panose="02040503050406030204" pitchFamily="18" charset="0"/>
                                    </a:rPr>
                                    <m:t>2</m:t>
                                  </m:r>
                                </m:den>
                              </m:f>
                              <m:r>
                                <a:rPr lang="en-US" i="1">
                                  <a:latin typeface="Cambria Math" panose="02040503050406030204" pitchFamily="18" charset="0"/>
                                  <a:ea typeface="Cambria Math" panose="02040503050406030204" pitchFamily="18" charset="0"/>
                                </a:rPr>
                                <m:t>𝑛𝑅</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𝑇</m:t>
                              </m:r>
                            </m:e>
                            <m:e>
                              <m:r>
                                <a:rPr lang="en-US" b="0" i="1" smtClean="0">
                                  <a:latin typeface="Cambria Math" panose="02040503050406030204" pitchFamily="18" charset="0"/>
                                  <a:ea typeface="Cambria Math" panose="02040503050406030204" pitchFamily="18" charset="0"/>
                                </a:rPr>
                                <m:t>𝑄</m:t>
                              </m:r>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𝑛</m:t>
                              </m:r>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𝐶</m:t>
                                  </m:r>
                                </m:e>
                                <m:sub>
                                  <m:r>
                                    <a:rPr lang="en-US" b="0" i="1" smtClean="0">
                                      <a:latin typeface="Cambria Math" panose="02040503050406030204" pitchFamily="18" charset="0"/>
                                      <a:ea typeface="Cambria Math" panose="02040503050406030204" pitchFamily="18" charset="0"/>
                                    </a:rPr>
                                    <m:t>𝑉</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𝑇</m:t>
                              </m:r>
                            </m:e>
                          </m:eqArr>
                        </m:e>
                      </m:d>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𝑛</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𝐶</m:t>
                          </m:r>
                        </m:e>
                        <m:sub>
                          <m:r>
                            <a:rPr lang="en-US" i="1">
                              <a:latin typeface="Cambria Math" panose="02040503050406030204" pitchFamily="18" charset="0"/>
                              <a:ea typeface="Cambria Math" panose="02040503050406030204" pitchFamily="18" charset="0"/>
                            </a:rPr>
                            <m:t>𝑉</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𝑇</m:t>
                      </m:r>
                      <m:r>
                        <a:rPr lang="en-US"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3</m:t>
                          </m:r>
                        </m:num>
                        <m:den>
                          <m:r>
                            <a:rPr lang="en-US" i="1">
                              <a:latin typeface="Cambria Math" panose="02040503050406030204" pitchFamily="18" charset="0"/>
                              <a:ea typeface="Cambria Math" panose="02040503050406030204" pitchFamily="18" charset="0"/>
                            </a:rPr>
                            <m:t>2</m:t>
                          </m:r>
                        </m:den>
                      </m:f>
                      <m:r>
                        <a:rPr lang="en-US" i="1">
                          <a:latin typeface="Cambria Math" panose="02040503050406030204" pitchFamily="18" charset="0"/>
                          <a:ea typeface="Cambria Math" panose="02040503050406030204" pitchFamily="18" charset="0"/>
                        </a:rPr>
                        <m:t>𝑛𝑅</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𝑇</m:t>
                      </m:r>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2221364" y="3618617"/>
                <a:ext cx="4031873" cy="1253613"/>
              </a:xfrm>
              <a:prstGeom prst="rect">
                <a:avLst/>
              </a:prstGeom>
              <a:blipFill rotWithShape="0">
                <a:blip r:embed="rId6"/>
                <a:stretch>
                  <a:fillRect l="-1208" t="-2927" r="-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2132959" y="4639549"/>
                <a:ext cx="5119858" cy="1150380"/>
              </a:xfrm>
              <a:prstGeom prst="rect">
                <a:avLst/>
              </a:prstGeom>
              <a:noFill/>
            </p:spPr>
            <p:txBody>
              <a:bodyPr wrap="square" rtlCol="0">
                <a:spAutoFit/>
              </a:bodyPr>
              <a:lstStyle/>
              <a:p>
                <a:r>
                  <a:rPr lang="en-US" b="1" dirty="0"/>
                  <a:t>Energy gas (mono-atomic)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𝐶</m:t>
                        </m:r>
                      </m:e>
                      <m:sub>
                        <m:r>
                          <a:rPr lang="en-US" i="1">
                            <a:latin typeface="Cambria Math" panose="02040503050406030204" pitchFamily="18" charset="0"/>
                            <a:ea typeface="Cambria Math" panose="02040503050406030204" pitchFamily="18" charset="0"/>
                          </a:rPr>
                          <m:t>𝑉</m:t>
                        </m:r>
                      </m:sub>
                    </m:sSub>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3</m:t>
                        </m:r>
                      </m:num>
                      <m:den>
                        <m:r>
                          <a:rPr lang="en-US" i="1">
                            <a:latin typeface="Cambria Math" panose="02040503050406030204" pitchFamily="18" charset="0"/>
                            <a:ea typeface="Cambria Math" panose="02040503050406030204" pitchFamily="18" charset="0"/>
                          </a:rPr>
                          <m:t>2</m:t>
                        </m:r>
                      </m:den>
                    </m:f>
                    <m:r>
                      <a:rPr lang="en-US" i="1">
                        <a:latin typeface="Cambria Math" panose="02040503050406030204" pitchFamily="18" charset="0"/>
                        <a:ea typeface="Cambria Math" panose="02040503050406030204" pitchFamily="18" charset="0"/>
                      </a:rPr>
                      <m:t>𝑅</m:t>
                    </m:r>
                  </m:oMath>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𝐶</m:t>
                          </m:r>
                        </m:e>
                        <m:sub>
                          <m:r>
                            <a:rPr lang="en-US" i="1">
                              <a:latin typeface="Cambria Math" panose="02040503050406030204" pitchFamily="18" charset="0"/>
                              <a:ea typeface="Cambria Math" panose="02040503050406030204" pitchFamily="18" charset="0"/>
                            </a:rPr>
                            <m:t>𝑉</m:t>
                          </m:r>
                        </m:sub>
                      </m:sSub>
                      <m:r>
                        <a:rPr lang="en-US"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3</m:t>
                          </m:r>
                        </m:num>
                        <m:den>
                          <m:r>
                            <a:rPr lang="en-US" i="1">
                              <a:latin typeface="Cambria Math" panose="02040503050406030204" pitchFamily="18" charset="0"/>
                              <a:ea typeface="Cambria Math" panose="02040503050406030204" pitchFamily="18" charset="0"/>
                            </a:rPr>
                            <m:t>2</m:t>
                          </m:r>
                        </m:den>
                      </m:f>
                      <m:d>
                        <m:dPr>
                          <m:begChr m:val="["/>
                          <m:endChr m:val="]"/>
                          <m:ctrlPr>
                            <a:rPr lang="en-US" b="0" i="1" smtClean="0">
                              <a:latin typeface="Cambria Math" panose="02040503050406030204" pitchFamily="18" charset="0"/>
                              <a:ea typeface="Cambria Math" panose="02040503050406030204" pitchFamily="18" charset="0"/>
                            </a:rPr>
                          </m:ctrlPr>
                        </m:dPr>
                        <m:e>
                          <m:limLow>
                            <m:limLowPr>
                              <m:ctrlPr>
                                <a:rPr lang="en-US" b="0" i="1" smtClean="0">
                                  <a:latin typeface="Cambria Math" panose="02040503050406030204" pitchFamily="18" charset="0"/>
                                  <a:ea typeface="Cambria Math" panose="02040503050406030204" pitchFamily="18" charset="0"/>
                                </a:rPr>
                              </m:ctrlPr>
                            </m:limLowPr>
                            <m:e>
                              <m:groupChr>
                                <m:groupChrPr>
                                  <m:chr m:val="⏟"/>
                                  <m:ctrlPr>
                                    <a:rPr lang="en-US" b="0" i="1" smtClean="0">
                                      <a:latin typeface="Cambria Math" panose="02040503050406030204" pitchFamily="18" charset="0"/>
                                      <a:ea typeface="Cambria Math" panose="02040503050406030204" pitchFamily="18" charset="0"/>
                                    </a:rPr>
                                  </m:ctrlPr>
                                </m:groupChrPr>
                                <m:e>
                                  <m:r>
                                    <a:rPr lang="en-US" i="1">
                                      <a:latin typeface="Cambria Math" panose="02040503050406030204" pitchFamily="18" charset="0"/>
                                      <a:ea typeface="Cambria Math" panose="02040503050406030204" pitchFamily="18" charset="0"/>
                                    </a:rPr>
                                    <m:t>8.314</m:t>
                                  </m:r>
                                </m:e>
                              </m:groupChr>
                            </m:e>
                            <m:lim>
                              <m:r>
                                <a:rPr lang="en-US" b="0" i="1" smtClean="0">
                                  <a:latin typeface="Cambria Math" panose="02040503050406030204" pitchFamily="18" charset="0"/>
                                  <a:ea typeface="Cambria Math" panose="02040503050406030204" pitchFamily="18" charset="0"/>
                                </a:rPr>
                                <m:t>𝑅</m:t>
                              </m:r>
                            </m:lim>
                          </m:limLow>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𝐽</m:t>
                              </m:r>
                            </m:num>
                            <m:den>
                              <m:r>
                                <a:rPr lang="en-US" b="0" i="1" smtClean="0">
                                  <a:latin typeface="Cambria Math" panose="02040503050406030204" pitchFamily="18" charset="0"/>
                                  <a:ea typeface="Cambria Math" panose="02040503050406030204" pitchFamily="18" charset="0"/>
                                </a:rPr>
                                <m:t>𝑚𝑜𝑙</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𝐾</m:t>
                              </m:r>
                            </m:den>
                          </m:f>
                        </m:e>
                      </m:d>
                      <m:r>
                        <a:rPr lang="en-US" b="0" i="1" smtClean="0">
                          <a:latin typeface="Cambria Math" panose="02040503050406030204" pitchFamily="18" charset="0"/>
                          <a:ea typeface="Cambria Math" panose="02040503050406030204" pitchFamily="18" charset="0"/>
                        </a:rPr>
                        <m:t>=12.47</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𝐽</m:t>
                          </m:r>
                        </m:num>
                        <m:den>
                          <m:r>
                            <a:rPr lang="en-US" b="0" i="1" smtClean="0">
                              <a:latin typeface="Cambria Math" panose="02040503050406030204" pitchFamily="18" charset="0"/>
                              <a:ea typeface="Cambria Math" panose="02040503050406030204" pitchFamily="18" charset="0"/>
                            </a:rPr>
                            <m:t>𝑚𝑜𝑙</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𝐾</m:t>
                          </m:r>
                        </m:den>
                      </m:f>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2132959" y="4639549"/>
                <a:ext cx="5119858" cy="1150380"/>
              </a:xfrm>
              <a:prstGeom prst="rect">
                <a:avLst/>
              </a:prstGeom>
              <a:blipFill>
                <a:blip r:embed="rId7"/>
                <a:stretch>
                  <a:fillRect l="-10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76200" y="5833558"/>
                <a:ext cx="8709510" cy="1041952"/>
              </a:xfrm>
              <a:prstGeom prst="rect">
                <a:avLst/>
              </a:prstGeom>
              <a:noFill/>
            </p:spPr>
            <p:txBody>
              <a:bodyPr wrap="square" rtlCol="0">
                <a:spAutoFit/>
              </a:bodyPr>
              <a:lstStyle/>
              <a:p>
                <a:r>
                  <a:rPr lang="en-US" b="1" u="sng" dirty="0"/>
                  <a:t>Diatomic:</a:t>
                </a:r>
                <a:r>
                  <a:rPr lang="en-US" dirty="0"/>
                  <a:t> </a:t>
                </a:r>
                <a:r>
                  <a:rPr lang="en-US" dirty="0">
                    <a:sym typeface="Wingdings" panose="05000000000000000000" pitchFamily="2" charset="2"/>
                  </a:rPr>
                  <a:t>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𝐶</m:t>
                        </m:r>
                      </m:e>
                      <m:sub>
                        <m:r>
                          <a:rPr lang="en-US" i="1">
                            <a:latin typeface="Cambria Math" panose="02040503050406030204" pitchFamily="18" charset="0"/>
                            <a:ea typeface="Cambria Math" panose="02040503050406030204" pitchFamily="18" charset="0"/>
                          </a:rPr>
                          <m:t>𝑉</m:t>
                        </m:r>
                      </m:sub>
                    </m:sSub>
                    <m:r>
                      <a:rPr lang="en-US"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5</m:t>
                        </m:r>
                      </m:num>
                      <m:den>
                        <m:r>
                          <a:rPr lang="en-US" i="1">
                            <a:latin typeface="Cambria Math" panose="02040503050406030204" pitchFamily="18" charset="0"/>
                            <a:ea typeface="Cambria Math" panose="02040503050406030204" pitchFamily="18" charset="0"/>
                          </a:rPr>
                          <m:t>2</m:t>
                        </m:r>
                      </m:den>
                    </m:f>
                    <m:r>
                      <a:rPr lang="en-US" b="0" i="1" smtClean="0">
                        <a:latin typeface="Cambria Math" panose="02040503050406030204" pitchFamily="18" charset="0"/>
                        <a:ea typeface="Cambria Math" panose="02040503050406030204" pitchFamily="18" charset="0"/>
                      </a:rPr>
                      <m:t>𝑅</m:t>
                    </m:r>
                  </m:oMath>
                </a14:m>
                <a:endParaRPr lang="en-US" dirty="0"/>
              </a:p>
              <a:p>
                <a:r>
                  <a:rPr lang="en-US" dirty="0"/>
                  <a:t>A diatomic molecule can move in three ways: translation, rotation, and vibration. At lower temperature; only translation and rotation degrees are active and not vibration</a:t>
                </a:r>
              </a:p>
            </p:txBody>
          </p:sp>
        </mc:Choice>
        <mc:Fallback xmlns="">
          <p:sp>
            <p:nvSpPr>
              <p:cNvPr id="24" name="TextBox 23"/>
              <p:cNvSpPr txBox="1">
                <a:spLocks noRot="1" noChangeAspect="1" noMove="1" noResize="1" noEditPoints="1" noAdjustHandles="1" noChangeArrowheads="1" noChangeShapeType="1" noTextEdit="1"/>
              </p:cNvSpPr>
              <p:nvPr/>
            </p:nvSpPr>
            <p:spPr>
              <a:xfrm>
                <a:off x="76200" y="5833558"/>
                <a:ext cx="8709510" cy="1041952"/>
              </a:xfrm>
              <a:prstGeom prst="rect">
                <a:avLst/>
              </a:prstGeom>
              <a:blipFill rotWithShape="0">
                <a:blip r:embed="rId8"/>
                <a:stretch>
                  <a:fillRect l="-630" r="-210" b="-8772"/>
                </a:stretch>
              </a:blipFill>
            </p:spPr>
            <p:txBody>
              <a:bodyPr/>
              <a:lstStyle/>
              <a:p>
                <a:r>
                  <a:rPr lang="en-US">
                    <a:noFill/>
                  </a:rPr>
                  <a:t> </a:t>
                </a:r>
              </a:p>
            </p:txBody>
          </p:sp>
        </mc:Fallback>
      </mc:AlternateContent>
      <p:sp>
        <p:nvSpPr>
          <p:cNvPr id="9" name="TextBox 8"/>
          <p:cNvSpPr txBox="1"/>
          <p:nvPr/>
        </p:nvSpPr>
        <p:spPr>
          <a:xfrm>
            <a:off x="3233846" y="5879208"/>
            <a:ext cx="3315331" cy="307777"/>
          </a:xfrm>
          <a:prstGeom prst="rect">
            <a:avLst/>
          </a:prstGeom>
          <a:noFill/>
          <a:ln w="38100">
            <a:solidFill>
              <a:srgbClr val="FF0000"/>
            </a:solidFill>
          </a:ln>
        </p:spPr>
        <p:txBody>
          <a:bodyPr wrap="none" rtlCol="0">
            <a:spAutoFit/>
          </a:bodyPr>
          <a:lstStyle/>
          <a:p>
            <a:r>
              <a:rPr lang="en-US" sz="1400" b="1" u="sng" dirty="0"/>
              <a:t>Poly-atomic: </a:t>
            </a:r>
            <a:r>
              <a:rPr lang="en-US" sz="1400" dirty="0"/>
              <a:t>more degrees of freedom</a:t>
            </a:r>
          </a:p>
        </p:txBody>
      </p:sp>
      <p:cxnSp>
        <p:nvCxnSpPr>
          <p:cNvPr id="21" name="Straight Arrow Connector 20"/>
          <p:cNvCxnSpPr/>
          <p:nvPr/>
        </p:nvCxnSpPr>
        <p:spPr>
          <a:xfrm flipH="1" flipV="1">
            <a:off x="7758112" y="2550474"/>
            <a:ext cx="99396" cy="2777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10800000" flipV="1">
            <a:off x="7643812" y="2204668"/>
            <a:ext cx="228600" cy="1666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690392" y="2465078"/>
            <a:ext cx="304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TextBox 1"/>
          <p:cNvSpPr txBox="1">
            <a:spLocks noChangeArrowheads="1"/>
          </p:cNvSpPr>
          <p:nvPr/>
        </p:nvSpPr>
        <p:spPr bwMode="auto">
          <a:xfrm flipH="1">
            <a:off x="3588751" y="-43005"/>
            <a:ext cx="2362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dirty="0">
                <a:solidFill>
                  <a:srgbClr val="FF0000"/>
                </a:solidFill>
              </a:rPr>
              <a:t>Heat capacities</a:t>
            </a:r>
          </a:p>
        </p:txBody>
      </p:sp>
      <p:pic>
        <p:nvPicPr>
          <p:cNvPr id="10" name="Picture 9"/>
          <p:cNvPicPr>
            <a:picLocks noChangeAspect="1"/>
          </p:cNvPicPr>
          <p:nvPr/>
        </p:nvPicPr>
        <p:blipFill>
          <a:blip r:embed="rId9"/>
          <a:stretch>
            <a:fillRect/>
          </a:stretch>
        </p:blipFill>
        <p:spPr>
          <a:xfrm>
            <a:off x="56162" y="8021"/>
            <a:ext cx="2141422" cy="5746601"/>
          </a:xfrm>
          <a:prstGeom prst="rect">
            <a:avLst/>
          </a:prstGeom>
        </p:spPr>
      </p:pic>
      <p:pic>
        <p:nvPicPr>
          <p:cNvPr id="11" name="Picture 10"/>
          <p:cNvPicPr>
            <a:picLocks noChangeAspect="1"/>
          </p:cNvPicPr>
          <p:nvPr/>
        </p:nvPicPr>
        <p:blipFill>
          <a:blip r:embed="rId10"/>
          <a:stretch>
            <a:fillRect/>
          </a:stretch>
        </p:blipFill>
        <p:spPr>
          <a:xfrm>
            <a:off x="6591827" y="3433674"/>
            <a:ext cx="2409825" cy="250507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39619" name="Rectangle 3"/>
              <p:cNvSpPr>
                <a:spLocks noGrp="1" noChangeArrowheads="1"/>
              </p:cNvSpPr>
              <p:nvPr>
                <p:ph idx="1"/>
              </p:nvPr>
            </p:nvSpPr>
            <p:spPr>
              <a:xfrm>
                <a:off x="427052" y="1775527"/>
                <a:ext cx="5491957" cy="3775206"/>
              </a:xfrm>
            </p:spPr>
            <p:txBody>
              <a:bodyPr>
                <a:normAutofit lnSpcReduction="10000"/>
              </a:bodyPr>
              <a:lstStyle/>
              <a:p>
                <a:r>
                  <a:rPr lang="en-US" sz="1800" dirty="0">
                    <a:solidFill>
                      <a:srgbClr val="FF0000"/>
                    </a:solidFill>
                    <a:latin typeface="Times New Roman" panose="02020603050405020304" pitchFamily="18" charset="0"/>
                    <a:cs typeface="Times New Roman" panose="02020603050405020304" pitchFamily="18" charset="0"/>
                  </a:rPr>
                  <a:t>Adiabatic: no heat transfer in or out of the system</a:t>
                </a:r>
              </a:p>
              <a:p>
                <a:pPr marL="0" indent="0">
                  <a:buNone/>
                </a:pPr>
                <a:r>
                  <a:rPr lang="en-US" sz="1800" dirty="0">
                    <a:latin typeface="Times New Roman" panose="02020603050405020304" pitchFamily="18" charset="0"/>
                    <a:cs typeface="Times New Roman" panose="02020603050405020304" pitchFamily="18" charset="0"/>
                  </a:rPr>
                  <a:t>	</a:t>
                </a:r>
                <a14:m>
                  <m:oMath xmlns:m="http://schemas.openxmlformats.org/officeDocument/2006/math">
                    <m:r>
                      <a:rPr lang="en-US" sz="1800" i="1">
                        <a:latin typeface="Cambria Math" panose="02040503050406030204" pitchFamily="18" charset="0"/>
                      </a:rPr>
                      <m:t>𝑄</m:t>
                    </m:r>
                    <m:r>
                      <a:rPr lang="en-US" sz="1800" i="1">
                        <a:latin typeface="Cambria Math" panose="02040503050406030204" pitchFamily="18" charset="0"/>
                      </a:rPr>
                      <m:t>=0</m:t>
                    </m:r>
                  </m:oMath>
                </a14:m>
                <a:r>
                  <a:rPr lang="en-US" sz="1800" dirty="0">
                    <a:latin typeface="Times New Roman" panose="02020603050405020304" pitchFamily="18" charset="0"/>
                    <a:cs typeface="Times New Roman" panose="02020603050405020304" pitchFamily="18" charset="0"/>
                  </a:rPr>
                  <a:t>	</a:t>
                </a:r>
              </a:p>
              <a:p>
                <a:pPr marL="0" indent="0">
                  <a:buNone/>
                </a:pPr>
                <a:r>
                  <a:rPr lang="en-US" sz="1800" dirty="0">
                    <a:latin typeface="Times New Roman" panose="02020603050405020304" pitchFamily="18" charset="0"/>
                    <a:cs typeface="Times New Roman" panose="02020603050405020304" pitchFamily="18" charset="0"/>
                  </a:rPr>
                  <a:t>	</a:t>
                </a:r>
                <a14:m>
                  <m:oMath xmlns:m="http://schemas.openxmlformats.org/officeDocument/2006/math">
                    <m:r>
                      <a:rPr lang="en-US" sz="1800" i="1" dirty="0">
                        <a:latin typeface="Cambria Math" panose="02040503050406030204" pitchFamily="18" charset="0"/>
                        <a:ea typeface="Cambria Math" panose="02040503050406030204" pitchFamily="18" charset="0"/>
                        <a:cs typeface="Times New Roman" panose="02020603050405020304" pitchFamily="18" charset="0"/>
                      </a:rPr>
                      <m:t>∆</m:t>
                    </m:r>
                    <m:r>
                      <a:rPr lang="en-US" sz="1800" i="1" dirty="0">
                        <a:latin typeface="Cambria Math" panose="02040503050406030204" pitchFamily="18" charset="0"/>
                        <a:ea typeface="Cambria Math" panose="02040503050406030204" pitchFamily="18" charset="0"/>
                        <a:cs typeface="Times New Roman" panose="02020603050405020304" pitchFamily="18" charset="0"/>
                      </a:rPr>
                      <m:t>𝑈</m:t>
                    </m:r>
                    <m:r>
                      <a:rPr lang="en-US" sz="1800" i="1" dirty="0">
                        <a:latin typeface="Cambria Math" panose="02040503050406030204" pitchFamily="18" charset="0"/>
                        <a:ea typeface="Cambria Math" panose="02040503050406030204" pitchFamily="18" charset="0"/>
                        <a:cs typeface="Times New Roman" panose="02020603050405020304" pitchFamily="18" charset="0"/>
                      </a:rPr>
                      <m:t>=−</m:t>
                    </m:r>
                    <m:r>
                      <a:rPr lang="en-US" sz="1800" i="1" dirty="0">
                        <a:latin typeface="Cambria Math" panose="02040503050406030204" pitchFamily="18" charset="0"/>
                        <a:ea typeface="Cambria Math" panose="02040503050406030204" pitchFamily="18" charset="0"/>
                        <a:cs typeface="Times New Roman" panose="02020603050405020304" pitchFamily="18" charset="0"/>
                      </a:rPr>
                      <m:t>𝑊</m:t>
                    </m:r>
                  </m:oMath>
                </a14:m>
                <a:endParaRPr lang="en-US" sz="600" dirty="0">
                  <a:latin typeface="Times New Roman" panose="02020603050405020304" pitchFamily="18" charset="0"/>
                  <a:cs typeface="Times New Roman" panose="02020603050405020304" pitchFamily="18" charset="0"/>
                </a:endParaRPr>
              </a:p>
              <a:p>
                <a:r>
                  <a:rPr lang="en-US" sz="1800" dirty="0">
                    <a:solidFill>
                      <a:srgbClr val="FF0000"/>
                    </a:solidFill>
                    <a:latin typeface="Times New Roman" panose="02020603050405020304" pitchFamily="18" charset="0"/>
                    <a:cs typeface="Times New Roman" panose="02020603050405020304" pitchFamily="18" charset="0"/>
                  </a:rPr>
                  <a:t>Isochoric: no volume change</a:t>
                </a:r>
              </a:p>
              <a:p>
                <a:pPr marL="685800" lvl="2" indent="0">
                  <a:buNone/>
                </a:pPr>
                <a14:m>
                  <m:oMath xmlns:m="http://schemas.openxmlformats.org/officeDocument/2006/math">
                    <m:r>
                      <a:rPr lang="en-US" sz="1800" i="1">
                        <a:latin typeface="Cambria Math" panose="02040503050406030204" pitchFamily="18" charset="0"/>
                        <a:cs typeface="Times New Roman" panose="02020603050405020304" pitchFamily="18" charset="0"/>
                      </a:rPr>
                      <m:t>𝑉</m:t>
                    </m:r>
                    <m:r>
                      <a:rPr lang="en-US" sz="1800" i="1">
                        <a:latin typeface="Cambria Math" panose="02040503050406030204" pitchFamily="18" charset="0"/>
                        <a:cs typeface="Times New Roman" panose="02020603050405020304" pitchFamily="18" charset="0"/>
                      </a:rPr>
                      <m:t>= </m:t>
                    </m:r>
                  </m:oMath>
                </a14:m>
                <a:r>
                  <a:rPr lang="en-US" sz="1800" dirty="0">
                    <a:latin typeface="Times New Roman" panose="02020603050405020304" pitchFamily="18" charset="0"/>
                    <a:cs typeface="Times New Roman" panose="02020603050405020304" pitchFamily="18" charset="0"/>
                  </a:rPr>
                  <a:t>constant	   or     </a:t>
                </a:r>
                <a14:m>
                  <m:oMath xmlns:m="http://schemas.openxmlformats.org/officeDocument/2006/math">
                    <m:r>
                      <a:rPr lang="en-US" sz="1800" i="1">
                        <a:latin typeface="Cambria Math" panose="02040503050406030204" pitchFamily="18" charset="0"/>
                        <a:ea typeface="Cambria Math" panose="02040503050406030204" pitchFamily="18" charset="0"/>
                        <a:cs typeface="Times New Roman" panose="02020603050405020304" pitchFamily="18" charset="0"/>
                      </a:rPr>
                      <m:t>∆</m:t>
                    </m:r>
                    <m:r>
                      <a:rPr lang="en-US" sz="1800" i="1">
                        <a:latin typeface="Cambria Math" panose="02040503050406030204" pitchFamily="18" charset="0"/>
                        <a:ea typeface="Cambria Math" panose="02040503050406030204" pitchFamily="18" charset="0"/>
                        <a:cs typeface="Times New Roman" panose="02020603050405020304" pitchFamily="18" charset="0"/>
                      </a:rPr>
                      <m:t>𝑉</m:t>
                    </m:r>
                    <m:r>
                      <a:rPr lang="en-US" sz="1800" i="1">
                        <a:latin typeface="Cambria Math" panose="02040503050406030204" pitchFamily="18" charset="0"/>
                        <a:ea typeface="Cambria Math" panose="02040503050406030204" pitchFamily="18" charset="0"/>
                        <a:cs typeface="Times New Roman" panose="02020603050405020304" pitchFamily="18" charset="0"/>
                      </a:rPr>
                      <m:t>=0</m:t>
                    </m:r>
                  </m:oMath>
                </a14:m>
                <a:r>
                  <a:rPr lang="en-US" sz="1800" dirty="0">
                    <a:latin typeface="Times New Roman" panose="02020603050405020304" pitchFamily="18" charset="0"/>
                    <a:cs typeface="Times New Roman" panose="02020603050405020304" pitchFamily="18" charset="0"/>
                  </a:rPr>
                  <a:t>	    or     </a:t>
                </a:r>
                <a14:m>
                  <m:oMath xmlns:m="http://schemas.openxmlformats.org/officeDocument/2006/math">
                    <m:r>
                      <a:rPr lang="en-US" sz="1800" i="1">
                        <a:latin typeface="Cambria Math" panose="02040503050406030204" pitchFamily="18" charset="0"/>
                        <a:ea typeface="Cambria Math" panose="02040503050406030204" pitchFamily="18" charset="0"/>
                        <a:cs typeface="Times New Roman" panose="02020603050405020304" pitchFamily="18" charset="0"/>
                      </a:rPr>
                      <m:t>𝑊</m:t>
                    </m:r>
                    <m:r>
                      <a:rPr lang="en-US" sz="1800" i="1">
                        <a:latin typeface="Cambria Math" panose="02040503050406030204" pitchFamily="18" charset="0"/>
                        <a:ea typeface="Cambria Math" panose="02040503050406030204" pitchFamily="18" charset="0"/>
                        <a:cs typeface="Times New Roman" panose="02020603050405020304" pitchFamily="18" charset="0"/>
                      </a:rPr>
                      <m:t>=0</m:t>
                    </m:r>
                  </m:oMath>
                </a14:m>
                <a:endParaRPr lang="en-US" sz="1800" i="1" dirty="0">
                  <a:latin typeface="Cambria Math" panose="02040503050406030204" pitchFamily="18" charset="0"/>
                  <a:ea typeface="Cambria Math" panose="02040503050406030204" pitchFamily="18" charset="0"/>
                  <a:cs typeface="Times New Roman" panose="02020603050405020304" pitchFamily="18" charset="0"/>
                </a:endParaRPr>
              </a:p>
              <a:p>
                <a:pPr marL="685800" lvl="2" indent="0">
                  <a:buNone/>
                </a:pPr>
                <a:r>
                  <a:rPr lang="en-US" sz="1800" dirty="0">
                    <a:ea typeface="Cambria Math" panose="02040503050406030204" pitchFamily="18" charset="0"/>
                    <a:cs typeface="Times New Roman" panose="02020603050405020304" pitchFamily="18" charset="0"/>
                  </a:rPr>
                  <a:t> </a:t>
                </a:r>
                <a14:m>
                  <m:oMath xmlns:m="http://schemas.openxmlformats.org/officeDocument/2006/math">
                    <m:r>
                      <a:rPr lang="en-US" sz="1800" i="1" dirty="0">
                        <a:latin typeface="Cambria Math" panose="02040503050406030204" pitchFamily="18" charset="0"/>
                        <a:ea typeface="Cambria Math" panose="02040503050406030204" pitchFamily="18" charset="0"/>
                        <a:cs typeface="Times New Roman" panose="02020603050405020304" pitchFamily="18" charset="0"/>
                      </a:rPr>
                      <m:t>∆</m:t>
                    </m:r>
                    <m:r>
                      <a:rPr lang="en-US" sz="1800" i="1" dirty="0">
                        <a:latin typeface="Cambria Math" panose="02040503050406030204" pitchFamily="18" charset="0"/>
                        <a:ea typeface="Cambria Math" panose="02040503050406030204" pitchFamily="18" charset="0"/>
                        <a:cs typeface="Times New Roman" panose="02020603050405020304" pitchFamily="18" charset="0"/>
                      </a:rPr>
                      <m:t>𝑈</m:t>
                    </m:r>
                    <m:r>
                      <a:rPr lang="en-US" sz="1800" i="1" dirty="0">
                        <a:latin typeface="Cambria Math" panose="02040503050406030204" pitchFamily="18" charset="0"/>
                        <a:ea typeface="Cambria Math" panose="02040503050406030204" pitchFamily="18" charset="0"/>
                        <a:cs typeface="Times New Roman" panose="02020603050405020304" pitchFamily="18" charset="0"/>
                      </a:rPr>
                      <m:t>=</m:t>
                    </m:r>
                    <m:r>
                      <a:rPr lang="en-US" sz="1800" i="1" dirty="0">
                        <a:latin typeface="Cambria Math" panose="02040503050406030204" pitchFamily="18" charset="0"/>
                        <a:ea typeface="Cambria Math" panose="02040503050406030204" pitchFamily="18" charset="0"/>
                        <a:cs typeface="Times New Roman" panose="02020603050405020304" pitchFamily="18" charset="0"/>
                      </a:rPr>
                      <m:t>𝑄</m:t>
                    </m:r>
                  </m:oMath>
                </a14:m>
                <a:endParaRPr lang="en-US" sz="600" dirty="0">
                  <a:latin typeface="Times New Roman" panose="02020603050405020304" pitchFamily="18" charset="0"/>
                  <a:cs typeface="Times New Roman" panose="02020603050405020304" pitchFamily="18" charset="0"/>
                </a:endParaRPr>
              </a:p>
              <a:p>
                <a:r>
                  <a:rPr lang="en-US" sz="1800" dirty="0">
                    <a:solidFill>
                      <a:srgbClr val="FF0000"/>
                    </a:solidFill>
                    <a:latin typeface="Times New Roman" panose="02020603050405020304" pitchFamily="18" charset="0"/>
                    <a:cs typeface="Times New Roman" panose="02020603050405020304" pitchFamily="18" charset="0"/>
                  </a:rPr>
                  <a:t>Isobaric: no pressure change</a:t>
                </a:r>
                <a:r>
                  <a:rPr lang="en-US" sz="1800" dirty="0">
                    <a:latin typeface="Times New Roman" panose="02020603050405020304" pitchFamily="18" charset="0"/>
                    <a:cs typeface="Times New Roman" panose="02020603050405020304" pitchFamily="18" charset="0"/>
                  </a:rPr>
                  <a:t>.</a:t>
                </a:r>
              </a:p>
              <a:p>
                <a:pPr marL="0" indent="0">
                  <a:buNone/>
                </a:pPr>
                <a:r>
                  <a:rPr lang="en-US" sz="1800" dirty="0">
                    <a:cs typeface="Times New Roman" panose="02020603050405020304" pitchFamily="18" charset="0"/>
                  </a:rPr>
                  <a:t>	</a:t>
                </a:r>
                <a14:m>
                  <m:oMath xmlns:m="http://schemas.openxmlformats.org/officeDocument/2006/math">
                    <m:r>
                      <a:rPr lang="en-US" sz="1800" i="1">
                        <a:latin typeface="Cambria Math" panose="02040503050406030204" pitchFamily="18" charset="0"/>
                        <a:cs typeface="Times New Roman" panose="02020603050405020304" pitchFamily="18" charset="0"/>
                      </a:rPr>
                      <m:t>𝑝</m:t>
                    </m:r>
                    <m:r>
                      <a:rPr lang="en-US" sz="1800" i="1">
                        <a:latin typeface="Cambria Math" panose="02040503050406030204" pitchFamily="18" charset="0"/>
                        <a:cs typeface="Times New Roman" panose="02020603050405020304" pitchFamily="18" charset="0"/>
                      </a:rPr>
                      <m:t>=</m:t>
                    </m:r>
                  </m:oMath>
                </a14:m>
                <a:r>
                  <a:rPr lang="en-US" sz="1800" dirty="0">
                    <a:latin typeface="Times New Roman" panose="02020603050405020304" pitchFamily="18" charset="0"/>
                    <a:cs typeface="Times New Roman" panose="02020603050405020304" pitchFamily="18" charset="0"/>
                  </a:rPr>
                  <a:t> constant</a:t>
                </a:r>
              </a:p>
              <a:p>
                <a:pPr marL="0" indent="0">
                  <a:buNone/>
                </a:pPr>
                <a:r>
                  <a:rPr lang="en-US" sz="1800" dirty="0">
                    <a:latin typeface="Times New Roman" panose="02020603050405020304" pitchFamily="18" charset="0"/>
                    <a:cs typeface="Times New Roman" panose="02020603050405020304" pitchFamily="18" charset="0"/>
                  </a:rPr>
                  <a:t> 	</a:t>
                </a:r>
                <a14:m>
                  <m:oMath xmlns:m="http://schemas.openxmlformats.org/officeDocument/2006/math">
                    <m:r>
                      <a:rPr lang="en-US" sz="1800" i="1">
                        <a:latin typeface="Cambria Math" panose="02040503050406030204" pitchFamily="18" charset="0"/>
                        <a:cs typeface="Times New Roman" panose="02020603050405020304" pitchFamily="18" charset="0"/>
                      </a:rPr>
                      <m:t>𝑊</m:t>
                    </m:r>
                    <m:r>
                      <a:rPr lang="en-US" sz="1800" i="1">
                        <a:latin typeface="Cambria Math" panose="02040503050406030204" pitchFamily="18" charset="0"/>
                        <a:cs typeface="Times New Roman" panose="02020603050405020304" pitchFamily="18" charset="0"/>
                      </a:rPr>
                      <m:t>=</m:t>
                    </m:r>
                    <m:r>
                      <a:rPr lang="en-US" sz="1800" i="1">
                        <a:latin typeface="Cambria Math" panose="02040503050406030204" pitchFamily="18" charset="0"/>
                        <a:cs typeface="Times New Roman" panose="02020603050405020304" pitchFamily="18" charset="0"/>
                      </a:rPr>
                      <m:t>𝑝</m:t>
                    </m:r>
                    <m:d>
                      <m:dPr>
                        <m:ctrlPr>
                          <a:rPr lang="en-US" sz="1800" i="1">
                            <a:latin typeface="Cambria Math" panose="02040503050406030204" pitchFamily="18" charset="0"/>
                            <a:cs typeface="Times New Roman" panose="02020603050405020304" pitchFamily="18" charset="0"/>
                          </a:rPr>
                        </m:ctrlPr>
                      </m:dPr>
                      <m:e>
                        <m:sSub>
                          <m:sSubPr>
                            <m:ctrlPr>
                              <a:rPr lang="en-US" sz="1800" i="1">
                                <a:latin typeface="Cambria Math" panose="02040503050406030204" pitchFamily="18" charset="0"/>
                                <a:cs typeface="Times New Roman" panose="02020603050405020304" pitchFamily="18" charset="0"/>
                              </a:rPr>
                            </m:ctrlPr>
                          </m:sSubPr>
                          <m:e>
                            <m:r>
                              <a:rPr lang="en-US" sz="1800" i="1">
                                <a:latin typeface="Cambria Math" panose="02040503050406030204" pitchFamily="18" charset="0"/>
                                <a:cs typeface="Times New Roman" panose="02020603050405020304" pitchFamily="18" charset="0"/>
                              </a:rPr>
                              <m:t>𝑉</m:t>
                            </m:r>
                          </m:e>
                          <m:sub>
                            <m:r>
                              <a:rPr lang="en-US" sz="1800" i="1">
                                <a:latin typeface="Cambria Math" panose="02040503050406030204" pitchFamily="18" charset="0"/>
                                <a:cs typeface="Times New Roman" panose="02020603050405020304" pitchFamily="18" charset="0"/>
                              </a:rPr>
                              <m:t>2</m:t>
                            </m:r>
                          </m:sub>
                        </m:sSub>
                        <m:r>
                          <a:rPr lang="en-US" sz="1800" i="1">
                            <a:latin typeface="Cambria Math" panose="02040503050406030204" pitchFamily="18" charset="0"/>
                            <a:cs typeface="Times New Roman" panose="02020603050405020304" pitchFamily="18" charset="0"/>
                          </a:rPr>
                          <m:t>−</m:t>
                        </m:r>
                        <m:sSub>
                          <m:sSubPr>
                            <m:ctrlPr>
                              <a:rPr lang="en-US" sz="1800" i="1">
                                <a:latin typeface="Cambria Math" panose="02040503050406030204" pitchFamily="18" charset="0"/>
                                <a:cs typeface="Times New Roman" panose="02020603050405020304" pitchFamily="18" charset="0"/>
                              </a:rPr>
                            </m:ctrlPr>
                          </m:sSubPr>
                          <m:e>
                            <m:r>
                              <a:rPr lang="en-US" sz="1800" i="1">
                                <a:latin typeface="Cambria Math" panose="02040503050406030204" pitchFamily="18" charset="0"/>
                                <a:cs typeface="Times New Roman" panose="02020603050405020304" pitchFamily="18" charset="0"/>
                              </a:rPr>
                              <m:t>𝑉</m:t>
                            </m:r>
                          </m:e>
                          <m:sub>
                            <m:r>
                              <a:rPr lang="en-US" sz="1800" i="1">
                                <a:latin typeface="Cambria Math" panose="02040503050406030204" pitchFamily="18" charset="0"/>
                                <a:cs typeface="Times New Roman" panose="02020603050405020304" pitchFamily="18" charset="0"/>
                              </a:rPr>
                              <m:t>1</m:t>
                            </m:r>
                          </m:sub>
                        </m:sSub>
                      </m:e>
                    </m:d>
                  </m:oMath>
                </a14:m>
                <a:endParaRPr lang="en-US" sz="600" dirty="0">
                  <a:latin typeface="Times New Roman" panose="02020603050405020304" pitchFamily="18" charset="0"/>
                  <a:cs typeface="Times New Roman" panose="02020603050405020304" pitchFamily="18" charset="0"/>
                </a:endParaRPr>
              </a:p>
              <a:p>
                <a:r>
                  <a:rPr lang="en-US" sz="1800" dirty="0">
                    <a:solidFill>
                      <a:srgbClr val="FF0000"/>
                    </a:solidFill>
                    <a:latin typeface="Times New Roman" panose="02020603050405020304" pitchFamily="18" charset="0"/>
                    <a:cs typeface="Times New Roman" panose="02020603050405020304" pitchFamily="18" charset="0"/>
                  </a:rPr>
                  <a:t>Isothermal: no temperature change</a:t>
                </a:r>
                <a:r>
                  <a:rPr lang="en-US" sz="1800" dirty="0">
                    <a:latin typeface="Times New Roman" panose="02020603050405020304" pitchFamily="18" charset="0"/>
                    <a:cs typeface="Times New Roman" panose="02020603050405020304" pitchFamily="18" charset="0"/>
                  </a:rPr>
                  <a:t>.</a:t>
                </a:r>
              </a:p>
              <a:p>
                <a:pPr marL="0" indent="0">
                  <a:buNone/>
                </a:pPr>
                <a:r>
                  <a:rPr lang="en-US" sz="1800" dirty="0">
                    <a:latin typeface="Times New Roman" panose="02020603050405020304" pitchFamily="18" charset="0"/>
                    <a:cs typeface="Times New Roman" panose="02020603050405020304" pitchFamily="18" charset="0"/>
                  </a:rPr>
                  <a:t>	</a:t>
                </a:r>
                <a:r>
                  <a:rPr lang="en-US" sz="1800" dirty="0">
                    <a:cs typeface="Times New Roman" panose="02020603050405020304" pitchFamily="18" charset="0"/>
                  </a:rPr>
                  <a:t> </a:t>
                </a:r>
                <a14:m>
                  <m:oMath xmlns:m="http://schemas.openxmlformats.org/officeDocument/2006/math">
                    <m:r>
                      <a:rPr lang="en-US" sz="1800" i="1">
                        <a:latin typeface="Cambria Math" panose="02040503050406030204" pitchFamily="18" charset="0"/>
                        <a:cs typeface="Times New Roman" panose="02020603050405020304" pitchFamily="18" charset="0"/>
                      </a:rPr>
                      <m:t>𝑇</m:t>
                    </m:r>
                    <m:r>
                      <a:rPr lang="en-US" sz="1800" i="1">
                        <a:latin typeface="Cambria Math" panose="02040503050406030204" pitchFamily="18" charset="0"/>
                        <a:cs typeface="Times New Roman" panose="02020603050405020304" pitchFamily="18" charset="0"/>
                      </a:rPr>
                      <m:t>= </m:t>
                    </m:r>
                  </m:oMath>
                </a14:m>
                <a:r>
                  <a:rPr lang="en-US" sz="1800" dirty="0">
                    <a:latin typeface="Times New Roman" panose="02020603050405020304" pitchFamily="18" charset="0"/>
                    <a:cs typeface="Times New Roman" panose="02020603050405020304" pitchFamily="18" charset="0"/>
                  </a:rPr>
                  <a:t>constant		or 	</a:t>
                </a:r>
                <a:r>
                  <a:rPr lang="en-US" sz="1800" dirty="0">
                    <a:ea typeface="Cambria Math" panose="02040503050406030204" pitchFamily="18" charset="0"/>
                    <a:cs typeface="Times New Roman" panose="02020603050405020304" pitchFamily="18" charset="0"/>
                  </a:rPr>
                  <a:t> </a:t>
                </a:r>
                <a14:m>
                  <m:oMath xmlns:m="http://schemas.openxmlformats.org/officeDocument/2006/math">
                    <m:r>
                      <a:rPr lang="en-US" sz="1800" i="1">
                        <a:latin typeface="Cambria Math" panose="02040503050406030204" pitchFamily="18" charset="0"/>
                        <a:ea typeface="Cambria Math" panose="02040503050406030204" pitchFamily="18" charset="0"/>
                        <a:cs typeface="Times New Roman" panose="02020603050405020304" pitchFamily="18" charset="0"/>
                      </a:rPr>
                      <m:t>∆</m:t>
                    </m:r>
                    <m:r>
                      <a:rPr lang="en-US" sz="1800" i="1">
                        <a:latin typeface="Cambria Math" panose="02040503050406030204" pitchFamily="18" charset="0"/>
                        <a:ea typeface="Cambria Math" panose="02040503050406030204" pitchFamily="18" charset="0"/>
                        <a:cs typeface="Times New Roman" panose="02020603050405020304" pitchFamily="18" charset="0"/>
                      </a:rPr>
                      <m:t>𝑈</m:t>
                    </m:r>
                    <m:r>
                      <a:rPr lang="en-US" sz="1800" i="1">
                        <a:latin typeface="Cambria Math" panose="02040503050406030204" pitchFamily="18" charset="0"/>
                        <a:ea typeface="Cambria Math" panose="02040503050406030204" pitchFamily="18" charset="0"/>
                        <a:cs typeface="Times New Roman" panose="02020603050405020304" pitchFamily="18" charset="0"/>
                      </a:rPr>
                      <m:t>=0</m:t>
                    </m:r>
                  </m:oMath>
                </a14:m>
                <a:endParaRPr lang="en-US" sz="1800" dirty="0">
                  <a:latin typeface="Times New Roman" panose="02020603050405020304" pitchFamily="18" charset="0"/>
                  <a:cs typeface="Times New Roman" panose="02020603050405020304" pitchFamily="18" charset="0"/>
                </a:endParaRPr>
              </a:p>
              <a:p>
                <a:pPr marL="0" indent="0">
                  <a:buNone/>
                </a:pPr>
                <a:r>
                  <a:rPr lang="en-US" sz="1800" dirty="0">
                    <a:latin typeface="Times New Roman" panose="02020603050405020304" pitchFamily="18" charset="0"/>
                    <a:cs typeface="Times New Roman" panose="02020603050405020304" pitchFamily="18" charset="0"/>
                  </a:rPr>
                  <a:t>	</a:t>
                </a:r>
                <a14:m>
                  <m:oMath xmlns:m="http://schemas.openxmlformats.org/officeDocument/2006/math">
                    <m:r>
                      <a:rPr lang="en-US" sz="1800" i="1">
                        <a:latin typeface="Cambria Math" panose="02040503050406030204" pitchFamily="18" charset="0"/>
                        <a:cs typeface="Times New Roman" panose="02020603050405020304" pitchFamily="18" charset="0"/>
                      </a:rPr>
                      <m:t>𝑄</m:t>
                    </m:r>
                    <m:r>
                      <a:rPr lang="en-US" sz="1800" i="1">
                        <a:latin typeface="Cambria Math" panose="02040503050406030204" pitchFamily="18" charset="0"/>
                        <a:cs typeface="Times New Roman" panose="02020603050405020304" pitchFamily="18" charset="0"/>
                      </a:rPr>
                      <m:t>=</m:t>
                    </m:r>
                    <m:r>
                      <a:rPr lang="en-US" sz="1800" i="1">
                        <a:latin typeface="Cambria Math" panose="02040503050406030204" pitchFamily="18" charset="0"/>
                        <a:cs typeface="Times New Roman" panose="02020603050405020304" pitchFamily="18" charset="0"/>
                      </a:rPr>
                      <m:t>𝑊</m:t>
                    </m:r>
                  </m:oMath>
                </a14:m>
                <a:endParaRPr lang="en-US" sz="1800" dirty="0">
                  <a:latin typeface="Times New Roman" panose="02020603050405020304" pitchFamily="18" charset="0"/>
                  <a:cs typeface="Times New Roman" panose="02020603050405020304" pitchFamily="18" charset="0"/>
                </a:endParaRPr>
              </a:p>
            </p:txBody>
          </p:sp>
        </mc:Choice>
        <mc:Fallback xmlns="">
          <p:sp>
            <p:nvSpPr>
              <p:cNvPr id="239619" name="Rectangle 3"/>
              <p:cNvSpPr>
                <a:spLocks noGrp="1" noRot="1" noChangeAspect="1" noMove="1" noResize="1" noEditPoints="1" noAdjustHandles="1" noChangeArrowheads="1" noChangeShapeType="1" noTextEdit="1"/>
              </p:cNvSpPr>
              <p:nvPr>
                <p:ph idx="1"/>
              </p:nvPr>
            </p:nvSpPr>
            <p:spPr>
              <a:xfrm>
                <a:off x="427052" y="1775527"/>
                <a:ext cx="5491957" cy="3775206"/>
              </a:xfrm>
              <a:blipFill>
                <a:blip r:embed="rId2"/>
                <a:stretch>
                  <a:fillRect l="-666" t="-2258" b="-323"/>
                </a:stretch>
              </a:blipFill>
            </p:spPr>
            <p:txBody>
              <a:bodyPr/>
              <a:lstStyle/>
              <a:p>
                <a:r>
                  <a:rPr lang="en-US">
                    <a:noFill/>
                  </a:rPr>
                  <a:t> </a:t>
                </a:r>
              </a:p>
            </p:txBody>
          </p:sp>
        </mc:Fallback>
      </mc:AlternateContent>
      <p:pic>
        <p:nvPicPr>
          <p:cNvPr id="7" name="Picture 6" descr="15_21_Figure.jpg"/>
          <p:cNvPicPr>
            <a:picLocks noChangeAspect="1"/>
          </p:cNvPicPr>
          <p:nvPr/>
        </p:nvPicPr>
        <p:blipFill rotWithShape="1">
          <a:blip r:embed="rId3" cstate="print">
            <a:extLst>
              <a:ext uri="{28A0092B-C50C-407E-A947-70E740481C1C}">
                <a14:useLocalDpi xmlns:a14="http://schemas.microsoft.com/office/drawing/2010/main" val="0"/>
              </a:ext>
            </a:extLst>
          </a:blip>
          <a:srcRect b="2805"/>
          <a:stretch/>
        </p:blipFill>
        <p:spPr>
          <a:xfrm>
            <a:off x="6081557" y="1003804"/>
            <a:ext cx="2910705" cy="3044550"/>
          </a:xfrm>
          <a:prstGeom prst="rect">
            <a:avLst/>
          </a:prstGeom>
        </p:spPr>
      </p:pic>
      <p:pic>
        <p:nvPicPr>
          <p:cNvPr id="8" name="Picture 7" descr="15_22_Figure.jpg"/>
          <p:cNvPicPr>
            <a:picLocks noChangeAspect="1"/>
          </p:cNvPicPr>
          <p:nvPr/>
        </p:nvPicPr>
        <p:blipFill rotWithShape="1">
          <a:blip r:embed="rId4" cstate="print">
            <a:extLst>
              <a:ext uri="{28A0092B-C50C-407E-A947-70E740481C1C}">
                <a14:useLocalDpi xmlns:a14="http://schemas.microsoft.com/office/drawing/2010/main" val="0"/>
              </a:ext>
            </a:extLst>
          </a:blip>
          <a:srcRect b="3161"/>
          <a:stretch/>
        </p:blipFill>
        <p:spPr>
          <a:xfrm>
            <a:off x="6280439" y="4103397"/>
            <a:ext cx="2743200" cy="1624757"/>
          </a:xfrm>
          <a:prstGeom prst="rect">
            <a:avLst/>
          </a:prstGeom>
        </p:spPr>
      </p:pic>
      <p:sp>
        <p:nvSpPr>
          <p:cNvPr id="9" name="TextBox 8"/>
          <p:cNvSpPr txBox="1"/>
          <p:nvPr/>
        </p:nvSpPr>
        <p:spPr>
          <a:xfrm>
            <a:off x="398476" y="279641"/>
            <a:ext cx="4630723" cy="461665"/>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sz="2400" dirty="0">
                <a:solidFill>
                  <a:srgbClr val="FF0000"/>
                </a:solidFill>
                <a:latin typeface="Times New Roman" panose="02020603050405020304" pitchFamily="18" charset="0"/>
                <a:cs typeface="Times New Roman" panose="02020603050405020304" pitchFamily="18" charset="0"/>
              </a:rPr>
              <a:t>15.6	Thermodynamics Processes</a:t>
            </a:r>
          </a:p>
        </p:txBody>
      </p:sp>
      <mc:AlternateContent xmlns:mc="http://schemas.openxmlformats.org/markup-compatibility/2006" xmlns:a14="http://schemas.microsoft.com/office/drawing/2010/main">
        <mc:Choice Requires="a14">
          <p:sp>
            <p:nvSpPr>
              <p:cNvPr id="10" name="TextBox 9"/>
              <p:cNvSpPr txBox="1"/>
              <p:nvPr/>
            </p:nvSpPr>
            <p:spPr>
              <a:xfrm>
                <a:off x="3843868" y="1110638"/>
                <a:ext cx="2075141" cy="369332"/>
              </a:xfrm>
              <a:prstGeom prst="rect">
                <a:avLst/>
              </a:prstGeom>
              <a:noFill/>
              <a:ln>
                <a:solidFill>
                  <a:schemeClr val="tx1"/>
                </a:solidFill>
              </a:ln>
            </p:spPr>
            <p:txBody>
              <a:bodyPr wrap="square" rtlCol="0">
                <a:spAutoFit/>
              </a:bodyPr>
              <a:lstStyle/>
              <a:p>
                <a:pPr defTabSz="685800" fontAlgn="auto">
                  <a:spcBef>
                    <a:spcPts val="0"/>
                  </a:spcBef>
                  <a:spcAft>
                    <a:spcPts val="0"/>
                  </a:spcAft>
                </a:pPr>
                <a14:m>
                  <m:oMathPara xmlns:m="http://schemas.openxmlformats.org/officeDocument/2006/math">
                    <m:oMathParaPr>
                      <m:jc m:val="centerGroup"/>
                    </m:oMathParaPr>
                    <m:oMath xmlns:m="http://schemas.openxmlformats.org/officeDocument/2006/math">
                      <m:r>
                        <a:rPr lang="en-US"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𝑈</m:t>
                      </m:r>
                      <m:r>
                        <a:rPr lang="en-US"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𝑄</m:t>
                      </m:r>
                      <m:r>
                        <a:rPr lang="en-US"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𝑊</m:t>
                      </m:r>
                    </m:oMath>
                  </m:oMathPara>
                </a14:m>
                <a:endParaRPr lang="en-US"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3843868" y="1110638"/>
                <a:ext cx="2075141" cy="369332"/>
              </a:xfrm>
              <a:prstGeom prst="rect">
                <a:avLst/>
              </a:prstGeom>
              <a:blipFill>
                <a:blip r:embed="rId5"/>
                <a:stretch>
                  <a:fillRect b="-9524"/>
                </a:stretch>
              </a:blipFill>
              <a:ln>
                <a:solidFill>
                  <a:schemeClr val="tx1"/>
                </a:solidFill>
              </a:ln>
            </p:spPr>
            <p:txBody>
              <a:bodyPr/>
              <a:lstStyle/>
              <a:p>
                <a:r>
                  <a:rPr lang="en-US">
                    <a:noFill/>
                  </a:rPr>
                  <a:t> </a:t>
                </a:r>
              </a:p>
            </p:txBody>
          </p:sp>
        </mc:Fallback>
      </mc:AlternateContent>
      <p:sp>
        <p:nvSpPr>
          <p:cNvPr id="3" name="Rectangle 2"/>
          <p:cNvSpPr/>
          <p:nvPr/>
        </p:nvSpPr>
        <p:spPr>
          <a:xfrm>
            <a:off x="321734" y="1678517"/>
            <a:ext cx="5325533" cy="3872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80823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DBE2294-4BCD-4EF4-A3B9-098C8CE03C0F}"/>
              </a:ext>
            </a:extLst>
          </p:cNvPr>
          <p:cNvGrpSpPr/>
          <p:nvPr/>
        </p:nvGrpSpPr>
        <p:grpSpPr>
          <a:xfrm>
            <a:off x="0" y="0"/>
            <a:ext cx="7543800" cy="6918325"/>
            <a:chOff x="0" y="0"/>
            <a:chExt cx="7543800" cy="6918325"/>
          </a:xfrm>
        </p:grpSpPr>
        <p:pic>
          <p:nvPicPr>
            <p:cNvPr id="12290" name="Picture 1" descr="prob 15-32 001.jpg">
              <a:extLst>
                <a:ext uri="{FF2B5EF4-FFF2-40B4-BE49-F238E27FC236}">
                  <a16:creationId xmlns:a16="http://schemas.microsoft.com/office/drawing/2014/main" id="{E7AE058D-5A0D-41B6-8582-989914559ADF}"/>
                </a:ext>
              </a:extLst>
            </p:cNvPr>
            <p:cNvPicPr>
              <a:picLocks noChangeAspect="1"/>
            </p:cNvPicPr>
            <p:nvPr/>
          </p:nvPicPr>
          <p:blipFill>
            <a:blip r:embed="rId2" cstate="print">
              <a:extLst>
                <a:ext uri="{28A0092B-C50C-407E-A947-70E740481C1C}">
                  <a14:useLocalDpi xmlns:a14="http://schemas.microsoft.com/office/drawing/2010/main" val="0"/>
                </a:ext>
              </a:extLst>
            </a:blip>
            <a:srcRect l="19231" r="9657" b="10236"/>
            <a:stretch>
              <a:fillRect/>
            </a:stretch>
          </p:blipFill>
          <p:spPr bwMode="auto">
            <a:xfrm>
              <a:off x="0" y="0"/>
              <a:ext cx="7543800" cy="691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C276799-155C-4546-A5F7-B412F63733BA}"/>
                </a:ext>
              </a:extLst>
            </p:cNvPr>
            <p:cNvSpPr txBox="1"/>
            <p:nvPr/>
          </p:nvSpPr>
          <p:spPr>
            <a:xfrm>
              <a:off x="1088335" y="152400"/>
              <a:ext cx="1023730" cy="369332"/>
            </a:xfrm>
            <a:prstGeom prst="rect">
              <a:avLst/>
            </a:prstGeom>
            <a:solidFill>
              <a:schemeClr val="bg1"/>
            </a:solidFill>
          </p:spPr>
          <p:txBody>
            <a:bodyPr wrap="square" rtlCol="0">
              <a:spAutoFit/>
            </a:bodyPr>
            <a:lstStyle/>
            <a:p>
              <a:r>
                <a:rPr lang="en-US" dirty="0">
                  <a:solidFill>
                    <a:srgbClr val="FF0000"/>
                  </a:solidFill>
                </a:rPr>
                <a:t>15.30</a:t>
              </a:r>
            </a:p>
          </p:txBody>
        </p:sp>
      </p:grpSp>
      <p:sp>
        <p:nvSpPr>
          <p:cNvPr id="12291" name="TextBox 2">
            <a:extLst>
              <a:ext uri="{FF2B5EF4-FFF2-40B4-BE49-F238E27FC236}">
                <a16:creationId xmlns:a16="http://schemas.microsoft.com/office/drawing/2014/main" id="{B9896636-E8D1-411A-94D3-2E51D941930F}"/>
              </a:ext>
            </a:extLst>
          </p:cNvPr>
          <p:cNvSpPr txBox="1">
            <a:spLocks noChangeArrowheads="1"/>
          </p:cNvSpPr>
          <p:nvPr/>
        </p:nvSpPr>
        <p:spPr bwMode="auto">
          <a:xfrm>
            <a:off x="3429000" y="5410200"/>
            <a:ext cx="5715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When te temperature increases at constant volume the pressure increases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6F868AE-9D12-4DA7-9FB4-F163A310A212}"/>
              </a:ext>
            </a:extLst>
          </p:cNvPr>
          <p:cNvGrpSpPr/>
          <p:nvPr/>
        </p:nvGrpSpPr>
        <p:grpSpPr>
          <a:xfrm>
            <a:off x="0" y="0"/>
            <a:ext cx="8991600" cy="5816600"/>
            <a:chOff x="0" y="0"/>
            <a:chExt cx="8991600" cy="5816600"/>
          </a:xfrm>
        </p:grpSpPr>
        <p:pic>
          <p:nvPicPr>
            <p:cNvPr id="2" name="Picture 1" descr="problem15-79 001.jpg">
              <a:extLst>
                <a:ext uri="{FF2B5EF4-FFF2-40B4-BE49-F238E27FC236}">
                  <a16:creationId xmlns:a16="http://schemas.microsoft.com/office/drawing/2014/main" id="{FBF6F78A-72CB-4D5B-B960-5FFB564CE0C0}"/>
                </a:ext>
              </a:extLst>
            </p:cNvPr>
            <p:cNvPicPr>
              <a:picLocks noChangeAspect="1"/>
            </p:cNvPicPr>
            <p:nvPr/>
          </p:nvPicPr>
          <p:blipFill>
            <a:blip r:embed="rId2" cstate="print">
              <a:extLst>
                <a:ext uri="{28A0092B-C50C-407E-A947-70E740481C1C}">
                  <a14:useLocalDpi xmlns:a14="http://schemas.microsoft.com/office/drawing/2010/main" val="0"/>
                </a:ext>
              </a:extLst>
            </a:blip>
            <a:srcRect l="11453" b="22472"/>
            <a:stretch>
              <a:fillRect/>
            </a:stretch>
          </p:blipFill>
          <p:spPr bwMode="auto">
            <a:xfrm>
              <a:off x="0" y="0"/>
              <a:ext cx="899160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2DCB8E3-D390-44A8-9E31-E02E36C8411B}"/>
                </a:ext>
              </a:extLst>
            </p:cNvPr>
            <p:cNvSpPr txBox="1"/>
            <p:nvPr/>
          </p:nvSpPr>
          <p:spPr>
            <a:xfrm>
              <a:off x="1600200" y="87868"/>
              <a:ext cx="1219200" cy="369332"/>
            </a:xfrm>
            <a:prstGeom prst="rect">
              <a:avLst/>
            </a:prstGeom>
            <a:solidFill>
              <a:schemeClr val="bg1"/>
            </a:solidFill>
          </p:spPr>
          <p:txBody>
            <a:bodyPr wrap="square" rtlCol="0">
              <a:spAutoFit/>
            </a:bodyPr>
            <a:lstStyle/>
            <a:p>
              <a:r>
                <a:rPr lang="en-US" dirty="0">
                  <a:solidFill>
                    <a:srgbClr val="FF0000"/>
                  </a:solidFill>
                </a:rPr>
                <a:t>15.53</a:t>
              </a:r>
            </a:p>
          </p:txBody>
        </p:sp>
      </p:grpSp>
    </p:spTree>
    <p:extLst>
      <p:ext uri="{BB962C8B-B14F-4D97-AF65-F5344CB8AC3E}">
        <p14:creationId xmlns:p14="http://schemas.microsoft.com/office/powerpoint/2010/main" val="22220517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1" descr="problem15-79 continued 001.jpg">
            <a:extLst>
              <a:ext uri="{FF2B5EF4-FFF2-40B4-BE49-F238E27FC236}">
                <a16:creationId xmlns:a16="http://schemas.microsoft.com/office/drawing/2014/main" id="{F05C36D7-779D-4B87-9220-C9E7DE514D2E}"/>
              </a:ext>
            </a:extLst>
          </p:cNvPr>
          <p:cNvPicPr>
            <a:picLocks noChangeAspect="1"/>
          </p:cNvPicPr>
          <p:nvPr/>
        </p:nvPicPr>
        <p:blipFill>
          <a:blip r:embed="rId2" cstate="print">
            <a:extLst>
              <a:ext uri="{28A0092B-C50C-407E-A947-70E740481C1C}">
                <a14:useLocalDpi xmlns:a14="http://schemas.microsoft.com/office/drawing/2010/main" val="0"/>
              </a:ext>
            </a:extLst>
          </a:blip>
          <a:srcRect l="12564" b="25529"/>
          <a:stretch>
            <a:fillRect/>
          </a:stretch>
        </p:blipFill>
        <p:spPr bwMode="auto">
          <a:xfrm>
            <a:off x="0" y="0"/>
            <a:ext cx="911225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3" descr="15-Figure43_GRA">
            <a:extLst>
              <a:ext uri="{FF2B5EF4-FFF2-40B4-BE49-F238E27FC236}">
                <a16:creationId xmlns:a16="http://schemas.microsoft.com/office/drawing/2014/main" id="{09E2241E-F354-4529-A75F-B4A0B93062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5334000"/>
            <a:ext cx="2895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09F9C21A-2DB1-48C3-9790-1902715AFA33}"/>
              </a:ext>
            </a:extLst>
          </p:cNvPr>
          <p:cNvSpPr/>
          <p:nvPr/>
        </p:nvSpPr>
        <p:spPr>
          <a:xfrm>
            <a:off x="762000" y="4572000"/>
            <a:ext cx="83820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FC56607F-7F6D-4C20-85DC-D7AEA4B975D2}"/>
              </a:ext>
            </a:extLst>
          </p:cNvPr>
          <p:cNvSpPr/>
          <p:nvPr/>
        </p:nvSpPr>
        <p:spPr>
          <a:xfrm>
            <a:off x="5486400" y="4267200"/>
            <a:ext cx="36576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1026" name="Object 3">
            <a:extLst>
              <a:ext uri="{FF2B5EF4-FFF2-40B4-BE49-F238E27FC236}">
                <a16:creationId xmlns:a16="http://schemas.microsoft.com/office/drawing/2014/main" id="{778A62EE-8132-4335-9E44-A3A92A93E1EC}"/>
              </a:ext>
            </a:extLst>
          </p:cNvPr>
          <p:cNvGraphicFramePr>
            <a:graphicFrameLocks noChangeAspect="1"/>
          </p:cNvGraphicFramePr>
          <p:nvPr/>
        </p:nvGraphicFramePr>
        <p:xfrm>
          <a:off x="0" y="4343400"/>
          <a:ext cx="9220200" cy="584200"/>
        </p:xfrm>
        <a:graphic>
          <a:graphicData uri="http://schemas.openxmlformats.org/presentationml/2006/ole">
            <mc:AlternateContent xmlns:mc="http://schemas.openxmlformats.org/markup-compatibility/2006">
              <mc:Choice xmlns:v="urn:schemas-microsoft-com:vml" Requires="v">
                <p:oleObj name="Equation" r:id="rId4" imgW="6210000" imgH="393480" progId="Equation.3">
                  <p:embed/>
                </p:oleObj>
              </mc:Choice>
              <mc:Fallback>
                <p:oleObj name="Equation" r:id="rId4" imgW="6210000" imgH="393480" progId="Equation.3">
                  <p:embed/>
                  <p:pic>
                    <p:nvPicPr>
                      <p:cNvPr id="1026" name="Object 3">
                        <a:extLst>
                          <a:ext uri="{FF2B5EF4-FFF2-40B4-BE49-F238E27FC236}">
                            <a16:creationId xmlns:a16="http://schemas.microsoft.com/office/drawing/2014/main" id="{778A62EE-8132-4335-9E44-A3A92A93E1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343400"/>
                        <a:ext cx="9220200" cy="58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31" name="TextBox 10">
            <a:extLst>
              <a:ext uri="{FF2B5EF4-FFF2-40B4-BE49-F238E27FC236}">
                <a16:creationId xmlns:a16="http://schemas.microsoft.com/office/drawing/2014/main" id="{AB11B757-75EE-4E77-BE52-8204DE0325B9}"/>
              </a:ext>
            </a:extLst>
          </p:cNvPr>
          <p:cNvSpPr txBox="1">
            <a:spLocks noChangeArrowheads="1"/>
          </p:cNvSpPr>
          <p:nvPr/>
        </p:nvSpPr>
        <p:spPr bwMode="auto">
          <a:xfrm>
            <a:off x="4572000" y="5715000"/>
            <a:ext cx="340670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factors of unity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atm = 1.013x10^5 Pa</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solidFill>
                  <a:prstClr val="black"/>
                </a:solidFill>
              </a:rPr>
              <a:t>1 liter = 1000 cm  </a:t>
            </a:r>
            <a:r>
              <a:rPr lang="en-US" altLang="en-US" baseline="30000" dirty="0">
                <a:solidFill>
                  <a:prstClr val="black"/>
                </a:solidFill>
              </a:rPr>
              <a:t>3</a:t>
            </a:r>
            <a:r>
              <a:rPr lang="en-US" altLang="en-US" dirty="0">
                <a:solidFill>
                  <a:prstClr val="black"/>
                </a:solidFill>
              </a:rPr>
              <a:t>  = 10 </a:t>
            </a:r>
            <a:r>
              <a:rPr lang="en-US" altLang="en-US" baseline="30000" dirty="0">
                <a:solidFill>
                  <a:prstClr val="black"/>
                </a:solidFill>
              </a:rPr>
              <a:t>-3 </a:t>
            </a:r>
            <a:r>
              <a:rPr lang="en-US" altLang="en-US" dirty="0">
                <a:solidFill>
                  <a:prstClr val="black"/>
                </a:solidFill>
              </a:rPr>
              <a:t>m  </a:t>
            </a:r>
            <a:r>
              <a:rPr lang="en-US" altLang="en-US" baseline="30000" dirty="0">
                <a:solidFill>
                  <a:prstClr val="black"/>
                </a:solidFill>
              </a:rPr>
              <a:t>3</a:t>
            </a:r>
            <a:r>
              <a:rPr lang="en-US" altLang="en-US" dirty="0">
                <a:solidFill>
                  <a:prstClr val="black"/>
                </a:solidFill>
              </a:rPr>
              <a:t>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87196" y="488276"/>
            <a:ext cx="5274668" cy="461665"/>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sz="2400" dirty="0">
                <a:solidFill>
                  <a:srgbClr val="FF0000"/>
                </a:solidFill>
                <a:latin typeface="Times New Roman" panose="02020603050405020304" pitchFamily="18" charset="0"/>
                <a:cs typeface="Times New Roman" panose="02020603050405020304" pitchFamily="18" charset="0"/>
              </a:rPr>
              <a:t>15.5	The First Law of Thermodynamics</a:t>
            </a:r>
          </a:p>
        </p:txBody>
      </p:sp>
      <mc:AlternateContent xmlns:mc="http://schemas.openxmlformats.org/markup-compatibility/2006" xmlns:a14="http://schemas.microsoft.com/office/drawing/2010/main">
        <mc:Choice Requires="a14">
          <p:sp>
            <p:nvSpPr>
              <p:cNvPr id="10" name="TextBox 9"/>
              <p:cNvSpPr txBox="1"/>
              <p:nvPr/>
            </p:nvSpPr>
            <p:spPr>
              <a:xfrm>
                <a:off x="1606246" y="1439887"/>
                <a:ext cx="5526917" cy="646331"/>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It sets the relationship between the change in the internal energy </a:t>
                </a:r>
                <a14:m>
                  <m:oMath xmlns:m="http://schemas.openxmlformats.org/officeDocument/2006/math">
                    <m:r>
                      <a:rPr lang="en-US"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𝑈</m:t>
                    </m:r>
                  </m:oMath>
                </a14:m>
                <a:r>
                  <a:rPr lang="en-US" dirty="0">
                    <a:solidFill>
                      <a:prstClr val="black"/>
                    </a:solidFill>
                    <a:latin typeface="Times New Roman" panose="02020603050405020304" pitchFamily="18" charset="0"/>
                    <a:cs typeface="Times New Roman" panose="02020603050405020304" pitchFamily="18" charset="0"/>
                  </a:rPr>
                  <a:t>, work done by the system </a:t>
                </a:r>
                <a14:m>
                  <m:oMath xmlns:m="http://schemas.openxmlformats.org/officeDocument/2006/math">
                    <m:r>
                      <a:rPr lang="en-US"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𝑊</m:t>
                    </m:r>
                  </m:oMath>
                </a14:m>
                <a:r>
                  <a:rPr lang="en-US" dirty="0">
                    <a:solidFill>
                      <a:prstClr val="black"/>
                    </a:solidFill>
                    <a:latin typeface="Times New Roman" panose="02020603050405020304" pitchFamily="18" charset="0"/>
                    <a:cs typeface="Times New Roman" panose="02020603050405020304" pitchFamily="18" charset="0"/>
                  </a:rPr>
                  <a:t>, and heat transfer.</a:t>
                </a:r>
              </a:p>
            </p:txBody>
          </p:sp>
        </mc:Choice>
        <mc:Fallback xmlns="">
          <p:sp>
            <p:nvSpPr>
              <p:cNvPr id="10" name="TextBox 9"/>
              <p:cNvSpPr txBox="1">
                <a:spLocks noRot="1" noChangeAspect="1" noMove="1" noResize="1" noEditPoints="1" noAdjustHandles="1" noChangeArrowheads="1" noChangeShapeType="1" noTextEdit="1"/>
              </p:cNvSpPr>
              <p:nvPr/>
            </p:nvSpPr>
            <p:spPr>
              <a:xfrm>
                <a:off x="1606246" y="1439887"/>
                <a:ext cx="5526917" cy="646331"/>
              </a:xfrm>
              <a:prstGeom prst="rect">
                <a:avLst/>
              </a:prstGeom>
              <a:blipFill>
                <a:blip r:embed="rId2"/>
                <a:stretch>
                  <a:fillRect l="-770" t="-3704" r="-880" b="-12963"/>
                </a:stretch>
              </a:blipFill>
              <a:ln>
                <a:solidFill>
                  <a:schemeClr val="tx1"/>
                </a:solidFill>
              </a:ln>
            </p:spPr>
            <p:txBody>
              <a:bodyPr/>
              <a:lstStyle/>
              <a:p>
                <a:r>
                  <a:rPr lang="en-US">
                    <a:noFill/>
                  </a:rPr>
                  <a:t> </a:t>
                </a:r>
              </a:p>
            </p:txBody>
          </p:sp>
        </mc:Fallback>
      </mc:AlternateContent>
      <p:grpSp>
        <p:nvGrpSpPr>
          <p:cNvPr id="13" name="Group 12"/>
          <p:cNvGrpSpPr/>
          <p:nvPr/>
        </p:nvGrpSpPr>
        <p:grpSpPr>
          <a:xfrm>
            <a:off x="1545852" y="2249394"/>
            <a:ext cx="5647706" cy="1400476"/>
            <a:chOff x="2054994" y="2083870"/>
            <a:chExt cx="7530275" cy="1867301"/>
          </a:xfrm>
        </p:grpSpPr>
        <p:sp>
          <p:nvSpPr>
            <p:cNvPr id="4" name="Oval 3"/>
            <p:cNvSpPr/>
            <p:nvPr/>
          </p:nvSpPr>
          <p:spPr>
            <a:xfrm>
              <a:off x="4239929" y="2083870"/>
              <a:ext cx="3185962" cy="1867301"/>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cxnSp>
          <p:nvCxnSpPr>
            <p:cNvPr id="6" name="Straight Arrow Connector 5"/>
            <p:cNvCxnSpPr/>
            <p:nvPr/>
          </p:nvCxnSpPr>
          <p:spPr>
            <a:xfrm>
              <a:off x="2054994" y="3017520"/>
              <a:ext cx="2122371" cy="1"/>
            </a:xfrm>
            <a:prstGeom prst="straightConnector1">
              <a:avLst/>
            </a:prstGeom>
            <a:ln w="50800">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p:cNvSpPr txBox="1"/>
                <p:nvPr/>
              </p:nvSpPr>
              <p:spPr>
                <a:xfrm>
                  <a:off x="2655797" y="2319689"/>
                  <a:ext cx="554228" cy="615553"/>
                </a:xfrm>
                <a:prstGeom prst="rect">
                  <a:avLst/>
                </a:prstGeom>
                <a:noFill/>
              </p:spPr>
              <p:txBody>
                <a:bodyPr wrap="square" rtlCol="0">
                  <a:spAutoFit/>
                </a:bodyPr>
                <a:lstStyle/>
                <a:p>
                  <a:pPr defTabSz="685800" fontAlgn="auto">
                    <a:spcBef>
                      <a:spcPts val="0"/>
                    </a:spcBef>
                    <a:spcAft>
                      <a:spcPts val="0"/>
                    </a:spcAft>
                  </a:pPr>
                  <a14:m>
                    <m:oMathPara xmlns:m="http://schemas.openxmlformats.org/officeDocument/2006/math">
                      <m:oMathParaPr>
                        <m:jc m:val="centerGroup"/>
                      </m:oMathParaPr>
                      <m:oMath xmlns:m="http://schemas.openxmlformats.org/officeDocument/2006/math">
                        <m:r>
                          <a:rPr lang="en-US" sz="2400" i="1">
                            <a:solidFill>
                              <a:prstClr val="black"/>
                            </a:solidFill>
                            <a:latin typeface="Cambria Math" panose="02040503050406030204" pitchFamily="18" charset="0"/>
                            <a:cs typeface="Times New Roman" panose="02020603050405020304" pitchFamily="18" charset="0"/>
                          </a:rPr>
                          <m:t>𝑄</m:t>
                        </m:r>
                      </m:oMath>
                    </m:oMathPara>
                  </a14:m>
                  <a:endParaRPr lang="en-US" sz="2400" i="1"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2655797" y="2319689"/>
                  <a:ext cx="554228" cy="615553"/>
                </a:xfrm>
                <a:prstGeom prst="rect">
                  <a:avLst/>
                </a:prstGeom>
                <a:blipFill>
                  <a:blip r:embed="rId3"/>
                  <a:stretch>
                    <a:fillRect l="-8824" r="-5882" b="-144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8139074" y="2319687"/>
                  <a:ext cx="554228" cy="615553"/>
                </a:xfrm>
                <a:prstGeom prst="rect">
                  <a:avLst/>
                </a:prstGeom>
                <a:noFill/>
              </p:spPr>
              <p:txBody>
                <a:bodyPr wrap="square" rtlCol="0">
                  <a:spAutoFit/>
                </a:bodyPr>
                <a:lstStyle/>
                <a:p>
                  <a:pPr defTabSz="685800" fontAlgn="auto">
                    <a:spcBef>
                      <a:spcPts val="0"/>
                    </a:spcBef>
                    <a:spcAft>
                      <a:spcPts val="0"/>
                    </a:spcAft>
                  </a:pPr>
                  <a14:m>
                    <m:oMathPara xmlns:m="http://schemas.openxmlformats.org/officeDocument/2006/math">
                      <m:oMathParaPr>
                        <m:jc m:val="centerGroup"/>
                      </m:oMathParaPr>
                      <m:oMath xmlns:m="http://schemas.openxmlformats.org/officeDocument/2006/math">
                        <m:r>
                          <a:rPr lang="en-US" sz="2400"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𝑊</m:t>
                        </m:r>
                      </m:oMath>
                    </m:oMathPara>
                  </a14:m>
                  <a:endParaRPr lang="en-US" sz="24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8139074" y="2319687"/>
                  <a:ext cx="554228" cy="615553"/>
                </a:xfrm>
                <a:prstGeom prst="rect">
                  <a:avLst/>
                </a:prstGeom>
                <a:blipFill>
                  <a:blip r:embed="rId4"/>
                  <a:stretch>
                    <a:fillRect l="-2941" r="-17647"/>
                  </a:stretch>
                </a:blipFill>
              </p:spPr>
              <p:txBody>
                <a:bodyPr/>
                <a:lstStyle/>
                <a:p>
                  <a:r>
                    <a:rPr lang="en-US">
                      <a:noFill/>
                    </a:rPr>
                    <a:t> </a:t>
                  </a:r>
                </a:p>
              </p:txBody>
            </p:sp>
          </mc:Fallback>
        </mc:AlternateContent>
        <p:cxnSp>
          <p:nvCxnSpPr>
            <p:cNvPr id="16" name="Straight Arrow Connector 15"/>
            <p:cNvCxnSpPr/>
            <p:nvPr/>
          </p:nvCxnSpPr>
          <p:spPr>
            <a:xfrm>
              <a:off x="7462898" y="3017519"/>
              <a:ext cx="2122371" cy="1"/>
            </a:xfrm>
            <a:prstGeom prst="straightConnector1">
              <a:avLst/>
            </a:prstGeom>
            <a:ln w="50800">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p:cNvSpPr txBox="1"/>
                <p:nvPr/>
              </p:nvSpPr>
              <p:spPr>
                <a:xfrm>
                  <a:off x="5377723" y="2725131"/>
                  <a:ext cx="950887" cy="615553"/>
                </a:xfrm>
                <a:prstGeom prst="rect">
                  <a:avLst/>
                </a:prstGeom>
                <a:noFill/>
              </p:spPr>
              <p:txBody>
                <a:bodyPr wrap="square" rtlCol="0">
                  <a:spAutoFit/>
                </a:bodyPr>
                <a:lstStyle/>
                <a:p>
                  <a:pPr defTabSz="685800" fontAlgn="auto">
                    <a:spcBef>
                      <a:spcPts val="0"/>
                    </a:spcBef>
                    <a:spcAft>
                      <a:spcPts val="0"/>
                    </a:spcAft>
                  </a:pPr>
                  <a14:m>
                    <m:oMathPara xmlns:m="http://schemas.openxmlformats.org/officeDocument/2006/math">
                      <m:oMathParaPr>
                        <m:jc m:val="centerGroup"/>
                      </m:oMathParaPr>
                      <m:oMath xmlns:m="http://schemas.openxmlformats.org/officeDocument/2006/math">
                        <m:r>
                          <a:rPr lang="en-US" sz="2400"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2400"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𝑈</m:t>
                        </m:r>
                      </m:oMath>
                    </m:oMathPara>
                  </a14:m>
                  <a:endParaRPr lang="en-US" sz="24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5377723" y="2725131"/>
                  <a:ext cx="950887" cy="615553"/>
                </a:xfrm>
                <a:prstGeom prst="rect">
                  <a:avLst/>
                </a:prstGeom>
                <a:blipFill>
                  <a:blip r:embed="rId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9" name="TextBox 18"/>
              <p:cNvSpPr txBox="1"/>
              <p:nvPr/>
            </p:nvSpPr>
            <p:spPr>
              <a:xfrm>
                <a:off x="3582998" y="3929523"/>
                <a:ext cx="2075141" cy="461665"/>
              </a:xfrm>
              <a:prstGeom prst="rect">
                <a:avLst/>
              </a:prstGeom>
              <a:noFill/>
              <a:ln>
                <a:solidFill>
                  <a:schemeClr val="tx1"/>
                </a:solidFill>
              </a:ln>
            </p:spPr>
            <p:txBody>
              <a:bodyPr wrap="square" rtlCol="0">
                <a:spAutoFit/>
              </a:bodyPr>
              <a:lstStyle/>
              <a:p>
                <a:pPr defTabSz="685800" fontAlgn="auto">
                  <a:spcBef>
                    <a:spcPts val="0"/>
                  </a:spcBef>
                  <a:spcAft>
                    <a:spcPts val="0"/>
                  </a:spcAft>
                </a:pPr>
                <a14:m>
                  <m:oMathPara xmlns:m="http://schemas.openxmlformats.org/officeDocument/2006/math">
                    <m:oMathParaPr>
                      <m:jc m:val="centerGroup"/>
                    </m:oMathParaPr>
                    <m:oMath xmlns:m="http://schemas.openxmlformats.org/officeDocument/2006/math">
                      <m:r>
                        <a:rPr lang="en-US" sz="2400"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2400"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𝑈</m:t>
                      </m:r>
                      <m:r>
                        <a:rPr lang="en-US" sz="2400"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2400"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𝑄</m:t>
                      </m:r>
                      <m:r>
                        <a:rPr lang="en-US" sz="2400"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2400"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𝑊</m:t>
                      </m:r>
                    </m:oMath>
                  </m:oMathPara>
                </a14:m>
                <a:endParaRPr lang="en-US" sz="24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3582998" y="3929523"/>
                <a:ext cx="2075141" cy="461665"/>
              </a:xfrm>
              <a:prstGeom prst="rect">
                <a:avLst/>
              </a:prstGeom>
              <a:blipFill>
                <a:blip r:embed="rId6"/>
                <a:stretch>
                  <a:fillRect b="-12987"/>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303028" y="4797973"/>
                <a:ext cx="8432948" cy="923330"/>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Note:	(a) </a:t>
                </a:r>
                <a14:m>
                  <m:oMath xmlns:m="http://schemas.openxmlformats.org/officeDocument/2006/math">
                    <m:r>
                      <a:rPr lang="en-US" i="1">
                        <a:solidFill>
                          <a:prstClr val="black"/>
                        </a:solidFill>
                        <a:latin typeface="Cambria Math" panose="02040503050406030204" pitchFamily="18" charset="0"/>
                        <a:cs typeface="Times New Roman" panose="02020603050405020304" pitchFamily="18" charset="0"/>
                      </a:rPr>
                      <m:t>𝑄</m:t>
                    </m:r>
                  </m:oMath>
                </a14:m>
                <a:r>
                  <a:rPr lang="en-US" dirty="0">
                    <a:solidFill>
                      <a:prstClr val="black"/>
                    </a:solidFill>
                    <a:latin typeface="Times New Roman" panose="02020603050405020304" pitchFamily="18" charset="0"/>
                    <a:cs typeface="Times New Roman" panose="02020603050405020304" pitchFamily="18" charset="0"/>
                  </a:rPr>
                  <a:t> is positive if added to the system; negative if removed from the system. </a:t>
                </a: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(b) </a:t>
                </a:r>
                <a:r>
                  <a:rPr lang="en-US" i="1" dirty="0">
                    <a:solidFill>
                      <a:prstClr val="black"/>
                    </a:solidFill>
                    <a:latin typeface="Times New Roman" panose="02020603050405020304" pitchFamily="18" charset="0"/>
                    <a:cs typeface="Times New Roman" panose="02020603050405020304" pitchFamily="18" charset="0"/>
                  </a:rPr>
                  <a:t>W</a:t>
                </a:r>
                <a:r>
                  <a:rPr lang="en-US" dirty="0">
                    <a:solidFill>
                      <a:prstClr val="black"/>
                    </a:solidFill>
                    <a:latin typeface="Times New Roman" panose="02020603050405020304" pitchFamily="18" charset="0"/>
                    <a:cs typeface="Times New Roman" panose="02020603050405020304" pitchFamily="18" charset="0"/>
                  </a:rPr>
                  <a:t> is positive if it is done by the system on the surrounding; negative otherwise. </a:t>
                </a:r>
              </a:p>
            </p:txBody>
          </p:sp>
        </mc:Choice>
        <mc:Fallback xmlns="">
          <p:sp>
            <p:nvSpPr>
              <p:cNvPr id="21" name="TextBox 20"/>
              <p:cNvSpPr txBox="1">
                <a:spLocks noRot="1" noChangeAspect="1" noMove="1" noResize="1" noEditPoints="1" noAdjustHandles="1" noChangeArrowheads="1" noChangeShapeType="1" noTextEdit="1"/>
              </p:cNvSpPr>
              <p:nvPr/>
            </p:nvSpPr>
            <p:spPr>
              <a:xfrm>
                <a:off x="303028" y="4797973"/>
                <a:ext cx="8432948" cy="923330"/>
              </a:xfrm>
              <a:prstGeom prst="rect">
                <a:avLst/>
              </a:prstGeom>
              <a:blipFill>
                <a:blip r:embed="rId7"/>
                <a:stretch>
                  <a:fillRect l="-578" t="-2597" b="-8442"/>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2226048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a:solidFill>
                  <a:srgbClr val="FF0000"/>
                </a:solidFill>
              </a:rPr>
              <a:t>Goals</a:t>
            </a:r>
          </a:p>
        </p:txBody>
      </p:sp>
      <p:sp>
        <p:nvSpPr>
          <p:cNvPr id="5123" name="Content Placeholder 2"/>
          <p:cNvSpPr>
            <a:spLocks noGrp="1"/>
          </p:cNvSpPr>
          <p:nvPr>
            <p:ph idx="1"/>
          </p:nvPr>
        </p:nvSpPr>
        <p:spPr/>
        <p:txBody>
          <a:bodyPr/>
          <a:lstStyle/>
          <a:p>
            <a:r>
              <a:rPr lang="en-US" altLang="en-US"/>
              <a:t>Relate the macroscopic properties to the microscopic properties</a:t>
            </a:r>
          </a:p>
          <a:p>
            <a:endParaRPr lang="en-US" altLang="en-US"/>
          </a:p>
          <a:p>
            <a:r>
              <a:rPr lang="en-US" altLang="en-US"/>
              <a:t>Gain an understanding of the thermal properties of matter</a:t>
            </a:r>
          </a:p>
          <a:p>
            <a:endParaRPr lang="en-US" altLang="en-US"/>
          </a:p>
          <a:p>
            <a:r>
              <a:rPr lang="en-US" altLang="en-US"/>
              <a:t>Consider various phases of matter: gas, liquid, and solid and conditions under which they occur</a:t>
            </a:r>
          </a:p>
          <a:p>
            <a:endParaRPr lang="en-US"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4029913" y="3242179"/>
            <a:ext cx="3773330" cy="2720630"/>
            <a:chOff x="2331941" y="2785730"/>
            <a:chExt cx="5031106" cy="3627506"/>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1941" y="2785730"/>
              <a:ext cx="4983847" cy="3627506"/>
            </a:xfrm>
            <a:prstGeom prst="rect">
              <a:avLst/>
            </a:prstGeom>
          </p:spPr>
        </p:pic>
        <p:sp>
          <p:nvSpPr>
            <p:cNvPr id="14" name="Rectangle 13"/>
            <p:cNvSpPr/>
            <p:nvPr/>
          </p:nvSpPr>
          <p:spPr>
            <a:xfrm>
              <a:off x="2344479" y="6267893"/>
              <a:ext cx="691116" cy="116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5" name="Rectangle 14"/>
            <p:cNvSpPr/>
            <p:nvPr/>
          </p:nvSpPr>
          <p:spPr>
            <a:xfrm>
              <a:off x="2344479" y="2785730"/>
              <a:ext cx="4428461" cy="673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6" name="Rectangle 15"/>
            <p:cNvSpPr/>
            <p:nvPr/>
          </p:nvSpPr>
          <p:spPr>
            <a:xfrm>
              <a:off x="4823864" y="3459416"/>
              <a:ext cx="2539183" cy="2925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grpSp>
      <p:pic>
        <p:nvPicPr>
          <p:cNvPr id="10" name="Picture 9" descr="15_14_Figure.jpg"/>
          <p:cNvPicPr>
            <a:picLocks noChangeAspect="1"/>
          </p:cNvPicPr>
          <p:nvPr/>
        </p:nvPicPr>
        <p:blipFill rotWithShape="1">
          <a:blip r:embed="rId3" cstate="print">
            <a:extLst>
              <a:ext uri="{28A0092B-C50C-407E-A947-70E740481C1C}">
                <a14:useLocalDpi xmlns:a14="http://schemas.microsoft.com/office/drawing/2010/main" val="0"/>
              </a:ext>
            </a:extLst>
          </a:blip>
          <a:srcRect b="4925"/>
          <a:stretch/>
        </p:blipFill>
        <p:spPr>
          <a:xfrm>
            <a:off x="218074" y="4274728"/>
            <a:ext cx="3429000" cy="1330847"/>
          </a:xfrm>
          <a:prstGeom prst="rect">
            <a:avLst/>
          </a:prstGeom>
        </p:spPr>
      </p:pic>
      <p:sp>
        <p:nvSpPr>
          <p:cNvPr id="7" name="TextBox 6"/>
          <p:cNvSpPr txBox="1"/>
          <p:nvPr/>
        </p:nvSpPr>
        <p:spPr>
          <a:xfrm>
            <a:off x="197922" y="971875"/>
            <a:ext cx="3402529" cy="369332"/>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Work done during volume change</a:t>
            </a:r>
          </a:p>
        </p:txBody>
      </p:sp>
      <mc:AlternateContent xmlns:mc="http://schemas.openxmlformats.org/markup-compatibility/2006" xmlns:a14="http://schemas.microsoft.com/office/drawing/2010/main">
        <mc:Choice Requires="a14">
          <p:sp>
            <p:nvSpPr>
              <p:cNvPr id="12" name="TextBox 11"/>
              <p:cNvSpPr txBox="1"/>
              <p:nvPr/>
            </p:nvSpPr>
            <p:spPr>
              <a:xfrm>
                <a:off x="197922" y="1437050"/>
                <a:ext cx="5364236" cy="2215991"/>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dirty="0">
                    <a:solidFill>
                      <a:prstClr val="black"/>
                    </a:solidFill>
                    <a:latin typeface="Calibri" panose="020F0502020204030204"/>
                    <a:cs typeface="Times New Roman" panose="02020603050405020304" pitchFamily="18" charset="0"/>
                  </a:rPr>
                  <a:t> </a:t>
                </a:r>
                <a:r>
                  <a:rPr lang="en-US" dirty="0">
                    <a:solidFill>
                      <a:prstClr val="black"/>
                    </a:solidFill>
                    <a:latin typeface="Times New Roman" panose="02020603050405020304" pitchFamily="18" charset="0"/>
                    <a:cs typeface="Times New Roman" panose="02020603050405020304" pitchFamily="18" charset="0"/>
                  </a:rPr>
                  <a:t>Work:	</a:t>
                </a:r>
                <a14:m>
                  <m:oMath xmlns:m="http://schemas.openxmlformats.org/officeDocument/2006/math">
                    <m:r>
                      <a:rPr lang="en-US" i="1">
                        <a:solidFill>
                          <a:prstClr val="black"/>
                        </a:solidFill>
                        <a:latin typeface="Cambria Math" panose="02040503050406030204" pitchFamily="18" charset="0"/>
                        <a:cs typeface="Times New Roman" panose="02020603050405020304" pitchFamily="18" charset="0"/>
                      </a:rPr>
                      <m:t>𝑊</m:t>
                    </m:r>
                    <m:r>
                      <a:rPr lang="en-US" i="1">
                        <a:solidFill>
                          <a:prstClr val="black"/>
                        </a:solidFill>
                        <a:latin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cs typeface="Times New Roman" panose="02020603050405020304" pitchFamily="18" charset="0"/>
                      </a:rPr>
                      <m:t>𝐹</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𝑝𝐴</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𝑥</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𝑝</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𝑉</m:t>
                    </m:r>
                  </m:oMath>
                </a14:m>
                <a:endParaRPr lang="en-US"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endParaRPr>
              </a:p>
              <a:p>
                <a:pPr defTabSz="685800" fontAlgn="auto">
                  <a:spcBef>
                    <a:spcPts val="0"/>
                  </a:spcBef>
                  <a:spcAft>
                    <a:spcPts val="0"/>
                  </a:spcAft>
                </a:pPr>
                <a:endParaRPr lang="en-US"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Work done at constant pressure:	</a:t>
                </a:r>
                <a14:m>
                  <m:oMath xmlns:m="http://schemas.openxmlformats.org/officeDocument/2006/math">
                    <m:r>
                      <a:rPr lang="en-US" i="1">
                        <a:solidFill>
                          <a:prstClr val="black"/>
                        </a:solidFill>
                        <a:latin typeface="Cambria Math" panose="02040503050406030204" pitchFamily="18" charset="0"/>
                        <a:cs typeface="Times New Roman" panose="02020603050405020304" pitchFamily="18" charset="0"/>
                      </a:rPr>
                      <m:t>𝑊</m:t>
                    </m:r>
                    <m:r>
                      <a:rPr lang="en-US" i="1">
                        <a:solidFill>
                          <a:prstClr val="black"/>
                        </a:solidFill>
                        <a:latin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cs typeface="Times New Roman" panose="02020603050405020304" pitchFamily="18" charset="0"/>
                      </a:rPr>
                      <m:t>𝑝</m:t>
                    </m:r>
                    <m:d>
                      <m:dPr>
                        <m:ctrlPr>
                          <a:rPr lang="en-US" i="1">
                            <a:solidFill>
                              <a:prstClr val="black"/>
                            </a:solidFill>
                            <a:latin typeface="Cambria Math" panose="02040503050406030204" pitchFamily="18" charset="0"/>
                            <a:cs typeface="Times New Roman" panose="02020603050405020304" pitchFamily="18" charset="0"/>
                          </a:rPr>
                        </m:ctrlPr>
                      </m:dPr>
                      <m:e>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𝑉</m:t>
                            </m:r>
                          </m:e>
                          <m:sub>
                            <m:r>
                              <a:rPr lang="en-US" i="1">
                                <a:solidFill>
                                  <a:prstClr val="black"/>
                                </a:solidFill>
                                <a:latin typeface="Cambria Math" panose="02040503050406030204" pitchFamily="18" charset="0"/>
                                <a:cs typeface="Times New Roman" panose="02020603050405020304" pitchFamily="18" charset="0"/>
                              </a:rPr>
                              <m:t>2</m:t>
                            </m:r>
                          </m:sub>
                        </m:sSub>
                        <m:r>
                          <a:rPr lang="en-US" i="1">
                            <a:solidFill>
                              <a:prstClr val="black"/>
                            </a:solidFill>
                            <a:latin typeface="Cambria Math" panose="02040503050406030204" pitchFamily="18" charset="0"/>
                            <a:cs typeface="Times New Roman" panose="02020603050405020304" pitchFamily="18" charset="0"/>
                          </a:rPr>
                          <m:t>−</m:t>
                        </m:r>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𝑉</m:t>
                            </m:r>
                          </m:e>
                          <m:sub>
                            <m:r>
                              <a:rPr lang="en-US" i="1">
                                <a:solidFill>
                                  <a:prstClr val="black"/>
                                </a:solidFill>
                                <a:latin typeface="Cambria Math" panose="02040503050406030204" pitchFamily="18" charset="0"/>
                                <a:cs typeface="Times New Roman" panose="02020603050405020304" pitchFamily="18" charset="0"/>
                              </a:rPr>
                              <m:t>1</m:t>
                            </m:r>
                          </m:sub>
                        </m:sSub>
                      </m:e>
                    </m:d>
                  </m:oMath>
                </a14:m>
                <a:endParaRPr lang="en-US"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endParaRPr lang="en-US"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When the pressure is not a constant:</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14:m>
                  <m:oMathPara xmlns:m="http://schemas.openxmlformats.org/officeDocument/2006/math">
                    <m:oMathParaPr>
                      <m:jc m:val="centerGroup"/>
                    </m:oMathParaPr>
                    <m:oMath xmlns:m="http://schemas.openxmlformats.org/officeDocument/2006/math">
                      <m:r>
                        <a:rPr lang="en-US" i="1">
                          <a:solidFill>
                            <a:prstClr val="black"/>
                          </a:solidFill>
                          <a:latin typeface="Cambria Math" panose="02040503050406030204" pitchFamily="18" charset="0"/>
                          <a:cs typeface="Times New Roman" panose="02020603050405020304" pitchFamily="18" charset="0"/>
                        </a:rPr>
                        <m:t>𝑊</m:t>
                      </m:r>
                      <m:r>
                        <a:rPr lang="en-US" i="1">
                          <a:solidFill>
                            <a:prstClr val="black"/>
                          </a:solidFill>
                          <a:latin typeface="Cambria Math" panose="02040503050406030204" pitchFamily="18" charset="0"/>
                          <a:cs typeface="Times New Roman" panose="02020603050405020304" pitchFamily="18" charset="0"/>
                        </a:rPr>
                        <m:t>=</m:t>
                      </m:r>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𝑝</m:t>
                          </m:r>
                        </m:e>
                        <m:sub>
                          <m:r>
                            <a:rPr lang="en-US" i="1">
                              <a:solidFill>
                                <a:prstClr val="black"/>
                              </a:solidFill>
                              <a:latin typeface="Cambria Math" panose="02040503050406030204" pitchFamily="18" charset="0"/>
                              <a:cs typeface="Times New Roman" panose="02020603050405020304" pitchFamily="18" charset="0"/>
                            </a:rPr>
                            <m:t>1</m:t>
                          </m:r>
                        </m:sub>
                      </m:s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𝑉</m:t>
                      </m:r>
                      <m:r>
                        <a:rPr lang="en-US" i="1">
                          <a:solidFill>
                            <a:prstClr val="black"/>
                          </a:solidFill>
                          <a:latin typeface="Cambria Math" panose="02040503050406030204" pitchFamily="18" charset="0"/>
                          <a:cs typeface="Times New Roman" panose="02020603050405020304" pitchFamily="18" charset="0"/>
                        </a:rPr>
                        <m:t>+</m:t>
                      </m:r>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𝑝</m:t>
                          </m:r>
                        </m:e>
                        <m:sub>
                          <m:r>
                            <a:rPr lang="en-US" i="1">
                              <a:solidFill>
                                <a:prstClr val="black"/>
                              </a:solidFill>
                              <a:latin typeface="Cambria Math" panose="02040503050406030204" pitchFamily="18" charset="0"/>
                              <a:cs typeface="Times New Roman" panose="02020603050405020304" pitchFamily="18" charset="0"/>
                            </a:rPr>
                            <m:t>2</m:t>
                          </m:r>
                        </m:sub>
                      </m:sSub>
                      <m:r>
                        <a:rPr lang="en-US" sz="1350" i="1">
                          <a:solidFill>
                            <a:prstClr val="black"/>
                          </a:solidFill>
                          <a:latin typeface="Cambria Math" panose="02040503050406030204" pitchFamily="18" charset="0"/>
                          <a:cs typeface="+mn-cs"/>
                        </a:rPr>
                        <m:t>∆</m:t>
                      </m:r>
                      <m:r>
                        <a:rPr lang="en-US" sz="1350" i="1">
                          <a:solidFill>
                            <a:prstClr val="black"/>
                          </a:solidFill>
                          <a:latin typeface="Cambria Math" panose="02040503050406030204" pitchFamily="18" charset="0"/>
                          <a:cs typeface="+mn-cs"/>
                        </a:rPr>
                        <m:t>𝑉</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𝑝</m:t>
                          </m:r>
                        </m:e>
                        <m:sub>
                          <m:r>
                            <a:rPr lang="en-US" i="1">
                              <a:solidFill>
                                <a:prstClr val="black"/>
                              </a:solidFill>
                              <a:latin typeface="Cambria Math" panose="02040503050406030204" pitchFamily="18" charset="0"/>
                              <a:cs typeface="Times New Roman" panose="02020603050405020304" pitchFamily="18" charset="0"/>
                            </a:rPr>
                            <m:t>3</m:t>
                          </m:r>
                        </m:sub>
                      </m:s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𝑉</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US"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which is the area under the </a:t>
                </a:r>
                <a:r>
                  <a:rPr lang="en-US" i="1" dirty="0" err="1">
                    <a:solidFill>
                      <a:prstClr val="black"/>
                    </a:solidFill>
                    <a:latin typeface="Times New Roman" panose="02020603050405020304" pitchFamily="18" charset="0"/>
                    <a:cs typeface="Times New Roman" panose="02020603050405020304" pitchFamily="18" charset="0"/>
                  </a:rPr>
                  <a:t>pV</a:t>
                </a:r>
                <a:r>
                  <a:rPr lang="en-US" dirty="0">
                    <a:solidFill>
                      <a:prstClr val="black"/>
                    </a:solidFill>
                    <a:latin typeface="Times New Roman" panose="02020603050405020304" pitchFamily="18" charset="0"/>
                    <a:cs typeface="Times New Roman" panose="02020603050405020304" pitchFamily="18" charset="0"/>
                  </a:rPr>
                  <a:t> diagram</a:t>
                </a:r>
              </a:p>
            </p:txBody>
          </p:sp>
        </mc:Choice>
        <mc:Fallback xmlns="">
          <p:sp>
            <p:nvSpPr>
              <p:cNvPr id="12" name="TextBox 11"/>
              <p:cNvSpPr txBox="1">
                <a:spLocks noRot="1" noChangeAspect="1" noMove="1" noResize="1" noEditPoints="1" noAdjustHandles="1" noChangeArrowheads="1" noChangeShapeType="1" noTextEdit="1"/>
              </p:cNvSpPr>
              <p:nvPr/>
            </p:nvSpPr>
            <p:spPr>
              <a:xfrm>
                <a:off x="197922" y="1437050"/>
                <a:ext cx="5364236" cy="2215991"/>
              </a:xfrm>
              <a:prstGeom prst="rect">
                <a:avLst/>
              </a:prstGeom>
              <a:blipFill>
                <a:blip r:embed="rId4"/>
                <a:stretch>
                  <a:fillRect l="-794" t="-1644" b="-3288"/>
                </a:stretch>
              </a:blipFill>
              <a:ln>
                <a:solidFill>
                  <a:schemeClr val="tx1"/>
                </a:solidFill>
              </a:ln>
            </p:spPr>
            <p:txBody>
              <a:bodyPr/>
              <a:lstStyle/>
              <a:p>
                <a:r>
                  <a:rPr lang="en-US">
                    <a:noFill/>
                  </a:rPr>
                  <a:t> </a:t>
                </a:r>
              </a:p>
            </p:txBody>
          </p:sp>
        </mc:Fallback>
      </mc:AlternateContent>
      <p:grpSp>
        <p:nvGrpSpPr>
          <p:cNvPr id="6" name="Group 5"/>
          <p:cNvGrpSpPr/>
          <p:nvPr/>
        </p:nvGrpSpPr>
        <p:grpSpPr>
          <a:xfrm>
            <a:off x="6212513" y="940815"/>
            <a:ext cx="2742759" cy="5021994"/>
            <a:chOff x="8283351" y="111420"/>
            <a:chExt cx="3657012" cy="6695992"/>
          </a:xfrm>
        </p:grpSpPr>
        <p:pic>
          <p:nvPicPr>
            <p:cNvPr id="11" name="Picture 10" descr="15_15_Figure.jpg"/>
            <p:cNvPicPr>
              <a:picLocks noChangeAspect="1"/>
            </p:cNvPicPr>
            <p:nvPr/>
          </p:nvPicPr>
          <p:blipFill rotWithShape="1">
            <a:blip r:embed="rId5">
              <a:extLst>
                <a:ext uri="{28A0092B-C50C-407E-A947-70E740481C1C}">
                  <a14:useLocalDpi xmlns:a14="http://schemas.microsoft.com/office/drawing/2010/main" val="0"/>
                </a:ext>
              </a:extLst>
            </a:blip>
            <a:srcRect b="3233"/>
            <a:stretch/>
          </p:blipFill>
          <p:spPr>
            <a:xfrm>
              <a:off x="8283351" y="111420"/>
              <a:ext cx="3657012" cy="6695992"/>
            </a:xfrm>
            <a:prstGeom prst="rect">
              <a:avLst/>
            </a:prstGeom>
          </p:spPr>
        </p:pic>
        <p:sp>
          <p:nvSpPr>
            <p:cNvPr id="4" name="Rectangle 3"/>
            <p:cNvSpPr/>
            <p:nvPr/>
          </p:nvSpPr>
          <p:spPr>
            <a:xfrm>
              <a:off x="8755912" y="5757531"/>
              <a:ext cx="2216888" cy="435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5" name="TextBox 4"/>
                <p:cNvSpPr txBox="1"/>
                <p:nvPr/>
              </p:nvSpPr>
              <p:spPr>
                <a:xfrm>
                  <a:off x="8809072" y="5693735"/>
                  <a:ext cx="586999" cy="400109"/>
                </a:xfrm>
                <a:prstGeom prst="rect">
                  <a:avLst/>
                </a:prstGeom>
                <a:noFill/>
              </p:spPr>
              <p:txBody>
                <a:bodyPr wrap="none" rtlCol="0">
                  <a:spAutoFit/>
                </a:bodyPr>
                <a:lstStyle/>
                <a:p>
                  <a:pPr defTabSz="685800" fontAlgn="auto">
                    <a:spcBef>
                      <a:spcPts val="0"/>
                    </a:spcBef>
                    <a:spcAft>
                      <a:spcPts val="0"/>
                    </a:spcAft>
                  </a:pPr>
                  <a14:m>
                    <m:oMathPara xmlns:m="http://schemas.openxmlformats.org/officeDocument/2006/math">
                      <m:oMathParaPr>
                        <m:jc m:val="centerGroup"/>
                      </m:oMathParaPr>
                      <m:oMath xmlns:m="http://schemas.openxmlformats.org/officeDocument/2006/math">
                        <m:r>
                          <a:rPr lang="en-US" sz="1350" i="1">
                            <a:solidFill>
                              <a:prstClr val="black"/>
                            </a:solidFill>
                            <a:latin typeface="Cambria Math" panose="02040503050406030204" pitchFamily="18" charset="0"/>
                            <a:cs typeface="+mn-cs"/>
                          </a:rPr>
                          <m:t>∆</m:t>
                        </m:r>
                        <m:r>
                          <a:rPr lang="en-US" sz="1350" i="1">
                            <a:solidFill>
                              <a:prstClr val="black"/>
                            </a:solidFill>
                            <a:latin typeface="Cambria Math" panose="02040503050406030204" pitchFamily="18" charset="0"/>
                            <a:cs typeface="+mn-cs"/>
                          </a:rPr>
                          <m:t>𝑉</m:t>
                        </m:r>
                      </m:oMath>
                    </m:oMathPara>
                  </a14:m>
                  <a:endParaRPr lang="en-US" sz="1350" dirty="0">
                    <a:solidFill>
                      <a:prstClr val="black"/>
                    </a:solidFill>
                    <a:latin typeface="Calibri" panose="020F0502020204030204"/>
                    <a:cs typeface="+mn-cs"/>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8809072" y="5693735"/>
                  <a:ext cx="586999" cy="400109"/>
                </a:xfrm>
                <a:prstGeom prst="rect">
                  <a:avLst/>
                </a:prstGeom>
                <a:blipFill>
                  <a:blip r:embed="rId6"/>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5988075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26300" y="1101079"/>
            <a:ext cx="3730268" cy="369332"/>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Work is the area under the </a:t>
            </a:r>
            <a:r>
              <a:rPr lang="en-US" i="1" dirty="0" err="1">
                <a:solidFill>
                  <a:prstClr val="black"/>
                </a:solidFill>
                <a:latin typeface="Times New Roman" panose="02020603050405020304" pitchFamily="18" charset="0"/>
                <a:cs typeface="Times New Roman" panose="02020603050405020304" pitchFamily="18" charset="0"/>
              </a:rPr>
              <a:t>pV</a:t>
            </a:r>
            <a:r>
              <a:rPr lang="en-US" dirty="0">
                <a:solidFill>
                  <a:prstClr val="black"/>
                </a:solidFill>
                <a:latin typeface="Times New Roman" panose="02020603050405020304" pitchFamily="18" charset="0"/>
                <a:cs typeface="Times New Roman" panose="02020603050405020304" pitchFamily="18" charset="0"/>
              </a:rPr>
              <a:t> diagram</a:t>
            </a:r>
          </a:p>
        </p:txBody>
      </p:sp>
      <p:grpSp>
        <p:nvGrpSpPr>
          <p:cNvPr id="3" name="Group 2"/>
          <p:cNvGrpSpPr/>
          <p:nvPr/>
        </p:nvGrpSpPr>
        <p:grpSpPr>
          <a:xfrm>
            <a:off x="191386" y="1759987"/>
            <a:ext cx="5178490" cy="3635440"/>
            <a:chOff x="704461" y="1203649"/>
            <a:chExt cx="6904653" cy="4847253"/>
          </a:xfrm>
        </p:grpSpPr>
        <p:pic>
          <p:nvPicPr>
            <p:cNvPr id="10" name="Picture 9" descr="15_16_Figure.jpg"/>
            <p:cNvPicPr>
              <a:picLocks noChangeAspect="1"/>
            </p:cNvPicPr>
            <p:nvPr/>
          </p:nvPicPr>
          <p:blipFill rotWithShape="1">
            <a:blip r:embed="rId2" cstate="print">
              <a:extLst>
                <a:ext uri="{28A0092B-C50C-407E-A947-70E740481C1C}">
                  <a14:useLocalDpi xmlns:a14="http://schemas.microsoft.com/office/drawing/2010/main" val="0"/>
                </a:ext>
              </a:extLst>
            </a:blip>
            <a:srcRect b="2814"/>
            <a:stretch/>
          </p:blipFill>
          <p:spPr>
            <a:xfrm>
              <a:off x="848328" y="1245535"/>
              <a:ext cx="6687878" cy="4730807"/>
            </a:xfrm>
            <a:prstGeom prst="rect">
              <a:avLst/>
            </a:prstGeom>
          </p:spPr>
        </p:pic>
        <p:sp>
          <p:nvSpPr>
            <p:cNvPr id="2" name="Rectangle 1"/>
            <p:cNvSpPr/>
            <p:nvPr/>
          </p:nvSpPr>
          <p:spPr>
            <a:xfrm>
              <a:off x="704461" y="1203649"/>
              <a:ext cx="6904653" cy="484725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grpSp>
      <mc:AlternateContent xmlns:mc="http://schemas.openxmlformats.org/markup-compatibility/2006" xmlns:a14="http://schemas.microsoft.com/office/drawing/2010/main">
        <mc:Choice Requires="a14">
          <p:sp>
            <p:nvSpPr>
              <p:cNvPr id="8" name="TextBox 7"/>
              <p:cNvSpPr txBox="1"/>
              <p:nvPr/>
            </p:nvSpPr>
            <p:spPr>
              <a:xfrm>
                <a:off x="5537584" y="2681032"/>
                <a:ext cx="3401739" cy="1210203"/>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Work done at constant temperature</a:t>
                </a:r>
              </a:p>
              <a:p>
                <a:pPr defTabSz="685800" fontAlgn="auto">
                  <a:spcBef>
                    <a:spcPts val="0"/>
                  </a:spcBef>
                  <a:spcAft>
                    <a:spcPts val="0"/>
                  </a:spcAft>
                </a:pPr>
                <a:endParaRPr lang="en-US"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14:m>
                  <m:oMathPara xmlns:m="http://schemas.openxmlformats.org/officeDocument/2006/math">
                    <m:oMathParaPr>
                      <m:jc m:val="centerGroup"/>
                    </m:oMathParaPr>
                    <m:oMath xmlns:m="http://schemas.openxmlformats.org/officeDocument/2006/math">
                      <m:r>
                        <a:rPr lang="en-US" i="1">
                          <a:solidFill>
                            <a:prstClr val="black"/>
                          </a:solidFill>
                          <a:latin typeface="Cambria Math" panose="02040503050406030204" pitchFamily="18" charset="0"/>
                          <a:cs typeface="Times New Roman" panose="02020603050405020304" pitchFamily="18" charset="0"/>
                        </a:rPr>
                        <m:t>𝑊</m:t>
                      </m:r>
                      <m:r>
                        <a:rPr lang="en-US" i="1">
                          <a:solidFill>
                            <a:prstClr val="black"/>
                          </a:solidFill>
                          <a:latin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cs typeface="Times New Roman" panose="02020603050405020304" pitchFamily="18" charset="0"/>
                        </a:rPr>
                        <m:t>𝑛𝑅𝑇𝑙𝑛</m:t>
                      </m:r>
                      <m:f>
                        <m:fPr>
                          <m:ctrlPr>
                            <a:rPr lang="en-US" i="1">
                              <a:solidFill>
                                <a:prstClr val="black"/>
                              </a:solidFill>
                              <a:latin typeface="Cambria Math" panose="02040503050406030204" pitchFamily="18" charset="0"/>
                              <a:cs typeface="Times New Roman" panose="02020603050405020304" pitchFamily="18" charset="0"/>
                            </a:rPr>
                          </m:ctrlPr>
                        </m:fPr>
                        <m:num>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𝑉</m:t>
                              </m:r>
                            </m:e>
                            <m:sub>
                              <m:r>
                                <a:rPr lang="en-US" i="1">
                                  <a:solidFill>
                                    <a:prstClr val="black"/>
                                  </a:solidFill>
                                  <a:latin typeface="Cambria Math" panose="02040503050406030204" pitchFamily="18" charset="0"/>
                                  <a:cs typeface="Times New Roman" panose="02020603050405020304" pitchFamily="18" charset="0"/>
                                </a:rPr>
                                <m:t>2</m:t>
                              </m:r>
                            </m:sub>
                          </m:sSub>
                        </m:num>
                        <m:den>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𝑉</m:t>
                              </m:r>
                            </m:e>
                            <m:sub>
                              <m:r>
                                <a:rPr lang="en-US" i="1">
                                  <a:solidFill>
                                    <a:prstClr val="black"/>
                                  </a:solidFill>
                                  <a:latin typeface="Cambria Math" panose="02040503050406030204" pitchFamily="18" charset="0"/>
                                  <a:cs typeface="Times New Roman" panose="02020603050405020304" pitchFamily="18" charset="0"/>
                                </a:rPr>
                                <m:t>1</m:t>
                              </m:r>
                            </m:sub>
                          </m:sSub>
                        </m:den>
                      </m:f>
                    </m:oMath>
                  </m:oMathPara>
                </a14:m>
                <a:endParaRPr lang="en-US"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5537584" y="2681032"/>
                <a:ext cx="3401739" cy="1210203"/>
              </a:xfrm>
              <a:prstGeom prst="rect">
                <a:avLst/>
              </a:prstGeom>
              <a:blipFill>
                <a:blip r:embed="rId3"/>
                <a:stretch>
                  <a:fillRect l="-1250" t="-2500" r="-1250"/>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1777970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97672" y="857250"/>
            <a:ext cx="3565448" cy="2540873"/>
          </a:xfrm>
          <a:prstGeom prst="rect">
            <a:avLst/>
          </a:prstGeom>
        </p:spPr>
      </p:pic>
      <p:sp>
        <p:nvSpPr>
          <p:cNvPr id="5" name="TextBox 4"/>
          <p:cNvSpPr txBox="1"/>
          <p:nvPr/>
        </p:nvSpPr>
        <p:spPr>
          <a:xfrm>
            <a:off x="215997" y="1598260"/>
            <a:ext cx="3730268" cy="1200329"/>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Work is the area under the </a:t>
            </a:r>
            <a:r>
              <a:rPr lang="en-US" i="1" dirty="0" err="1">
                <a:solidFill>
                  <a:prstClr val="black"/>
                </a:solidFill>
                <a:latin typeface="Times New Roman" panose="02020603050405020304" pitchFamily="18" charset="0"/>
                <a:cs typeface="Times New Roman" panose="02020603050405020304" pitchFamily="18" charset="0"/>
              </a:rPr>
              <a:t>pV</a:t>
            </a:r>
            <a:r>
              <a:rPr lang="en-US" dirty="0">
                <a:solidFill>
                  <a:prstClr val="black"/>
                </a:solidFill>
                <a:latin typeface="Times New Roman" panose="02020603050405020304" pitchFamily="18" charset="0"/>
                <a:cs typeface="Times New Roman" panose="02020603050405020304" pitchFamily="18" charset="0"/>
              </a:rPr>
              <a:t> diagram.</a:t>
            </a: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It depends on the exact path that the system follows.</a:t>
            </a:r>
          </a:p>
        </p:txBody>
      </p:sp>
      <p:grpSp>
        <p:nvGrpSpPr>
          <p:cNvPr id="3" name="Group 2"/>
          <p:cNvGrpSpPr/>
          <p:nvPr/>
        </p:nvGrpSpPr>
        <p:grpSpPr>
          <a:xfrm>
            <a:off x="80476" y="3300509"/>
            <a:ext cx="8993783" cy="2596643"/>
            <a:chOff x="107302" y="3257678"/>
            <a:chExt cx="11991710" cy="3462191"/>
          </a:xfrm>
        </p:grpSpPr>
        <p:grpSp>
          <p:nvGrpSpPr>
            <p:cNvPr id="9" name="Group 8"/>
            <p:cNvGrpSpPr/>
            <p:nvPr/>
          </p:nvGrpSpPr>
          <p:grpSpPr>
            <a:xfrm>
              <a:off x="161443" y="3257678"/>
              <a:ext cx="11937569" cy="3436543"/>
              <a:chOff x="53032" y="2692371"/>
              <a:chExt cx="11937569" cy="3436543"/>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32" y="2692371"/>
                <a:ext cx="3682913" cy="343654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39900" y="2722458"/>
                <a:ext cx="3697632" cy="340645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1488" y="2722458"/>
                <a:ext cx="3609113" cy="3376367"/>
              </a:xfrm>
              <a:prstGeom prst="rect">
                <a:avLst/>
              </a:prstGeom>
            </p:spPr>
          </p:pic>
        </p:grpSp>
        <p:sp>
          <p:nvSpPr>
            <p:cNvPr id="2" name="Rectangle 1"/>
            <p:cNvSpPr/>
            <p:nvPr/>
          </p:nvSpPr>
          <p:spPr>
            <a:xfrm>
              <a:off x="107302" y="6582747"/>
              <a:ext cx="657808" cy="111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0" name="Rectangle 9"/>
            <p:cNvSpPr/>
            <p:nvPr/>
          </p:nvSpPr>
          <p:spPr>
            <a:xfrm>
              <a:off x="4411824" y="6608395"/>
              <a:ext cx="657808" cy="111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sp>
          <p:nvSpPr>
            <p:cNvPr id="11" name="Rectangle 10"/>
            <p:cNvSpPr/>
            <p:nvPr/>
          </p:nvSpPr>
          <p:spPr>
            <a:xfrm>
              <a:off x="8420994" y="6582747"/>
              <a:ext cx="657808" cy="111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US" sz="1350">
                <a:solidFill>
                  <a:prstClr val="white"/>
                </a:solidFill>
                <a:latin typeface="Calibri" panose="020F0502020204030204"/>
              </a:endParaRPr>
            </a:p>
          </p:txBody>
        </p:sp>
      </p:grpSp>
    </p:spTree>
    <p:extLst>
      <p:ext uri="{BB962C8B-B14F-4D97-AF65-F5344CB8AC3E}">
        <p14:creationId xmlns:p14="http://schemas.microsoft.com/office/powerpoint/2010/main" val="2985073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15_20_Figure.jpg"/>
          <p:cNvPicPr>
            <a:picLocks noChangeAspect="1"/>
          </p:cNvPicPr>
          <p:nvPr/>
        </p:nvPicPr>
        <p:blipFill rotWithShape="1">
          <a:blip r:embed="rId2" cstate="print">
            <a:extLst>
              <a:ext uri="{28A0092B-C50C-407E-A947-70E740481C1C}">
                <a14:useLocalDpi xmlns:a14="http://schemas.microsoft.com/office/drawing/2010/main" val="0"/>
              </a:ext>
            </a:extLst>
          </a:blip>
          <a:srcRect b="2661"/>
          <a:stretch/>
        </p:blipFill>
        <p:spPr>
          <a:xfrm>
            <a:off x="6267324" y="1145459"/>
            <a:ext cx="2850319" cy="2395725"/>
          </a:xfrm>
          <a:prstGeom prst="rect">
            <a:avLst/>
          </a:prstGeom>
        </p:spPr>
      </p:pic>
      <mc:AlternateContent xmlns:mc="http://schemas.openxmlformats.org/markup-compatibility/2006" xmlns:a14="http://schemas.microsoft.com/office/drawing/2010/main">
        <mc:Choice Requires="a14">
          <p:sp>
            <p:nvSpPr>
              <p:cNvPr id="12" name="TextBox 11"/>
              <p:cNvSpPr txBox="1"/>
              <p:nvPr/>
            </p:nvSpPr>
            <p:spPr>
              <a:xfrm>
                <a:off x="101386" y="1145459"/>
                <a:ext cx="6104681" cy="4893647"/>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Example 15.10 on page 483</a:t>
                </a: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Given:</a:t>
                </a: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(1) from a to b, </a:t>
                </a:r>
                <a14:m>
                  <m:oMath xmlns:m="http://schemas.openxmlformats.org/officeDocument/2006/math">
                    <m:sSub>
                      <m:sSub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𝑄</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𝑎𝑏</m:t>
                        </m:r>
                      </m:sub>
                    </m:s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dirty="0">
                    <a:solidFill>
                      <a:prstClr val="black"/>
                    </a:solidFill>
                    <a:latin typeface="Times New Roman" panose="02020603050405020304" pitchFamily="18" charset="0"/>
                    <a:cs typeface="Times New Roman" panose="02020603050405020304" pitchFamily="18" charset="0"/>
                  </a:rPr>
                  <a:t> 150 J of heat is added to the system</a:t>
                </a: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(2) From b to d, </a:t>
                </a:r>
                <a14:m>
                  <m:oMath xmlns:m="http://schemas.openxmlformats.org/officeDocument/2006/math">
                    <m:sSub>
                      <m:sSub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𝑄</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𝑏𝑑</m:t>
                        </m:r>
                      </m:sub>
                    </m:s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dirty="0">
                    <a:solidFill>
                      <a:prstClr val="black"/>
                    </a:solidFill>
                    <a:latin typeface="Times New Roman" panose="02020603050405020304" pitchFamily="18" charset="0"/>
                    <a:cs typeface="Times New Roman" panose="02020603050405020304" pitchFamily="18" charset="0"/>
                  </a:rPr>
                  <a:t> 600 J of heat is added to the system</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Find: 	(1) internal energy change from a to b</a:t>
                </a: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(2) internal energy change from a to b to d</a:t>
                </a: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(3) total heat added to system from a to c to d</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Solution:</a:t>
                </a:r>
              </a:p>
              <a:p>
                <a:pPr marL="342900" indent="-342900" defTabSz="685800" fontAlgn="auto">
                  <a:spcBef>
                    <a:spcPts val="0"/>
                  </a:spcBef>
                  <a:spcAft>
                    <a:spcPts val="0"/>
                  </a:spcAft>
                  <a:buFontTx/>
                  <a:buAutoNum type="arabicParenBoth"/>
                </a:pPr>
                <a:r>
                  <a:rPr lang="en-US" dirty="0">
                    <a:solidFill>
                      <a:prstClr val="black"/>
                    </a:solidFill>
                    <a:latin typeface="Times New Roman" panose="02020603050405020304" pitchFamily="18" charset="0"/>
                    <a:cs typeface="Times New Roman" panose="02020603050405020304" pitchFamily="18" charset="0"/>
                  </a:rPr>
                  <a:t>From a to b	</a:t>
                </a:r>
                <a14:m>
                  <m:oMath xmlns:m="http://schemas.openxmlformats.org/officeDocument/2006/math">
                    <m:r>
                      <a:rPr lang="en-US" i="1">
                        <a:solidFill>
                          <a:prstClr val="black"/>
                        </a:solidFill>
                        <a:latin typeface="Cambria Math" panose="02040503050406030204" pitchFamily="18" charset="0"/>
                        <a:cs typeface="Times New Roman" panose="02020603050405020304" pitchFamily="18" charset="0"/>
                      </a:rPr>
                      <m:t>𝑊</m:t>
                    </m:r>
                    <m:r>
                      <a:rPr lang="en-US" i="1">
                        <a:solidFill>
                          <a:prstClr val="black"/>
                        </a:solidFill>
                        <a:latin typeface="Cambria Math" panose="02040503050406030204" pitchFamily="18" charset="0"/>
                        <a:cs typeface="Times New Roman" panose="02020603050405020304" pitchFamily="18" charset="0"/>
                      </a:rPr>
                      <m:t>=0</m:t>
                    </m:r>
                  </m:oMath>
                </a14:m>
                <a:r>
                  <a:rPr lang="en-US"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𝑈</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𝑎𝑏</m:t>
                        </m:r>
                      </m:sub>
                    </m:s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𝑄</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𝑎𝑏</m:t>
                        </m:r>
                      </m:sub>
                    </m:s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𝑊</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dirty="0">
                    <a:solidFill>
                      <a:prstClr val="black"/>
                    </a:solidFill>
                    <a:latin typeface="Times New Roman" panose="02020603050405020304" pitchFamily="18" charset="0"/>
                    <a:cs typeface="Times New Roman" panose="02020603050405020304" pitchFamily="18" charset="0"/>
                  </a:rPr>
                  <a:t> 150 J</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marL="342900" indent="-342900" defTabSz="685800" fontAlgn="auto">
                  <a:spcBef>
                    <a:spcPts val="0"/>
                  </a:spcBef>
                  <a:spcAft>
                    <a:spcPts val="0"/>
                  </a:spcAft>
                  <a:buFontTx/>
                  <a:buAutoNum type="arabicParenBoth"/>
                </a:pPr>
                <a:r>
                  <a:rPr lang="en-US" dirty="0">
                    <a:solidFill>
                      <a:prstClr val="black"/>
                    </a:solidFill>
                    <a:latin typeface="Times New Roman" panose="02020603050405020304" pitchFamily="18" charset="0"/>
                    <a:cs typeface="Times New Roman" panose="02020603050405020304" pitchFamily="18" charset="0"/>
                  </a:rPr>
                  <a:t>From b to d, constant pressure,</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𝑊</m:t>
                        </m:r>
                      </m:e>
                      <m:sub>
                        <m:r>
                          <a:rPr lang="en-US" i="1">
                            <a:solidFill>
                              <a:prstClr val="black"/>
                            </a:solidFill>
                            <a:latin typeface="Cambria Math" panose="02040503050406030204" pitchFamily="18" charset="0"/>
                            <a:cs typeface="Times New Roman" panose="02020603050405020304" pitchFamily="18" charset="0"/>
                          </a:rPr>
                          <m:t>𝑏𝑑</m:t>
                        </m:r>
                      </m:sub>
                    </m:sSub>
                    <m:r>
                      <a:rPr lang="en-US" i="1">
                        <a:solidFill>
                          <a:prstClr val="black"/>
                        </a:solidFill>
                        <a:latin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cs typeface="Times New Roman" panose="02020603050405020304" pitchFamily="18" charset="0"/>
                      </a:rPr>
                      <m:t>𝑝</m:t>
                    </m:r>
                    <m:d>
                      <m:dPr>
                        <m:ctrlPr>
                          <a:rPr lang="en-US" i="1">
                            <a:solidFill>
                              <a:prstClr val="black"/>
                            </a:solidFill>
                            <a:latin typeface="Cambria Math" panose="02040503050406030204" pitchFamily="18" charset="0"/>
                            <a:cs typeface="Times New Roman" panose="02020603050405020304" pitchFamily="18" charset="0"/>
                          </a:rPr>
                        </m:ctrlPr>
                      </m:dPr>
                      <m:e>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𝑉</m:t>
                            </m:r>
                          </m:e>
                          <m:sub>
                            <m:r>
                              <a:rPr lang="en-US" i="1">
                                <a:solidFill>
                                  <a:prstClr val="black"/>
                                </a:solidFill>
                                <a:latin typeface="Cambria Math" panose="02040503050406030204" pitchFamily="18" charset="0"/>
                                <a:cs typeface="Times New Roman" panose="02020603050405020304" pitchFamily="18" charset="0"/>
                              </a:rPr>
                              <m:t>𝑑</m:t>
                            </m:r>
                          </m:sub>
                        </m:sSub>
                        <m:r>
                          <a:rPr lang="en-US" i="1">
                            <a:solidFill>
                              <a:prstClr val="black"/>
                            </a:solidFill>
                            <a:latin typeface="Cambria Math" panose="02040503050406030204" pitchFamily="18" charset="0"/>
                            <a:cs typeface="Times New Roman" panose="02020603050405020304" pitchFamily="18" charset="0"/>
                          </a:rPr>
                          <m:t>−</m:t>
                        </m:r>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𝑉</m:t>
                            </m:r>
                          </m:e>
                          <m:sub>
                            <m:r>
                              <a:rPr lang="en-US" i="1">
                                <a:solidFill>
                                  <a:prstClr val="black"/>
                                </a:solidFill>
                                <a:latin typeface="Cambria Math" panose="02040503050406030204" pitchFamily="18" charset="0"/>
                                <a:cs typeface="Times New Roman" panose="02020603050405020304" pitchFamily="18" charset="0"/>
                              </a:rPr>
                              <m:t>𝑏</m:t>
                            </m:r>
                          </m:sub>
                        </m:sSub>
                      </m:e>
                    </m:d>
                    <m:r>
                      <a:rPr lang="en-US" i="1">
                        <a:solidFill>
                          <a:prstClr val="black"/>
                        </a:solidFill>
                        <a:latin typeface="Cambria Math" panose="02040503050406030204" pitchFamily="18" charset="0"/>
                        <a:cs typeface="Times New Roman" panose="02020603050405020304" pitchFamily="18" charset="0"/>
                      </a:rPr>
                      <m:t>=</m:t>
                    </m:r>
                  </m:oMath>
                </a14:m>
                <a:r>
                  <a:rPr lang="en-US" dirty="0">
                    <a:solidFill>
                      <a:prstClr val="black"/>
                    </a:solidFill>
                    <a:latin typeface="Times New Roman" panose="02020603050405020304" pitchFamily="18" charset="0"/>
                    <a:cs typeface="Times New Roman" panose="02020603050405020304" pitchFamily="18" charset="0"/>
                  </a:rPr>
                  <a:t> (8.0×10</a:t>
                </a:r>
                <a:r>
                  <a:rPr lang="en-US" baseline="30000" dirty="0">
                    <a:solidFill>
                      <a:prstClr val="black"/>
                    </a:solidFill>
                    <a:latin typeface="Times New Roman" panose="02020603050405020304" pitchFamily="18" charset="0"/>
                    <a:cs typeface="Times New Roman" panose="02020603050405020304" pitchFamily="18" charset="0"/>
                  </a:rPr>
                  <a:t>4</a:t>
                </a:r>
                <a:r>
                  <a:rPr lang="en-US" dirty="0">
                    <a:solidFill>
                      <a:prstClr val="black"/>
                    </a:solidFill>
                    <a:latin typeface="Times New Roman" panose="02020603050405020304" pitchFamily="18" charset="0"/>
                    <a:cs typeface="Times New Roman" panose="02020603050405020304" pitchFamily="18" charset="0"/>
                  </a:rPr>
                  <a:t>)(5.0×10</a:t>
                </a:r>
                <a:r>
                  <a:rPr lang="en-US" baseline="30000" dirty="0">
                    <a:solidFill>
                      <a:prstClr val="black"/>
                    </a:solidFill>
                    <a:latin typeface="Times New Roman" panose="02020603050405020304" pitchFamily="18" charset="0"/>
                    <a:cs typeface="Times New Roman" panose="02020603050405020304" pitchFamily="18" charset="0"/>
                  </a:rPr>
                  <a:t>-3 </a:t>
                </a:r>
                <a14:m>
                  <m:oMath xmlns:m="http://schemas.openxmlformats.org/officeDocument/2006/math">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dirty="0">
                    <a:solidFill>
                      <a:prstClr val="black"/>
                    </a:solidFill>
                    <a:latin typeface="Times New Roman" panose="02020603050405020304" pitchFamily="18" charset="0"/>
                    <a:cs typeface="Times New Roman" panose="02020603050405020304" pitchFamily="18" charset="0"/>
                  </a:rPr>
                  <a:t> 2.0×10</a:t>
                </a:r>
                <a:r>
                  <a:rPr lang="en-US" baseline="30000" dirty="0">
                    <a:solidFill>
                      <a:prstClr val="black"/>
                    </a:solidFill>
                    <a:latin typeface="Times New Roman" panose="02020603050405020304" pitchFamily="18" charset="0"/>
                    <a:cs typeface="Times New Roman" panose="02020603050405020304" pitchFamily="18" charset="0"/>
                  </a:rPr>
                  <a:t>-3</a:t>
                </a:r>
                <a:r>
                  <a:rPr lang="en-US" dirty="0">
                    <a:solidFill>
                      <a:prstClr val="black"/>
                    </a:solidFill>
                    <a:latin typeface="Times New Roman" panose="02020603050405020304" pitchFamily="18" charset="0"/>
                    <a:cs typeface="Times New Roman" panose="02020603050405020304" pitchFamily="18" charset="0"/>
                  </a:rPr>
                  <a:t>) = 240 J</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𝑈</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𝑎𝑏𝑑</m:t>
                        </m:r>
                      </m:sub>
                    </m:s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𝑄</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𝑎𝑏𝑑</m:t>
                        </m:r>
                      </m:sub>
                    </m:s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𝑊</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𝑎𝑏𝑑</m:t>
                        </m:r>
                      </m:sub>
                    </m:s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dirty="0">
                    <a:solidFill>
                      <a:prstClr val="black"/>
                    </a:solidFill>
                    <a:latin typeface="Times New Roman" panose="02020603050405020304" pitchFamily="18" charset="0"/>
                    <a:cs typeface="Times New Roman" panose="02020603050405020304" pitchFamily="18" charset="0"/>
                  </a:rPr>
                  <a:t> (150 + 600) – (0 + 240) = 510 J</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(3) </a:t>
                </a:r>
                <a14:m>
                  <m:oMath xmlns:m="http://schemas.openxmlformats.org/officeDocument/2006/math">
                    <m:sSub>
                      <m:sSubPr>
                        <m:ctrlPr>
                          <a:rPr lang="en-US" i="1">
                            <a:solidFill>
                              <a:prstClr val="black"/>
                            </a:solidFill>
                            <a:latin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cs typeface="Times New Roman" panose="02020603050405020304" pitchFamily="18" charset="0"/>
                          </a:rPr>
                          <m:t>𝑄</m:t>
                        </m:r>
                      </m:e>
                      <m:sub>
                        <m:r>
                          <a:rPr lang="en-US" i="1">
                            <a:solidFill>
                              <a:prstClr val="black"/>
                            </a:solidFill>
                            <a:latin typeface="Cambria Math" panose="02040503050406030204" pitchFamily="18" charset="0"/>
                            <a:cs typeface="Times New Roman" panose="02020603050405020304" pitchFamily="18" charset="0"/>
                          </a:rPr>
                          <m:t>𝑎𝑐𝑑</m:t>
                        </m:r>
                      </m:sub>
                    </m:sSub>
                    <m:r>
                      <a:rPr lang="en-US" i="1">
                        <a:solidFill>
                          <a:prstClr val="black"/>
                        </a:solidFill>
                        <a:latin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𝑈</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𝑎𝑐𝑑</m:t>
                        </m:r>
                      </m:sub>
                    </m:s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𝑊</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𝑎𝑐𝑑</m:t>
                        </m:r>
                      </m:sub>
                    </m:s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𝑈</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𝑎𝑏𝑑</m:t>
                        </m:r>
                      </m:sub>
                    </m:s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𝑊</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𝑎𝑐</m:t>
                        </m:r>
                      </m:sub>
                    </m:sSub>
                  </m:oMath>
                </a14:m>
                <a:endParaRPr lang="en-US"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endParaRPr>
              </a:p>
              <a:p>
                <a:pPr defTabSz="685800" fontAlgn="auto">
                  <a:spcBef>
                    <a:spcPts val="0"/>
                  </a:spcBef>
                  <a:spcAft>
                    <a:spcPts val="0"/>
                  </a:spcAft>
                </a:pPr>
                <a:endParaRPr lang="en-US" sz="600"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Calibri" panose="020F0502020204030204"/>
                    <a:cs typeface="Times New Roman" panose="02020603050405020304" pitchFamily="18" charset="0"/>
                  </a:rPr>
                  <a:t>          </a:t>
                </a:r>
                <a14:m>
                  <m:oMath xmlns:m="http://schemas.openxmlformats.org/officeDocument/2006/math">
                    <m:r>
                      <a:rPr lang="en-US" i="1">
                        <a:solidFill>
                          <a:prstClr val="black"/>
                        </a:solidFill>
                        <a:latin typeface="Cambria Math" panose="02040503050406030204" pitchFamily="18" charset="0"/>
                        <a:cs typeface="Times New Roman" panose="02020603050405020304" pitchFamily="18" charset="0"/>
                      </a:rPr>
                      <m:t>=</m:t>
                    </m:r>
                  </m:oMath>
                </a14:m>
                <a:r>
                  <a:rPr lang="en-US" dirty="0">
                    <a:solidFill>
                      <a:prstClr val="black"/>
                    </a:solidFill>
                    <a:latin typeface="Times New Roman" panose="02020603050405020304" pitchFamily="18" charset="0"/>
                    <a:cs typeface="Times New Roman" panose="02020603050405020304" pitchFamily="18" charset="0"/>
                  </a:rPr>
                  <a:t> 510 + (3.0×10</a:t>
                </a:r>
                <a:r>
                  <a:rPr lang="en-US" baseline="30000" dirty="0">
                    <a:solidFill>
                      <a:prstClr val="black"/>
                    </a:solidFill>
                    <a:latin typeface="Times New Roman" panose="02020603050405020304" pitchFamily="18" charset="0"/>
                    <a:cs typeface="Times New Roman" panose="02020603050405020304" pitchFamily="18" charset="0"/>
                  </a:rPr>
                  <a:t>4</a:t>
                </a:r>
                <a:r>
                  <a:rPr lang="en-US" dirty="0">
                    <a:solidFill>
                      <a:prstClr val="black"/>
                    </a:solidFill>
                    <a:latin typeface="Times New Roman" panose="02020603050405020304" pitchFamily="18" charset="0"/>
                    <a:cs typeface="Times New Roman" panose="02020603050405020304" pitchFamily="18" charset="0"/>
                  </a:rPr>
                  <a:t>)(5.0×10</a:t>
                </a:r>
                <a:r>
                  <a:rPr lang="en-US" baseline="30000" dirty="0">
                    <a:solidFill>
                      <a:prstClr val="black"/>
                    </a:solidFill>
                    <a:latin typeface="Times New Roman" panose="02020603050405020304" pitchFamily="18" charset="0"/>
                    <a:cs typeface="Times New Roman" panose="02020603050405020304" pitchFamily="18" charset="0"/>
                  </a:rPr>
                  <a:t>-3</a:t>
                </a:r>
                <a:r>
                  <a:rPr lang="en-US" dirty="0">
                    <a:solidFill>
                      <a:prstClr val="black"/>
                    </a:solidFill>
                    <a:latin typeface="Times New Roman" panose="02020603050405020304" pitchFamily="18" charset="0"/>
                    <a:cs typeface="Times New Roman" panose="02020603050405020304" pitchFamily="18" charset="0"/>
                  </a:rPr>
                  <a:t>-2.0×10</a:t>
                </a:r>
                <a:r>
                  <a:rPr lang="en-US" baseline="30000" dirty="0">
                    <a:solidFill>
                      <a:prstClr val="black"/>
                    </a:solidFill>
                    <a:latin typeface="Times New Roman" panose="02020603050405020304" pitchFamily="18" charset="0"/>
                    <a:cs typeface="Times New Roman" panose="02020603050405020304" pitchFamily="18" charset="0"/>
                  </a:rPr>
                  <a:t>-3</a:t>
                </a:r>
                <a:r>
                  <a:rPr lang="en-US" dirty="0">
                    <a:solidFill>
                      <a:prstClr val="black"/>
                    </a:solidFill>
                    <a:latin typeface="Times New Roman" panose="02020603050405020304" pitchFamily="18" charset="0"/>
                    <a:cs typeface="Times New Roman" panose="02020603050405020304" pitchFamily="18" charset="0"/>
                  </a:rPr>
                  <a:t>) = 510 + 90 = 600 J </a:t>
                </a:r>
              </a:p>
            </p:txBody>
          </p:sp>
        </mc:Choice>
        <mc:Fallback xmlns="">
          <p:sp>
            <p:nvSpPr>
              <p:cNvPr id="12" name="TextBox 11"/>
              <p:cNvSpPr txBox="1">
                <a:spLocks noRot="1" noChangeAspect="1" noMove="1" noResize="1" noEditPoints="1" noAdjustHandles="1" noChangeArrowheads="1" noChangeShapeType="1" noTextEdit="1"/>
              </p:cNvSpPr>
              <p:nvPr/>
            </p:nvSpPr>
            <p:spPr>
              <a:xfrm>
                <a:off x="101386" y="1145459"/>
                <a:ext cx="6104681" cy="4893647"/>
              </a:xfrm>
              <a:prstGeom prst="rect">
                <a:avLst/>
              </a:prstGeom>
              <a:blipFill>
                <a:blip r:embed="rId3"/>
                <a:stretch>
                  <a:fillRect l="-798" t="-621" b="-745"/>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6654912" y="4103090"/>
                <a:ext cx="2075141" cy="830997"/>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sz="2400" dirty="0">
                    <a:solidFill>
                      <a:prstClr val="black"/>
                    </a:solidFill>
                    <a:latin typeface="Calibri" panose="020F0502020204030204"/>
                    <a:ea typeface="Cambria Math" panose="02040503050406030204" pitchFamily="18" charset="0"/>
                    <a:cs typeface="Times New Roman" panose="02020603050405020304" pitchFamily="18" charset="0"/>
                  </a:rPr>
                  <a:t>  </a:t>
                </a:r>
                <a:r>
                  <a:rPr lang="en-US" sz="2400"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The First Law</a:t>
                </a:r>
              </a:p>
              <a:p>
                <a:pPr defTabSz="685800" fontAlgn="auto">
                  <a:spcBef>
                    <a:spcPts val="0"/>
                  </a:spcBef>
                  <a:spcAft>
                    <a:spcPts val="0"/>
                  </a:spcAft>
                </a:pPr>
                <a14:m>
                  <m:oMathPara xmlns:m="http://schemas.openxmlformats.org/officeDocument/2006/math">
                    <m:oMathParaPr>
                      <m:jc m:val="centerGroup"/>
                    </m:oMathParaPr>
                    <m:oMath xmlns:m="http://schemas.openxmlformats.org/officeDocument/2006/math">
                      <m:r>
                        <a:rPr lang="en-US" sz="2400"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2400"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𝑈</m:t>
                      </m:r>
                      <m:r>
                        <a:rPr lang="en-US" sz="2400"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2400"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𝑄</m:t>
                      </m:r>
                      <m:r>
                        <a:rPr lang="en-US" sz="2400"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sz="2400"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𝑊</m:t>
                      </m:r>
                    </m:oMath>
                  </m:oMathPara>
                </a14:m>
                <a:endParaRPr lang="en-US" sz="2400"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6654912" y="4103090"/>
                <a:ext cx="2075141" cy="830997"/>
              </a:xfrm>
              <a:prstGeom prst="rect">
                <a:avLst/>
              </a:prstGeom>
              <a:blipFill>
                <a:blip r:embed="rId4"/>
                <a:stretch>
                  <a:fillRect t="-5797" r="-2632" b="-7246"/>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35679275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1"/>
          <p:cNvSpPr txBox="1">
            <a:spLocks noChangeArrowheads="1"/>
          </p:cNvSpPr>
          <p:nvPr/>
        </p:nvSpPr>
        <p:spPr bwMode="auto">
          <a:xfrm flipH="1">
            <a:off x="990600" y="381000"/>
            <a:ext cx="8001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dirty="0">
                <a:solidFill>
                  <a:srgbClr val="FF0000"/>
                </a:solidFill>
              </a:rPr>
              <a:t>Energy, heat, and work in a thermodynamic system:</a:t>
            </a:r>
          </a:p>
          <a:p>
            <a:pPr eaLnBrk="1" hangingPunct="1"/>
            <a:r>
              <a:rPr lang="en-US" altLang="en-US" sz="2400" dirty="0">
                <a:solidFill>
                  <a:srgbClr val="FF0000"/>
                </a:solidFill>
              </a:rPr>
              <a:t>            The first law of Thermodynamics</a:t>
            </a:r>
          </a:p>
        </p:txBody>
      </p:sp>
      <p:pic>
        <p:nvPicPr>
          <p:cNvPr id="16387" name="Picture 3" descr="15-Figure14_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143000"/>
            <a:ext cx="4237038" cy="540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3" descr="15-Figure15_PH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143000"/>
            <a:ext cx="3443288" cy="520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81000"/>
            <a:ext cx="32940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860550"/>
            <a:ext cx="2819400" cy="483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828800"/>
            <a:ext cx="27432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0963" y="457200"/>
            <a:ext cx="271303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TextBox 8"/>
          <p:cNvSpPr txBox="1">
            <a:spLocks noChangeArrowheads="1"/>
          </p:cNvSpPr>
          <p:nvPr/>
        </p:nvSpPr>
        <p:spPr bwMode="auto">
          <a:xfrm>
            <a:off x="2286000" y="0"/>
            <a:ext cx="45243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a:solidFill>
                  <a:srgbClr val="FF0000"/>
                </a:solidFill>
                <a:latin typeface="Calibri" panose="020F0502020204030204" pitchFamily="34" charset="0"/>
              </a:rPr>
              <a:t>Work done during volume changes</a:t>
            </a:r>
          </a:p>
          <a:p>
            <a:pPr eaLnBrk="1" hangingPunct="1"/>
            <a:r>
              <a:rPr lang="en-US" altLang="en-US" sz="2400">
                <a:solidFill>
                  <a:srgbClr val="FF0000"/>
                </a:solidFill>
                <a:latin typeface="Calibri" panose="020F0502020204030204" pitchFamily="34" charset="0"/>
              </a:rPr>
              <a:t>s</a:t>
            </a:r>
          </a:p>
        </p:txBody>
      </p:sp>
      <p:sp>
        <p:nvSpPr>
          <p:cNvPr id="17417" name="TextBox 10"/>
          <p:cNvSpPr txBox="1">
            <a:spLocks noChangeArrowheads="1"/>
          </p:cNvSpPr>
          <p:nvPr/>
        </p:nvSpPr>
        <p:spPr bwMode="auto">
          <a:xfrm>
            <a:off x="1219200" y="4419600"/>
            <a:ext cx="23431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altLang="en-US" sz="1600" dirty="0">
                <a:solidFill>
                  <a:srgbClr val="FF0000"/>
                </a:solidFill>
                <a:latin typeface="Calibri" panose="020F0502020204030204" pitchFamily="34" charset="0"/>
              </a:rPr>
              <a:t>The work W done is equal</a:t>
            </a:r>
          </a:p>
          <a:p>
            <a:pPr algn="r" eaLnBrk="1" hangingPunct="1"/>
            <a:r>
              <a:rPr lang="en-US" altLang="en-US" sz="1600" dirty="0">
                <a:solidFill>
                  <a:srgbClr val="FF0000"/>
                </a:solidFill>
                <a:latin typeface="Calibri" panose="020F0502020204030204" pitchFamily="34" charset="0"/>
              </a:rPr>
              <a:t>to the area under the</a:t>
            </a:r>
          </a:p>
          <a:p>
            <a:pPr algn="r" eaLnBrk="1" hangingPunct="1"/>
            <a:r>
              <a:rPr lang="en-US" altLang="en-US" sz="1600" dirty="0" err="1">
                <a:solidFill>
                  <a:srgbClr val="FF0000"/>
                </a:solidFill>
                <a:latin typeface="Calibri" panose="020F0502020204030204" pitchFamily="34" charset="0"/>
              </a:rPr>
              <a:t>pV</a:t>
            </a:r>
            <a:r>
              <a:rPr lang="en-US" altLang="en-US" sz="1600" dirty="0">
                <a:solidFill>
                  <a:srgbClr val="FF0000"/>
                </a:solidFill>
                <a:latin typeface="Calibri" panose="020F0502020204030204" pitchFamily="34" charset="0"/>
              </a:rPr>
              <a:t> curve</a:t>
            </a:r>
          </a:p>
        </p:txBody>
      </p:sp>
      <p:sp>
        <p:nvSpPr>
          <p:cNvPr id="17418" name="TextBox 9"/>
          <p:cNvSpPr txBox="1">
            <a:spLocks noChangeArrowheads="1"/>
          </p:cNvSpPr>
          <p:nvPr/>
        </p:nvSpPr>
        <p:spPr bwMode="auto">
          <a:xfrm>
            <a:off x="1853364" y="1592863"/>
            <a:ext cx="5029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dirty="0">
                <a:solidFill>
                  <a:srgbClr val="FF0000"/>
                </a:solidFill>
              </a:rPr>
              <a:t>Thermodynamic system = exchanges heat with environment</a:t>
            </a:r>
          </a:p>
        </p:txBody>
      </p:sp>
      <mc:AlternateContent xmlns:mc="http://schemas.openxmlformats.org/markup-compatibility/2006" xmlns:a14="http://schemas.microsoft.com/office/drawing/2010/main">
        <mc:Choice Requires="a14">
          <p:sp>
            <p:nvSpPr>
              <p:cNvPr id="2" name="TextBox 1"/>
              <p:cNvSpPr txBox="1"/>
              <p:nvPr/>
            </p:nvSpPr>
            <p:spPr>
              <a:xfrm>
                <a:off x="3446463" y="505655"/>
                <a:ext cx="2931380" cy="1160254"/>
              </a:xfrm>
              <a:prstGeom prst="rect">
                <a:avLst/>
              </a:prstGeom>
              <a:noFill/>
            </p:spPr>
            <p:txBody>
              <a:bodyPr wrap="none" rtlCol="0">
                <a:spAutoFit/>
              </a:bodyPr>
              <a:lstStyle/>
              <a:p>
                <a:r>
                  <a:rPr lang="en-US" sz="1400" dirty="0"/>
                  <a:t>Thermodynamics is the study of </a:t>
                </a:r>
              </a:p>
              <a:p>
                <a:r>
                  <a:rPr lang="en-US" sz="1400" dirty="0"/>
                  <a:t>Energy, </a:t>
                </a:r>
                <a14:m>
                  <m:oMath xmlns:m="http://schemas.openxmlformats.org/officeDocument/2006/math">
                    <m:f>
                      <m:fPr>
                        <m:type m:val="noBar"/>
                        <m:ctrlPr>
                          <a:rPr lang="en-US" sz="2000" i="1" smtClean="0">
                            <a:latin typeface="Cambria Math" panose="02040503050406030204" pitchFamily="18" charset="0"/>
                          </a:rPr>
                        </m:ctrlPr>
                      </m:fPr>
                      <m:num>
                        <m:r>
                          <a:rPr lang="en-US" sz="2000" b="0" i="1" smtClean="0">
                            <a:latin typeface="Cambria Math" panose="02040503050406030204" pitchFamily="18" charset="0"/>
                          </a:rPr>
                          <m:t> </m:t>
                        </m:r>
                      </m:num>
                      <m:den>
                        <m:eqArr>
                          <m:eqArrPr>
                            <m:ctrlPr>
                              <a:rPr lang="en-US" sz="2000" b="0" i="1" smtClean="0">
                                <a:latin typeface="Cambria Math" panose="02040503050406030204" pitchFamily="18" charset="0"/>
                              </a:rPr>
                            </m:ctrlPr>
                          </m:eqArrPr>
                          <m:e>
                            <m:r>
                              <a:rPr lang="en-US" sz="2000" b="0" i="1" smtClean="0">
                                <a:latin typeface="Cambria Math" panose="02040503050406030204" pitchFamily="18" charset="0"/>
                              </a:rPr>
                              <m:t>h𝑒𝑎𝑡</m:t>
                            </m:r>
                          </m:e>
                          <m:e>
                            <m:r>
                              <a:rPr lang="en-US" sz="2000" b="0" i="1" smtClean="0">
                                <a:latin typeface="Cambria Math" panose="02040503050406030204" pitchFamily="18" charset="0"/>
                                <a:ea typeface="Cambria Math" panose="02040503050406030204" pitchFamily="18" charset="0"/>
                              </a:rPr>
                              <m:t>↑</m:t>
                            </m:r>
                          </m:e>
                          <m:e>
                            <m:r>
                              <a:rPr lang="en-US" sz="2000" b="0" i="1" smtClean="0">
                                <a:latin typeface="Cambria Math" panose="02040503050406030204" pitchFamily="18" charset="0"/>
                              </a:rPr>
                              <m:t>𝑄</m:t>
                            </m:r>
                            <m:r>
                              <a:rPr lang="en-US" sz="2000" b="0" i="1" smtClean="0">
                                <a:latin typeface="Cambria Math" panose="02040503050406030204" pitchFamily="18" charset="0"/>
                              </a:rPr>
                              <m:t> </m:t>
                            </m:r>
                            <m:r>
                              <a:rPr lang="en-US" sz="2000" b="0" i="1" smtClean="0">
                                <a:latin typeface="Cambria Math" panose="02040503050406030204" pitchFamily="18" charset="0"/>
                              </a:rPr>
                              <m:t>𝑎𝑑𝑑𝑒𝑑</m:t>
                            </m:r>
                          </m:e>
                        </m:eqArr>
                      </m:den>
                    </m:f>
                  </m:oMath>
                </a14:m>
                <a:r>
                  <a:rPr lang="en-US" sz="1400" dirty="0"/>
                  <a:t>and </a:t>
                </a:r>
                <a14:m>
                  <m:oMath xmlns:m="http://schemas.openxmlformats.org/officeDocument/2006/math">
                    <m:f>
                      <m:fPr>
                        <m:type m:val="noBar"/>
                        <m:ctrlPr>
                          <a:rPr lang="en-US" sz="2000" i="1">
                            <a:latin typeface="Cambria Math" panose="02040503050406030204" pitchFamily="18" charset="0"/>
                          </a:rPr>
                        </m:ctrlPr>
                      </m:fPr>
                      <m:num>
                        <m:r>
                          <a:rPr lang="en-US" sz="2000" i="1">
                            <a:latin typeface="Cambria Math" panose="02040503050406030204" pitchFamily="18" charset="0"/>
                          </a:rPr>
                          <m:t> </m:t>
                        </m:r>
                      </m:num>
                      <m:den>
                        <m:eqArr>
                          <m:eqArrPr>
                            <m:ctrlPr>
                              <a:rPr lang="en-US" sz="2000" i="1">
                                <a:latin typeface="Cambria Math" panose="02040503050406030204" pitchFamily="18" charset="0"/>
                              </a:rPr>
                            </m:ctrlPr>
                          </m:eqArrPr>
                          <m:e>
                            <m:r>
                              <a:rPr lang="en-US" sz="2000" b="0" i="1" smtClean="0">
                                <a:latin typeface="Cambria Math" panose="02040503050406030204" pitchFamily="18" charset="0"/>
                              </a:rPr>
                              <m:t>𝑊𝑜𝑟𝑘</m:t>
                            </m:r>
                          </m:e>
                          <m:e>
                            <m:r>
                              <a:rPr lang="en-US" sz="2000" i="1">
                                <a:latin typeface="Cambria Math" panose="02040503050406030204" pitchFamily="18" charset="0"/>
                                <a:ea typeface="Cambria Math" panose="02040503050406030204" pitchFamily="18" charset="0"/>
                              </a:rPr>
                              <m:t>↑</m:t>
                            </m:r>
                          </m:e>
                          <m:e>
                            <m:r>
                              <a:rPr lang="en-US" sz="2000" b="0" i="1" smtClean="0">
                                <a:latin typeface="Cambria Math" panose="02040503050406030204" pitchFamily="18" charset="0"/>
                                <a:ea typeface="Cambria Math" panose="02040503050406030204" pitchFamily="18" charset="0"/>
                              </a:rPr>
                              <m:t>𝑤𝑜𝑟𝑘</m:t>
                            </m:r>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𝑑𝑜𝑛𝑒</m:t>
                            </m:r>
                          </m:e>
                        </m:eqArr>
                      </m:den>
                    </m:f>
                  </m:oMath>
                </a14:m>
                <a:endParaRPr lang="en-US" sz="2000" dirty="0"/>
              </a:p>
              <a:p>
                <a:r>
                  <a:rPr lang="en-US" sz="1400" dirty="0"/>
                  <a:t>(sign convection)</a:t>
                </a:r>
              </a:p>
            </p:txBody>
          </p:sp>
        </mc:Choice>
        <mc:Fallback xmlns="">
          <p:sp>
            <p:nvSpPr>
              <p:cNvPr id="2" name="TextBox 1"/>
              <p:cNvSpPr txBox="1">
                <a:spLocks noRot="1" noChangeAspect="1" noMove="1" noResize="1" noEditPoints="1" noAdjustHandles="1" noChangeArrowheads="1" noChangeShapeType="1" noTextEdit="1"/>
              </p:cNvSpPr>
              <p:nvPr/>
            </p:nvSpPr>
            <p:spPr>
              <a:xfrm>
                <a:off x="3446463" y="505655"/>
                <a:ext cx="2931380" cy="1160254"/>
              </a:xfrm>
              <a:prstGeom prst="rect">
                <a:avLst/>
              </a:prstGeom>
              <a:blipFill rotWithShape="0">
                <a:blip r:embed="rId6"/>
                <a:stretch>
                  <a:fillRect l="-624" t="-1053" b="-47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3980400" y="4074096"/>
                <a:ext cx="4901125" cy="2783904"/>
              </a:xfrm>
              <a:prstGeom prst="rect">
                <a:avLst/>
              </a:prstGeom>
              <a:noFill/>
            </p:spPr>
            <p:txBody>
              <a:bodyPr wrap="square" rtlCol="0">
                <a:spAutoFit/>
              </a:bodyPr>
              <a:lstStyle/>
              <a:p>
                <a:r>
                  <a:rPr lang="en-US" b="1" u="sng" dirty="0"/>
                  <a:t>Work done during volume changes</a:t>
                </a:r>
              </a:p>
              <a:p>
                <a:endParaRPr lang="en-US" dirty="0"/>
              </a:p>
              <a:p>
                <a:r>
                  <a:rPr lang="en-US" dirty="0"/>
                  <a:t>When gas expands, it pushes on the boundary surfaces and does positive work.</a:t>
                </a: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𝑊</m:t>
                      </m:r>
                      <m:r>
                        <a:rPr lang="en-US" b="0" i="1" smtClean="0">
                          <a:latin typeface="Cambria Math" panose="02040503050406030204" pitchFamily="18" charset="0"/>
                        </a:rPr>
                        <m:t>=</m:t>
                      </m:r>
                      <m:r>
                        <a:rPr lang="en-US" b="0" i="1" smtClean="0">
                          <a:latin typeface="Cambria Math" panose="02040503050406030204" pitchFamily="18" charset="0"/>
                        </a:rPr>
                        <m:t>𝐹</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m:t>
                      </m:r>
                      <m:limLow>
                        <m:limLowPr>
                          <m:ctrlPr>
                            <a:rPr lang="en-US" b="0" i="1" smtClean="0">
                              <a:latin typeface="Cambria Math" panose="02040503050406030204" pitchFamily="18" charset="0"/>
                              <a:ea typeface="Cambria Math" panose="02040503050406030204" pitchFamily="18" charset="0"/>
                            </a:rPr>
                          </m:ctrlPr>
                        </m:limLowPr>
                        <m:e>
                          <m:groupChr>
                            <m:groupChrPr>
                              <m:chr m:val="⏟"/>
                              <m:ctrlPr>
                                <a:rPr lang="en-US" b="0" i="1" smtClean="0">
                                  <a:latin typeface="Cambria Math" panose="02040503050406030204" pitchFamily="18" charset="0"/>
                                  <a:ea typeface="Cambria Math" panose="02040503050406030204" pitchFamily="18" charset="0"/>
                                </a:rPr>
                              </m:ctrlPr>
                            </m:groupChrPr>
                            <m:e>
                              <m:r>
                                <a:rPr lang="en-US" b="0" i="1" smtClean="0">
                                  <a:latin typeface="Cambria Math" panose="02040503050406030204" pitchFamily="18" charset="0"/>
                                  <a:ea typeface="Cambria Math" panose="02040503050406030204" pitchFamily="18" charset="0"/>
                                </a:rPr>
                                <m:t>𝐴</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e>
                          </m:groupChr>
                        </m:e>
                        <m:lim>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𝑉</m:t>
                          </m:r>
                        </m:lim>
                      </m:limLow>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𝑉</m:t>
                      </m:r>
                    </m:oMath>
                  </m:oMathPara>
                </a14:m>
                <a:endParaRPr lang="en-US" dirty="0"/>
              </a:p>
              <a:p>
                <a:r>
                  <a:rPr lang="en-US" dirty="0"/>
                  <a:t>Assume p is constant;</a:t>
                </a: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𝑊</m:t>
                      </m:r>
                      <m:r>
                        <a:rPr lang="en-US" b="0" i="1"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1</m:t>
                          </m:r>
                        </m:sub>
                      </m:sSub>
                      <m:r>
                        <a:rPr lang="en-US" b="0" i="1" smtClean="0">
                          <a:latin typeface="Cambria Math" panose="02040503050406030204" pitchFamily="18" charset="0"/>
                        </a:rPr>
                        <m:t>)</m:t>
                      </m:r>
                    </m:oMath>
                  </m:oMathPara>
                </a14:m>
                <a:endParaRPr lang="en-US" dirty="0"/>
              </a:p>
              <a:p>
                <a:r>
                  <a:rPr lang="en-US" dirty="0"/>
                  <a:t>But usually it is not constant;</a:t>
                </a: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𝑊</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b="0" i="1" smtClean="0">
                              <a:latin typeface="Cambria Math" panose="02040503050406030204" pitchFamily="18" charset="0"/>
                            </a:rPr>
                            <m:t>2</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𝑉</m:t>
                          </m:r>
                        </m:e>
                        <m:sub>
                          <m:r>
                            <a:rPr lang="en-US" b="0" i="1" smtClean="0">
                              <a:latin typeface="Cambria Math" panose="02040503050406030204" pitchFamily="18" charset="0"/>
                              <a:ea typeface="Cambria Math" panose="02040503050406030204" pitchFamily="18" charset="0"/>
                            </a:rPr>
                            <m:t>2</m:t>
                          </m:r>
                        </m:sub>
                      </m:sSub>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3980400" y="4074096"/>
                <a:ext cx="4901125" cy="2783904"/>
              </a:xfrm>
              <a:prstGeom prst="rect">
                <a:avLst/>
              </a:prstGeom>
              <a:blipFill rotWithShape="0">
                <a:blip r:embed="rId7"/>
                <a:stretch>
                  <a:fillRect l="-1119" t="-1094" r="-1990" b="-438"/>
                </a:stretch>
              </a:blipFill>
            </p:spPr>
            <p:txBody>
              <a:bodyPr/>
              <a:lstStyle/>
              <a:p>
                <a:r>
                  <a:rPr lang="en-US">
                    <a:noFill/>
                  </a:rPr>
                  <a:t> </a:t>
                </a:r>
              </a:p>
            </p:txBody>
          </p:sp>
        </mc:Fallback>
      </mc:AlternateContent>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04800"/>
            <a:ext cx="3733800" cy="640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Box 3"/>
          <p:cNvSpPr txBox="1">
            <a:spLocks noChangeArrowheads="1"/>
          </p:cNvSpPr>
          <p:nvPr/>
        </p:nvSpPr>
        <p:spPr bwMode="auto">
          <a:xfrm>
            <a:off x="2514600" y="0"/>
            <a:ext cx="5851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a:solidFill>
                  <a:srgbClr val="FF0000"/>
                </a:solidFill>
                <a:latin typeface="Calibri" panose="020F0502020204030204" pitchFamily="34" charset="0"/>
              </a:rPr>
              <a:t>Isothermal (constant temperature) expansion</a:t>
            </a:r>
          </a:p>
        </p:txBody>
      </p:sp>
      <p:sp>
        <p:nvSpPr>
          <p:cNvPr id="18437" name="TextBox 4"/>
          <p:cNvSpPr txBox="1">
            <a:spLocks noChangeArrowheads="1"/>
          </p:cNvSpPr>
          <p:nvPr/>
        </p:nvSpPr>
        <p:spPr bwMode="auto">
          <a:xfrm>
            <a:off x="4191000" y="304800"/>
            <a:ext cx="1865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srgbClr val="FF0000"/>
                </a:solidFill>
              </a:rPr>
              <a:t>(Particular case)</a:t>
            </a:r>
          </a:p>
        </p:txBody>
      </p:sp>
      <p:cxnSp>
        <p:nvCxnSpPr>
          <p:cNvPr id="9" name="Straight Arrow Connector 8"/>
          <p:cNvCxnSpPr/>
          <p:nvPr/>
        </p:nvCxnSpPr>
        <p:spPr>
          <a:xfrm rot="10800000" flipV="1">
            <a:off x="1600200" y="2133600"/>
            <a:ext cx="3810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439" name="TextBox 9"/>
          <p:cNvSpPr txBox="1">
            <a:spLocks noChangeArrowheads="1"/>
          </p:cNvSpPr>
          <p:nvPr/>
        </p:nvSpPr>
        <p:spPr bwMode="auto">
          <a:xfrm>
            <a:off x="1905000" y="1981200"/>
            <a:ext cx="9794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a:solidFill>
                  <a:srgbClr val="FF0000"/>
                </a:solidFill>
              </a:rPr>
              <a:t>No Work</a:t>
            </a:r>
          </a:p>
        </p:txBody>
      </p:sp>
      <p:cxnSp>
        <p:nvCxnSpPr>
          <p:cNvPr id="12" name="Straight Arrow Connector 11"/>
          <p:cNvCxnSpPr/>
          <p:nvPr/>
        </p:nvCxnSpPr>
        <p:spPr>
          <a:xfrm rot="5400000">
            <a:off x="1371600" y="1676400"/>
            <a:ext cx="4572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441" name="TextBox 12"/>
          <p:cNvSpPr txBox="1">
            <a:spLocks noChangeArrowheads="1"/>
          </p:cNvSpPr>
          <p:nvPr/>
        </p:nvSpPr>
        <p:spPr bwMode="auto">
          <a:xfrm>
            <a:off x="1676400" y="1447800"/>
            <a:ext cx="13922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a:solidFill>
                  <a:srgbClr val="FF0000"/>
                </a:solidFill>
              </a:rPr>
              <a:t>Positive work</a:t>
            </a:r>
          </a:p>
        </p:txBody>
      </p:sp>
      <p:cxnSp>
        <p:nvCxnSpPr>
          <p:cNvPr id="11" name="Straight Connector 10"/>
          <p:cNvCxnSpPr/>
          <p:nvPr/>
        </p:nvCxnSpPr>
        <p:spPr>
          <a:xfrm rot="5400000">
            <a:off x="-915194" y="3428206"/>
            <a:ext cx="6858000" cy="158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 name="TextBox 1"/>
              <p:cNvSpPr txBox="1"/>
              <p:nvPr/>
            </p:nvSpPr>
            <p:spPr>
              <a:xfrm>
                <a:off x="3778258" y="929325"/>
                <a:ext cx="3117841" cy="518475"/>
              </a:xfrm>
              <a:prstGeom prst="rect">
                <a:avLst/>
              </a:prstGeom>
              <a:noFill/>
              <a:ln w="38100">
                <a:solidFill>
                  <a:srgbClr val="FF0000"/>
                </a:solidFill>
              </a:ln>
            </p:spPr>
            <p:txBody>
              <a:bodyPr wrap="none" rtlCol="0">
                <a:spAutoFit/>
              </a:bodyPr>
              <a:lstStyle/>
              <a:p>
                <a14:m>
                  <m:oMath xmlns:m="http://schemas.openxmlformats.org/officeDocument/2006/math">
                    <m:r>
                      <a:rPr lang="en-US" b="0" i="1" smtClean="0">
                        <a:latin typeface="Cambria Math" panose="02040503050406030204" pitchFamily="18" charset="0"/>
                      </a:rPr>
                      <m:t>𝑊</m:t>
                    </m:r>
                    <m:r>
                      <a:rPr lang="en-US" b="0" i="1" smtClean="0">
                        <a:latin typeface="Cambria Math" panose="02040503050406030204" pitchFamily="18" charset="0"/>
                      </a:rPr>
                      <m:t>=</m:t>
                    </m:r>
                    <m:r>
                      <a:rPr lang="en-US" b="0" i="1" smtClean="0">
                        <a:latin typeface="Cambria Math" panose="02040503050406030204" pitchFamily="18" charset="0"/>
                      </a:rPr>
                      <m:t>𝑛𝑅𝑇</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ln</m:t>
                        </m:r>
                      </m:fName>
                      <m:e>
                        <m:f>
                          <m:fPr>
                            <m:ctrlPr>
                              <a:rPr lang="en-US" b="0" i="1" smtClean="0">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b="0" i="1" smtClean="0">
                                    <a:latin typeface="Cambria Math" panose="02040503050406030204" pitchFamily="18" charset="0"/>
                                  </a:rPr>
                                  <m:t>2</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1</m:t>
                                </m:r>
                              </m:sub>
                            </m:sSub>
                          </m:den>
                        </m:f>
                      </m:e>
                    </m:func>
                  </m:oMath>
                </a14:m>
                <a:r>
                  <a:rPr lang="en-US" dirty="0"/>
                  <a:t> (without proof)</a:t>
                </a:r>
              </a:p>
            </p:txBody>
          </p:sp>
        </mc:Choice>
        <mc:Fallback xmlns="">
          <p:sp>
            <p:nvSpPr>
              <p:cNvPr id="2" name="TextBox 1"/>
              <p:cNvSpPr txBox="1">
                <a:spLocks noRot="1" noChangeAspect="1" noMove="1" noResize="1" noEditPoints="1" noAdjustHandles="1" noChangeArrowheads="1" noChangeShapeType="1" noTextEdit="1"/>
              </p:cNvSpPr>
              <p:nvPr/>
            </p:nvSpPr>
            <p:spPr>
              <a:xfrm>
                <a:off x="3778258" y="929325"/>
                <a:ext cx="3117841" cy="518475"/>
              </a:xfrm>
              <a:prstGeom prst="rect">
                <a:avLst/>
              </a:prstGeom>
              <a:blipFill rotWithShape="0">
                <a:blip r:embed="rId3"/>
                <a:stretch>
                  <a:fillRect r="-580"/>
                </a:stretch>
              </a:blipFill>
              <a:ln w="38100">
                <a:solidFill>
                  <a:srgbClr val="FF0000"/>
                </a:solidFill>
              </a:ln>
            </p:spPr>
            <p:txBody>
              <a:bodyPr/>
              <a:lstStyle/>
              <a:p>
                <a:r>
                  <a:rPr lang="en-US">
                    <a:noFill/>
                  </a:rPr>
                  <a:t> </a:t>
                </a:r>
              </a:p>
            </p:txBody>
          </p:sp>
        </mc:Fallback>
      </mc:AlternateContent>
      <p:sp>
        <p:nvSpPr>
          <p:cNvPr id="3" name="TextBox 2"/>
          <p:cNvSpPr txBox="1"/>
          <p:nvPr/>
        </p:nvSpPr>
        <p:spPr>
          <a:xfrm>
            <a:off x="2724683" y="2799071"/>
            <a:ext cx="5431357" cy="923330"/>
          </a:xfrm>
          <a:prstGeom prst="rect">
            <a:avLst/>
          </a:prstGeom>
          <a:noFill/>
          <a:ln w="38100">
            <a:solidFill>
              <a:srgbClr val="FF0000"/>
            </a:solidFill>
          </a:ln>
        </p:spPr>
        <p:txBody>
          <a:bodyPr wrap="square" rtlCol="0">
            <a:spAutoFit/>
          </a:bodyPr>
          <a:lstStyle/>
          <a:p>
            <a:r>
              <a:rPr lang="en-US" dirty="0"/>
              <a:t>Consider a series of paths, in such a way that each can be plotted on a </a:t>
            </a:r>
            <a:r>
              <a:rPr lang="en-US" dirty="0" err="1"/>
              <a:t>pV</a:t>
            </a:r>
            <a:r>
              <a:rPr lang="en-US" dirty="0"/>
              <a:t>-diagram </a:t>
            </a:r>
            <a:r>
              <a:rPr lang="en-US" dirty="0">
                <a:sym typeface="Wingdings" panose="05000000000000000000" pitchFamily="2" charset="2"/>
              </a:rPr>
              <a:t> they all require different work (areas under the path)</a:t>
            </a:r>
            <a:endParaRPr lang="en-US" dirty="0"/>
          </a:p>
        </p:txBody>
      </p:sp>
      <p:sp>
        <p:nvSpPr>
          <p:cNvPr id="4" name="TextBox 3"/>
          <p:cNvSpPr txBox="1"/>
          <p:nvPr/>
        </p:nvSpPr>
        <p:spPr>
          <a:xfrm>
            <a:off x="3068638" y="4893216"/>
            <a:ext cx="4867274" cy="646331"/>
          </a:xfrm>
          <a:prstGeom prst="rect">
            <a:avLst/>
          </a:prstGeom>
          <a:noFill/>
          <a:ln w="38100">
            <a:solidFill>
              <a:srgbClr val="FF0000"/>
            </a:solidFill>
          </a:ln>
        </p:spPr>
        <p:txBody>
          <a:bodyPr wrap="square" rtlCol="0">
            <a:spAutoFit/>
          </a:bodyPr>
          <a:lstStyle/>
          <a:p>
            <a:r>
              <a:rPr lang="en-US" dirty="0"/>
              <a:t>Work done depends not only on the initial and final points, but also on the path taken.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15-Figure32_G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9019" y="0"/>
            <a:ext cx="2754982"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3"/>
          <p:cNvSpPr txBox="1">
            <a:spLocks noChangeArrowheads="1"/>
          </p:cNvSpPr>
          <p:nvPr/>
        </p:nvSpPr>
        <p:spPr bwMode="auto">
          <a:xfrm>
            <a:off x="1676400" y="0"/>
            <a:ext cx="57724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dirty="0">
                <a:solidFill>
                  <a:srgbClr val="FF0000"/>
                </a:solidFill>
              </a:rPr>
              <a:t>Work done in a cyclic process</a:t>
            </a:r>
          </a:p>
        </p:txBody>
      </p:sp>
      <p:sp>
        <p:nvSpPr>
          <p:cNvPr id="2" name="TextBox 1"/>
          <p:cNvSpPr txBox="1"/>
          <p:nvPr/>
        </p:nvSpPr>
        <p:spPr>
          <a:xfrm>
            <a:off x="533400" y="482878"/>
            <a:ext cx="5397631" cy="923330"/>
          </a:xfrm>
          <a:prstGeom prst="rect">
            <a:avLst/>
          </a:prstGeom>
          <a:noFill/>
        </p:spPr>
        <p:txBody>
          <a:bodyPr wrap="none" rtlCol="0">
            <a:spAutoFit/>
          </a:bodyPr>
          <a:lstStyle/>
          <a:p>
            <a:r>
              <a:rPr lang="en-US" dirty="0"/>
              <a:t>15.39 </a:t>
            </a:r>
            <a:r>
              <a:rPr lang="en-US" u="sng" dirty="0"/>
              <a:t>note:</a:t>
            </a:r>
          </a:p>
          <a:p>
            <a:r>
              <a:rPr lang="en-US" dirty="0"/>
              <a:t>	For a constant volume process: </a:t>
            </a:r>
            <a:r>
              <a:rPr lang="en-US" b="1" dirty="0"/>
              <a:t>W=0</a:t>
            </a:r>
          </a:p>
          <a:p>
            <a:r>
              <a:rPr lang="en-US" dirty="0"/>
              <a:t>	For a constant pressure process: </a:t>
            </a:r>
            <a:r>
              <a:rPr lang="en-US" b="1" dirty="0"/>
              <a:t>W=p*</a:t>
            </a:r>
            <a:r>
              <a:rPr lang="el-GR" b="1" dirty="0"/>
              <a:t>Δ</a:t>
            </a:r>
            <a:r>
              <a:rPr lang="en-US" b="1" dirty="0"/>
              <a:t>V</a:t>
            </a:r>
          </a:p>
        </p:txBody>
      </p:sp>
      <mc:AlternateContent xmlns:mc="http://schemas.openxmlformats.org/markup-compatibility/2006" xmlns:a14="http://schemas.microsoft.com/office/drawing/2010/main">
        <mc:Choice Requires="a14">
          <p:sp>
            <p:nvSpPr>
              <p:cNvPr id="3" name="TextBox 2"/>
              <p:cNvSpPr txBox="1"/>
              <p:nvPr/>
            </p:nvSpPr>
            <p:spPr>
              <a:xfrm>
                <a:off x="533400" y="2057400"/>
                <a:ext cx="8153400" cy="4307461"/>
              </a:xfrm>
              <a:prstGeom prst="rect">
                <a:avLst/>
              </a:prstGeom>
              <a:noFill/>
            </p:spPr>
            <p:txBody>
              <a:bodyPr wrap="square" rtlCol="0">
                <a:spAutoFit/>
              </a:bodyPr>
              <a:lstStyle/>
              <a:p>
                <a:r>
                  <a:rPr lang="en-US" dirty="0"/>
                  <a:t>1 </a:t>
                </a:r>
                <a:r>
                  <a:rPr lang="en-US" dirty="0" err="1"/>
                  <a:t>atm</a:t>
                </a:r>
                <a:r>
                  <a:rPr lang="en-US" dirty="0"/>
                  <a:t> = 1.013x10</a:t>
                </a:r>
                <a:r>
                  <a:rPr lang="en-US" baseline="30000" dirty="0"/>
                  <a:t>5</a:t>
                </a:r>
                <a:r>
                  <a:rPr lang="en-US" dirty="0"/>
                  <a:t>Pa,  1Liter=10</a:t>
                </a:r>
                <a:r>
                  <a:rPr lang="en-US" baseline="30000" dirty="0"/>
                  <a:t>-3</a:t>
                </a:r>
                <a:r>
                  <a:rPr lang="en-US" dirty="0"/>
                  <a:t>m</a:t>
                </a:r>
                <a:r>
                  <a:rPr lang="en-US" baseline="30000" dirty="0"/>
                  <a:t>3</a:t>
                </a:r>
              </a:p>
              <a:p>
                <a:r>
                  <a:rPr lang="en-US" dirty="0"/>
                  <a:t>The work done is positive when the volume increases and negative when the volume decreases.</a:t>
                </a:r>
              </a:p>
              <a:p>
                <a:endParaRPr lang="en-US" dirty="0"/>
              </a:p>
              <a:p>
                <a:r>
                  <a:rPr lang="en-US" dirty="0"/>
                  <a:t>Find </a:t>
                </a:r>
                <a:r>
                  <a:rPr lang="en-US" b="1" dirty="0"/>
                  <a:t>W</a:t>
                </a:r>
                <a:r>
                  <a:rPr lang="en-US" dirty="0"/>
                  <a:t> for each process in the cycle;</a:t>
                </a:r>
              </a:p>
              <a:p>
                <a:r>
                  <a:rPr lang="en-US" dirty="0"/>
                  <a:t>1</a:t>
                </a:r>
                <a:r>
                  <a:rPr lang="en-US" dirty="0">
                    <a:sym typeface="Wingdings" panose="05000000000000000000" pitchFamily="2" charset="2"/>
                  </a:rPr>
                  <a:t>2: </a:t>
                </a:r>
                <a14:m>
                  <m:oMath xmlns:m="http://schemas.openxmlformats.org/officeDocument/2006/math">
                    <m:r>
                      <a:rPr lang="en-US" b="0" i="1" smtClean="0">
                        <a:latin typeface="Cambria Math" panose="02040503050406030204" pitchFamily="18" charset="0"/>
                        <a:sym typeface="Wingdings" panose="05000000000000000000" pitchFamily="2" charset="2"/>
                      </a:rPr>
                      <m:t>𝑊</m:t>
                    </m:r>
                    <m:r>
                      <a:rPr lang="en-US" b="0" i="1" smtClean="0">
                        <a:latin typeface="Cambria Math" panose="02040503050406030204" pitchFamily="18" charset="0"/>
                        <a:sym typeface="Wingdings" panose="05000000000000000000" pitchFamily="2" charset="2"/>
                      </a:rPr>
                      <m:t>=</m:t>
                    </m:r>
                    <m:r>
                      <a:rPr lang="en-US" b="0" i="1" smtClean="0">
                        <a:latin typeface="Cambria Math" panose="02040503050406030204" pitchFamily="18" charset="0"/>
                        <a:sym typeface="Wingdings" panose="05000000000000000000" pitchFamily="2" charset="2"/>
                      </a:rPr>
                      <m:t>𝑝</m:t>
                    </m:r>
                    <m:r>
                      <a:rPr lang="en-US" b="0" i="1" smtClean="0">
                        <a:latin typeface="Cambria Math" panose="02040503050406030204" pitchFamily="18" charset="0"/>
                        <a:ea typeface="Cambria Math" panose="02040503050406030204" pitchFamily="18" charset="0"/>
                        <a:sym typeface="Wingdings" panose="05000000000000000000" pitchFamily="2" charset="2"/>
                      </a:rPr>
                      <m:t>∆</m:t>
                    </m:r>
                    <m:r>
                      <a:rPr lang="en-US" b="0" i="1" smtClean="0">
                        <a:latin typeface="Cambria Math" panose="02040503050406030204" pitchFamily="18" charset="0"/>
                        <a:ea typeface="Cambria Math" panose="02040503050406030204" pitchFamily="18" charset="0"/>
                        <a:sym typeface="Wingdings" panose="05000000000000000000" pitchFamily="2" charset="2"/>
                      </a:rPr>
                      <m:t>𝑉</m:t>
                    </m:r>
                    <m:r>
                      <a:rPr lang="en-US" b="0" i="1" smtClean="0">
                        <a:latin typeface="Cambria Math" panose="02040503050406030204" pitchFamily="18" charset="0"/>
                        <a:ea typeface="Cambria Math" panose="02040503050406030204" pitchFamily="18" charset="0"/>
                        <a:sym typeface="Wingdings" panose="05000000000000000000" pitchFamily="2" charset="2"/>
                      </a:rPr>
                      <m:t>=2.5</m:t>
                    </m:r>
                    <m:r>
                      <a:rPr lang="en-US" b="0" i="1" smtClean="0">
                        <a:latin typeface="Cambria Math" panose="02040503050406030204" pitchFamily="18" charset="0"/>
                        <a:ea typeface="Cambria Math" panose="02040503050406030204" pitchFamily="18" charset="0"/>
                        <a:sym typeface="Wingdings" panose="05000000000000000000" pitchFamily="2" charset="2"/>
                      </a:rPr>
                      <m:t>𝑎𝑡𝑚</m:t>
                    </m:r>
                    <m:r>
                      <a:rPr lang="en-US" b="0" i="1" smtClean="0">
                        <a:latin typeface="Cambria Math" panose="02040503050406030204" pitchFamily="18" charset="0"/>
                        <a:ea typeface="Cambria Math" panose="02040503050406030204" pitchFamily="18" charset="0"/>
                        <a:sym typeface="Wingdings" panose="05000000000000000000" pitchFamily="2" charset="2"/>
                      </a:rPr>
                      <m:t>∗1.013</m:t>
                    </m:r>
                    <m:r>
                      <a:rPr lang="en-US" b="0" i="1" smtClean="0">
                        <a:latin typeface="Cambria Math" panose="02040503050406030204" pitchFamily="18" charset="0"/>
                        <a:ea typeface="Cambria Math" panose="02040503050406030204" pitchFamily="18" charset="0"/>
                        <a:sym typeface="Wingdings" panose="05000000000000000000" pitchFamily="2" charset="2"/>
                      </a:rPr>
                      <m:t>𝑥</m:t>
                    </m:r>
                    <m:sSup>
                      <m:sSupPr>
                        <m:ctrlPr>
                          <a:rPr lang="en-US" b="0" i="1" smtClean="0">
                            <a:latin typeface="Cambria Math" panose="02040503050406030204" pitchFamily="18" charset="0"/>
                            <a:ea typeface="Cambria Math" panose="02040503050406030204" pitchFamily="18" charset="0"/>
                            <a:sym typeface="Wingdings" panose="05000000000000000000" pitchFamily="2" charset="2"/>
                          </a:rPr>
                        </m:ctrlPr>
                      </m:sSupPr>
                      <m:e>
                        <m:r>
                          <a:rPr lang="en-US" b="0" i="1" smtClean="0">
                            <a:latin typeface="Cambria Math" panose="02040503050406030204" pitchFamily="18" charset="0"/>
                            <a:ea typeface="Cambria Math" panose="02040503050406030204" pitchFamily="18" charset="0"/>
                            <a:sym typeface="Wingdings" panose="05000000000000000000" pitchFamily="2" charset="2"/>
                          </a:rPr>
                          <m:t>10</m:t>
                        </m:r>
                      </m:e>
                      <m:sup>
                        <m:r>
                          <a:rPr lang="en-US" b="0" i="1" smtClean="0">
                            <a:latin typeface="Cambria Math" panose="02040503050406030204" pitchFamily="18" charset="0"/>
                            <a:ea typeface="Cambria Math" panose="02040503050406030204" pitchFamily="18" charset="0"/>
                            <a:sym typeface="Wingdings" panose="05000000000000000000" pitchFamily="2" charset="2"/>
                          </a:rPr>
                          <m:t>5</m:t>
                        </m:r>
                      </m:sup>
                    </m:sSup>
                    <m:f>
                      <m:fPr>
                        <m:ctrlPr>
                          <a:rPr lang="en-US" b="0" i="1" smtClean="0">
                            <a:latin typeface="Cambria Math" panose="02040503050406030204" pitchFamily="18" charset="0"/>
                            <a:ea typeface="Cambria Math" panose="02040503050406030204" pitchFamily="18" charset="0"/>
                            <a:sym typeface="Wingdings" panose="05000000000000000000" pitchFamily="2" charset="2"/>
                          </a:rPr>
                        </m:ctrlPr>
                      </m:fPr>
                      <m:num>
                        <m:r>
                          <a:rPr lang="en-US" b="0" i="1" smtClean="0">
                            <a:latin typeface="Cambria Math" panose="02040503050406030204" pitchFamily="18" charset="0"/>
                            <a:ea typeface="Cambria Math" panose="02040503050406030204" pitchFamily="18" charset="0"/>
                            <a:sym typeface="Wingdings" panose="05000000000000000000" pitchFamily="2" charset="2"/>
                          </a:rPr>
                          <m:t>𝑃𝑎</m:t>
                        </m:r>
                      </m:num>
                      <m:den>
                        <m:r>
                          <a:rPr lang="en-US" b="0" i="1" smtClean="0">
                            <a:latin typeface="Cambria Math" panose="02040503050406030204" pitchFamily="18" charset="0"/>
                            <a:ea typeface="Cambria Math" panose="02040503050406030204" pitchFamily="18" charset="0"/>
                            <a:sym typeface="Wingdings" panose="05000000000000000000" pitchFamily="2" charset="2"/>
                          </a:rPr>
                          <m:t>𝑎𝑡𝑚</m:t>
                        </m:r>
                      </m:den>
                    </m:f>
                    <m:d>
                      <m:dPr>
                        <m:ctrlPr>
                          <a:rPr lang="en-US" b="0" i="1" smtClean="0">
                            <a:latin typeface="Cambria Math" panose="02040503050406030204" pitchFamily="18" charset="0"/>
                            <a:ea typeface="Cambria Math" panose="02040503050406030204" pitchFamily="18" charset="0"/>
                            <a:sym typeface="Wingdings" panose="05000000000000000000" pitchFamily="2" charset="2"/>
                          </a:rPr>
                        </m:ctrlPr>
                      </m:dPr>
                      <m:e>
                        <m:r>
                          <a:rPr lang="en-US" b="0" i="1" smtClean="0">
                            <a:latin typeface="Cambria Math" panose="02040503050406030204" pitchFamily="18" charset="0"/>
                            <a:ea typeface="Cambria Math" panose="02040503050406030204" pitchFamily="18" charset="0"/>
                            <a:sym typeface="Wingdings" panose="05000000000000000000" pitchFamily="2" charset="2"/>
                          </a:rPr>
                          <m:t>8</m:t>
                        </m:r>
                        <m:r>
                          <a:rPr lang="en-US" b="0" i="1" smtClean="0">
                            <a:latin typeface="Cambria Math" panose="02040503050406030204" pitchFamily="18" charset="0"/>
                            <a:ea typeface="Cambria Math" panose="02040503050406030204" pitchFamily="18" charset="0"/>
                            <a:sym typeface="Wingdings" panose="05000000000000000000" pitchFamily="2" charset="2"/>
                          </a:rPr>
                          <m:t>𝐿</m:t>
                        </m:r>
                        <m:r>
                          <a:rPr lang="en-US" b="0" i="1" smtClean="0">
                            <a:latin typeface="Cambria Math" panose="02040503050406030204" pitchFamily="18" charset="0"/>
                            <a:ea typeface="Cambria Math" panose="02040503050406030204" pitchFamily="18" charset="0"/>
                            <a:sym typeface="Wingdings" panose="05000000000000000000" pitchFamily="2" charset="2"/>
                          </a:rPr>
                          <m:t>−2</m:t>
                        </m:r>
                        <m:r>
                          <a:rPr lang="en-US" b="0" i="1" smtClean="0">
                            <a:latin typeface="Cambria Math" panose="02040503050406030204" pitchFamily="18" charset="0"/>
                            <a:ea typeface="Cambria Math" panose="02040503050406030204" pitchFamily="18" charset="0"/>
                            <a:sym typeface="Wingdings" panose="05000000000000000000" pitchFamily="2" charset="2"/>
                          </a:rPr>
                          <m:t>𝐿</m:t>
                        </m:r>
                      </m:e>
                    </m:d>
                    <m:r>
                      <a:rPr lang="en-US" b="0" i="1" smtClean="0">
                        <a:latin typeface="Cambria Math" panose="02040503050406030204" pitchFamily="18" charset="0"/>
                        <a:ea typeface="Cambria Math" panose="02040503050406030204" pitchFamily="18" charset="0"/>
                        <a:sym typeface="Wingdings" panose="05000000000000000000" pitchFamily="2" charset="2"/>
                      </a:rPr>
                      <m:t>𝑥</m:t>
                    </m:r>
                    <m:sSup>
                      <m:sSupPr>
                        <m:ctrlPr>
                          <a:rPr lang="en-US" b="0" i="1" smtClean="0">
                            <a:latin typeface="Cambria Math" panose="02040503050406030204" pitchFamily="18" charset="0"/>
                            <a:ea typeface="Cambria Math" panose="02040503050406030204" pitchFamily="18" charset="0"/>
                            <a:sym typeface="Wingdings" panose="05000000000000000000" pitchFamily="2" charset="2"/>
                          </a:rPr>
                        </m:ctrlPr>
                      </m:sSupPr>
                      <m:e>
                        <m:r>
                          <a:rPr lang="en-US" b="0" i="1" smtClean="0">
                            <a:latin typeface="Cambria Math" panose="02040503050406030204" pitchFamily="18" charset="0"/>
                            <a:ea typeface="Cambria Math" panose="02040503050406030204" pitchFamily="18" charset="0"/>
                            <a:sym typeface="Wingdings" panose="05000000000000000000" pitchFamily="2" charset="2"/>
                          </a:rPr>
                          <m:t>10</m:t>
                        </m:r>
                      </m:e>
                      <m:sup>
                        <m:r>
                          <a:rPr lang="en-US" b="0" i="1" smtClean="0">
                            <a:latin typeface="Cambria Math" panose="02040503050406030204" pitchFamily="18" charset="0"/>
                            <a:ea typeface="Cambria Math" panose="02040503050406030204" pitchFamily="18" charset="0"/>
                            <a:sym typeface="Wingdings" panose="05000000000000000000" pitchFamily="2" charset="2"/>
                          </a:rPr>
                          <m:t>−3</m:t>
                        </m:r>
                      </m:sup>
                    </m:sSup>
                    <m:f>
                      <m:fPr>
                        <m:ctrlPr>
                          <a:rPr lang="en-US" b="0" i="1" smtClean="0">
                            <a:latin typeface="Cambria Math" panose="02040503050406030204" pitchFamily="18" charset="0"/>
                            <a:ea typeface="Cambria Math" panose="02040503050406030204" pitchFamily="18" charset="0"/>
                            <a:sym typeface="Wingdings" panose="05000000000000000000" pitchFamily="2" charset="2"/>
                          </a:rPr>
                        </m:ctrlPr>
                      </m:fPr>
                      <m:num>
                        <m:sSup>
                          <m:sSupPr>
                            <m:ctrlPr>
                              <a:rPr lang="en-US" b="0" i="1" smtClean="0">
                                <a:latin typeface="Cambria Math" panose="02040503050406030204" pitchFamily="18" charset="0"/>
                                <a:ea typeface="Cambria Math" panose="02040503050406030204" pitchFamily="18" charset="0"/>
                                <a:sym typeface="Wingdings" panose="05000000000000000000" pitchFamily="2" charset="2"/>
                              </a:rPr>
                            </m:ctrlPr>
                          </m:sSupPr>
                          <m:e>
                            <m:r>
                              <a:rPr lang="en-US" b="0" i="1" smtClean="0">
                                <a:latin typeface="Cambria Math" panose="02040503050406030204" pitchFamily="18" charset="0"/>
                                <a:ea typeface="Cambria Math" panose="02040503050406030204" pitchFamily="18" charset="0"/>
                                <a:sym typeface="Wingdings" panose="05000000000000000000" pitchFamily="2" charset="2"/>
                              </a:rPr>
                              <m:t>𝑚</m:t>
                            </m:r>
                          </m:e>
                          <m:sup>
                            <m:r>
                              <a:rPr lang="en-US" b="0" i="1" smtClean="0">
                                <a:latin typeface="Cambria Math" panose="02040503050406030204" pitchFamily="18" charset="0"/>
                                <a:ea typeface="Cambria Math" panose="02040503050406030204" pitchFamily="18" charset="0"/>
                                <a:sym typeface="Wingdings" panose="05000000000000000000" pitchFamily="2" charset="2"/>
                              </a:rPr>
                              <m:t>3</m:t>
                            </m:r>
                          </m:sup>
                        </m:sSup>
                      </m:num>
                      <m:den>
                        <m:r>
                          <a:rPr lang="en-US" b="0" i="1" smtClean="0">
                            <a:latin typeface="Cambria Math" panose="02040503050406030204" pitchFamily="18" charset="0"/>
                            <a:ea typeface="Cambria Math" panose="02040503050406030204" pitchFamily="18" charset="0"/>
                            <a:sym typeface="Wingdings" panose="05000000000000000000" pitchFamily="2" charset="2"/>
                          </a:rPr>
                          <m:t>𝐿</m:t>
                        </m:r>
                      </m:den>
                    </m:f>
                    <m:r>
                      <a:rPr lang="en-US" b="0" i="1" smtClean="0">
                        <a:latin typeface="Cambria Math" panose="02040503050406030204" pitchFamily="18" charset="0"/>
                        <a:ea typeface="Cambria Math" panose="02040503050406030204" pitchFamily="18" charset="0"/>
                        <a:sym typeface="Wingdings" panose="05000000000000000000" pitchFamily="2" charset="2"/>
                      </a:rPr>
                      <m:t>=1.5</m:t>
                    </m:r>
                    <m:r>
                      <a:rPr lang="en-US" b="0" i="1" smtClean="0">
                        <a:latin typeface="Cambria Math" panose="02040503050406030204" pitchFamily="18" charset="0"/>
                        <a:ea typeface="Cambria Math" panose="02040503050406030204" pitchFamily="18" charset="0"/>
                        <a:sym typeface="Wingdings" panose="05000000000000000000" pitchFamily="2" charset="2"/>
                      </a:rPr>
                      <m:t>𝑥</m:t>
                    </m:r>
                    <m:sSup>
                      <m:sSupPr>
                        <m:ctrlPr>
                          <a:rPr lang="en-US" b="0" i="1" smtClean="0">
                            <a:latin typeface="Cambria Math" panose="02040503050406030204" pitchFamily="18" charset="0"/>
                            <a:ea typeface="Cambria Math" panose="02040503050406030204" pitchFamily="18" charset="0"/>
                            <a:sym typeface="Wingdings" panose="05000000000000000000" pitchFamily="2" charset="2"/>
                          </a:rPr>
                        </m:ctrlPr>
                      </m:sSupPr>
                      <m:e>
                        <m:r>
                          <a:rPr lang="en-US" b="0" i="1" smtClean="0">
                            <a:latin typeface="Cambria Math" panose="02040503050406030204" pitchFamily="18" charset="0"/>
                            <a:ea typeface="Cambria Math" panose="02040503050406030204" pitchFamily="18" charset="0"/>
                            <a:sym typeface="Wingdings" panose="05000000000000000000" pitchFamily="2" charset="2"/>
                          </a:rPr>
                          <m:t>10</m:t>
                        </m:r>
                      </m:e>
                      <m:sup>
                        <m:r>
                          <a:rPr lang="en-US" b="0" i="1" smtClean="0">
                            <a:latin typeface="Cambria Math" panose="02040503050406030204" pitchFamily="18" charset="0"/>
                            <a:ea typeface="Cambria Math" panose="02040503050406030204" pitchFamily="18" charset="0"/>
                            <a:sym typeface="Wingdings" panose="05000000000000000000" pitchFamily="2" charset="2"/>
                          </a:rPr>
                          <m:t>3</m:t>
                        </m:r>
                      </m:sup>
                    </m:sSup>
                    <m:r>
                      <a:rPr lang="en-US" b="0" i="1" smtClean="0">
                        <a:latin typeface="Cambria Math" panose="02040503050406030204" pitchFamily="18" charset="0"/>
                        <a:ea typeface="Cambria Math" panose="02040503050406030204" pitchFamily="18" charset="0"/>
                        <a:sym typeface="Wingdings" panose="05000000000000000000" pitchFamily="2" charset="2"/>
                      </a:rPr>
                      <m:t>𝐽</m:t>
                    </m:r>
                  </m:oMath>
                </a14:m>
                <a:endParaRPr lang="en-US" dirty="0"/>
              </a:p>
              <a:p>
                <a:r>
                  <a:rPr lang="en-US" dirty="0">
                    <a:sym typeface="Wingdings" panose="05000000000000000000" pitchFamily="2" charset="2"/>
                  </a:rPr>
                  <a:t>23: </a:t>
                </a:r>
                <a14:m>
                  <m:oMath xmlns:m="http://schemas.openxmlformats.org/officeDocument/2006/math">
                    <m:r>
                      <a:rPr lang="en-US" i="1">
                        <a:latin typeface="Cambria Math" panose="02040503050406030204" pitchFamily="18" charset="0"/>
                        <a:sym typeface="Wingdings" panose="05000000000000000000" pitchFamily="2" charset="2"/>
                      </a:rPr>
                      <m:t>𝑊</m:t>
                    </m:r>
                    <m:r>
                      <a:rPr lang="en-US" i="1">
                        <a:latin typeface="Cambria Math" panose="02040503050406030204" pitchFamily="18" charset="0"/>
                        <a:sym typeface="Wingdings" panose="05000000000000000000" pitchFamily="2" charset="2"/>
                      </a:rPr>
                      <m:t>=0</m:t>
                    </m:r>
                  </m:oMath>
                </a14:m>
                <a:r>
                  <a:rPr lang="en-US" dirty="0"/>
                  <a:t> since </a:t>
                </a:r>
                <a14:m>
                  <m:oMath xmlns:m="http://schemas.openxmlformats.org/officeDocument/2006/math">
                    <m:r>
                      <a:rPr lang="en-US" i="1">
                        <a:latin typeface="Cambria Math" panose="02040503050406030204" pitchFamily="18" charset="0"/>
                        <a:ea typeface="Cambria Math" panose="02040503050406030204" pitchFamily="18" charset="0"/>
                        <a:sym typeface="Wingdings" panose="05000000000000000000" pitchFamily="2" charset="2"/>
                      </a:rPr>
                      <m:t>∆</m:t>
                    </m:r>
                    <m:r>
                      <a:rPr lang="en-US" i="1">
                        <a:latin typeface="Cambria Math" panose="02040503050406030204" pitchFamily="18" charset="0"/>
                        <a:ea typeface="Cambria Math" panose="02040503050406030204" pitchFamily="18" charset="0"/>
                        <a:sym typeface="Wingdings" panose="05000000000000000000" pitchFamily="2" charset="2"/>
                      </a:rPr>
                      <m:t>𝑉</m:t>
                    </m:r>
                    <m:r>
                      <a:rPr lang="en-US" i="1">
                        <a:latin typeface="Cambria Math" panose="02040503050406030204" pitchFamily="18" charset="0"/>
                        <a:ea typeface="Cambria Math" panose="02040503050406030204" pitchFamily="18" charset="0"/>
                        <a:sym typeface="Wingdings" panose="05000000000000000000" pitchFamily="2" charset="2"/>
                      </a:rPr>
                      <m:t>=0</m:t>
                    </m:r>
                  </m:oMath>
                </a14:m>
                <a:endParaRPr lang="en-US" dirty="0"/>
              </a:p>
              <a:p>
                <a:r>
                  <a:rPr lang="en-US" dirty="0">
                    <a:sym typeface="Wingdings" panose="05000000000000000000" pitchFamily="2" charset="2"/>
                  </a:rPr>
                  <a:t>34: </a:t>
                </a:r>
                <a14:m>
                  <m:oMath xmlns:m="http://schemas.openxmlformats.org/officeDocument/2006/math">
                    <m:r>
                      <a:rPr lang="en-US" i="1">
                        <a:latin typeface="Cambria Math" panose="02040503050406030204" pitchFamily="18" charset="0"/>
                        <a:sym typeface="Wingdings" panose="05000000000000000000" pitchFamily="2" charset="2"/>
                      </a:rPr>
                      <m:t>𝑊</m:t>
                    </m:r>
                    <m:r>
                      <a:rPr lang="en-US" i="1">
                        <a:latin typeface="Cambria Math" panose="02040503050406030204" pitchFamily="18" charset="0"/>
                        <a:sym typeface="Wingdings" panose="05000000000000000000" pitchFamily="2" charset="2"/>
                      </a:rPr>
                      <m:t>=</m:t>
                    </m:r>
                    <m:r>
                      <a:rPr lang="en-US" i="1">
                        <a:latin typeface="Cambria Math" panose="02040503050406030204" pitchFamily="18" charset="0"/>
                        <a:sym typeface="Wingdings" panose="05000000000000000000" pitchFamily="2" charset="2"/>
                      </a:rPr>
                      <m:t>𝑝</m:t>
                    </m:r>
                    <m:r>
                      <a:rPr lang="en-US" i="1">
                        <a:latin typeface="Cambria Math" panose="02040503050406030204" pitchFamily="18" charset="0"/>
                        <a:ea typeface="Cambria Math" panose="02040503050406030204" pitchFamily="18" charset="0"/>
                        <a:sym typeface="Wingdings" panose="05000000000000000000" pitchFamily="2" charset="2"/>
                      </a:rPr>
                      <m:t>∆</m:t>
                    </m:r>
                    <m:r>
                      <a:rPr lang="en-US" i="1">
                        <a:latin typeface="Cambria Math" panose="02040503050406030204" pitchFamily="18" charset="0"/>
                        <a:ea typeface="Cambria Math" panose="02040503050406030204" pitchFamily="18" charset="0"/>
                        <a:sym typeface="Wingdings" panose="05000000000000000000" pitchFamily="2" charset="2"/>
                      </a:rPr>
                      <m:t>𝑉</m:t>
                    </m:r>
                    <m:r>
                      <a:rPr lang="en-US" i="1">
                        <a:latin typeface="Cambria Math" panose="02040503050406030204" pitchFamily="18" charset="0"/>
                        <a:ea typeface="Cambria Math" panose="02040503050406030204" pitchFamily="18" charset="0"/>
                        <a:sym typeface="Wingdings" panose="05000000000000000000" pitchFamily="2" charset="2"/>
                      </a:rPr>
                      <m:t>=0.5</m:t>
                    </m:r>
                    <m:r>
                      <a:rPr lang="en-US" i="1">
                        <a:latin typeface="Cambria Math" panose="02040503050406030204" pitchFamily="18" charset="0"/>
                        <a:ea typeface="Cambria Math" panose="02040503050406030204" pitchFamily="18" charset="0"/>
                        <a:sym typeface="Wingdings" panose="05000000000000000000" pitchFamily="2" charset="2"/>
                      </a:rPr>
                      <m:t>𝑎𝑡𝑚</m:t>
                    </m:r>
                    <m:r>
                      <a:rPr lang="en-US" i="1">
                        <a:latin typeface="Cambria Math" panose="02040503050406030204" pitchFamily="18" charset="0"/>
                        <a:ea typeface="Cambria Math" panose="02040503050406030204" pitchFamily="18" charset="0"/>
                        <a:sym typeface="Wingdings" panose="05000000000000000000" pitchFamily="2" charset="2"/>
                      </a:rPr>
                      <m:t>∗1.013</m:t>
                    </m:r>
                    <m:r>
                      <a:rPr lang="en-US" i="1">
                        <a:latin typeface="Cambria Math" panose="02040503050406030204" pitchFamily="18" charset="0"/>
                        <a:ea typeface="Cambria Math" panose="02040503050406030204" pitchFamily="18" charset="0"/>
                        <a:sym typeface="Wingdings" panose="05000000000000000000" pitchFamily="2" charset="2"/>
                      </a:rPr>
                      <m:t>𝑥</m:t>
                    </m:r>
                    <m:sSup>
                      <m:sSupPr>
                        <m:ctrlPr>
                          <a:rPr lang="en-US" i="1">
                            <a:latin typeface="Cambria Math" panose="02040503050406030204" pitchFamily="18" charset="0"/>
                            <a:ea typeface="Cambria Math" panose="02040503050406030204" pitchFamily="18" charset="0"/>
                            <a:sym typeface="Wingdings" panose="05000000000000000000" pitchFamily="2" charset="2"/>
                          </a:rPr>
                        </m:ctrlPr>
                      </m:sSupPr>
                      <m:e>
                        <m:r>
                          <a:rPr lang="en-US" i="1">
                            <a:latin typeface="Cambria Math" panose="02040503050406030204" pitchFamily="18" charset="0"/>
                            <a:ea typeface="Cambria Math" panose="02040503050406030204" pitchFamily="18" charset="0"/>
                            <a:sym typeface="Wingdings" panose="05000000000000000000" pitchFamily="2" charset="2"/>
                          </a:rPr>
                          <m:t>10</m:t>
                        </m:r>
                      </m:e>
                      <m:sup>
                        <m:r>
                          <a:rPr lang="en-US" i="1">
                            <a:latin typeface="Cambria Math" panose="02040503050406030204" pitchFamily="18" charset="0"/>
                            <a:ea typeface="Cambria Math" panose="02040503050406030204" pitchFamily="18" charset="0"/>
                            <a:sym typeface="Wingdings" panose="05000000000000000000" pitchFamily="2" charset="2"/>
                          </a:rPr>
                          <m:t>5</m:t>
                        </m:r>
                      </m:sup>
                    </m:sSup>
                    <m:f>
                      <m:fPr>
                        <m:ctrlPr>
                          <a:rPr lang="en-US" i="1">
                            <a:latin typeface="Cambria Math" panose="02040503050406030204" pitchFamily="18" charset="0"/>
                            <a:ea typeface="Cambria Math" panose="02040503050406030204" pitchFamily="18" charset="0"/>
                            <a:sym typeface="Wingdings" panose="05000000000000000000" pitchFamily="2" charset="2"/>
                          </a:rPr>
                        </m:ctrlPr>
                      </m:fPr>
                      <m:num>
                        <m:r>
                          <a:rPr lang="en-US" i="1">
                            <a:latin typeface="Cambria Math" panose="02040503050406030204" pitchFamily="18" charset="0"/>
                            <a:ea typeface="Cambria Math" panose="02040503050406030204" pitchFamily="18" charset="0"/>
                            <a:sym typeface="Wingdings" panose="05000000000000000000" pitchFamily="2" charset="2"/>
                          </a:rPr>
                          <m:t>𝑃𝑎</m:t>
                        </m:r>
                      </m:num>
                      <m:den>
                        <m:r>
                          <a:rPr lang="en-US" i="1">
                            <a:latin typeface="Cambria Math" panose="02040503050406030204" pitchFamily="18" charset="0"/>
                            <a:ea typeface="Cambria Math" panose="02040503050406030204" pitchFamily="18" charset="0"/>
                            <a:sym typeface="Wingdings" panose="05000000000000000000" pitchFamily="2" charset="2"/>
                          </a:rPr>
                          <m:t>𝑎𝑡𝑚</m:t>
                        </m:r>
                      </m:den>
                    </m:f>
                    <m:d>
                      <m:dPr>
                        <m:ctrlPr>
                          <a:rPr lang="en-US" i="1">
                            <a:latin typeface="Cambria Math" panose="02040503050406030204" pitchFamily="18" charset="0"/>
                            <a:ea typeface="Cambria Math" panose="02040503050406030204" pitchFamily="18" charset="0"/>
                            <a:sym typeface="Wingdings" panose="05000000000000000000" pitchFamily="2" charset="2"/>
                          </a:rPr>
                        </m:ctrlPr>
                      </m:dPr>
                      <m:e>
                        <m:r>
                          <a:rPr lang="en-US" b="0" i="1" smtClean="0">
                            <a:latin typeface="Cambria Math" panose="02040503050406030204" pitchFamily="18" charset="0"/>
                            <a:ea typeface="Cambria Math" panose="02040503050406030204" pitchFamily="18" charset="0"/>
                            <a:sym typeface="Wingdings" panose="05000000000000000000" pitchFamily="2" charset="2"/>
                          </a:rPr>
                          <m:t>2</m:t>
                        </m:r>
                        <m:r>
                          <a:rPr lang="en-US" i="1">
                            <a:latin typeface="Cambria Math" panose="02040503050406030204" pitchFamily="18" charset="0"/>
                            <a:ea typeface="Cambria Math" panose="02040503050406030204" pitchFamily="18" charset="0"/>
                            <a:sym typeface="Wingdings" panose="05000000000000000000" pitchFamily="2" charset="2"/>
                          </a:rPr>
                          <m:t>𝐿</m:t>
                        </m:r>
                        <m:r>
                          <a:rPr lang="en-US" i="1">
                            <a:latin typeface="Cambria Math" panose="02040503050406030204" pitchFamily="18" charset="0"/>
                            <a:ea typeface="Cambria Math" panose="02040503050406030204" pitchFamily="18" charset="0"/>
                            <a:sym typeface="Wingdings" panose="05000000000000000000" pitchFamily="2" charset="2"/>
                          </a:rPr>
                          <m:t>−8</m:t>
                        </m:r>
                        <m:r>
                          <a:rPr lang="en-US" i="1">
                            <a:latin typeface="Cambria Math" panose="02040503050406030204" pitchFamily="18" charset="0"/>
                            <a:ea typeface="Cambria Math" panose="02040503050406030204" pitchFamily="18" charset="0"/>
                            <a:sym typeface="Wingdings" panose="05000000000000000000" pitchFamily="2" charset="2"/>
                          </a:rPr>
                          <m:t>𝐿</m:t>
                        </m:r>
                      </m:e>
                    </m:d>
                    <m:r>
                      <a:rPr lang="en-US" i="1">
                        <a:latin typeface="Cambria Math" panose="02040503050406030204" pitchFamily="18" charset="0"/>
                        <a:ea typeface="Cambria Math" panose="02040503050406030204" pitchFamily="18" charset="0"/>
                        <a:sym typeface="Wingdings" panose="05000000000000000000" pitchFamily="2" charset="2"/>
                      </a:rPr>
                      <m:t>𝑥</m:t>
                    </m:r>
                    <m:sSup>
                      <m:sSupPr>
                        <m:ctrlPr>
                          <a:rPr lang="en-US" i="1">
                            <a:latin typeface="Cambria Math" panose="02040503050406030204" pitchFamily="18" charset="0"/>
                            <a:ea typeface="Cambria Math" panose="02040503050406030204" pitchFamily="18" charset="0"/>
                            <a:sym typeface="Wingdings" panose="05000000000000000000" pitchFamily="2" charset="2"/>
                          </a:rPr>
                        </m:ctrlPr>
                      </m:sSupPr>
                      <m:e>
                        <m:r>
                          <a:rPr lang="en-US" i="1">
                            <a:latin typeface="Cambria Math" panose="02040503050406030204" pitchFamily="18" charset="0"/>
                            <a:ea typeface="Cambria Math" panose="02040503050406030204" pitchFamily="18" charset="0"/>
                            <a:sym typeface="Wingdings" panose="05000000000000000000" pitchFamily="2" charset="2"/>
                          </a:rPr>
                          <m:t>10</m:t>
                        </m:r>
                      </m:e>
                      <m:sup>
                        <m:r>
                          <a:rPr lang="en-US" i="1">
                            <a:latin typeface="Cambria Math" panose="02040503050406030204" pitchFamily="18" charset="0"/>
                            <a:ea typeface="Cambria Math" panose="02040503050406030204" pitchFamily="18" charset="0"/>
                            <a:sym typeface="Wingdings" panose="05000000000000000000" pitchFamily="2" charset="2"/>
                          </a:rPr>
                          <m:t>−3</m:t>
                        </m:r>
                      </m:sup>
                    </m:sSup>
                    <m:f>
                      <m:fPr>
                        <m:ctrlPr>
                          <a:rPr lang="en-US" i="1">
                            <a:latin typeface="Cambria Math" panose="02040503050406030204" pitchFamily="18" charset="0"/>
                            <a:ea typeface="Cambria Math" panose="02040503050406030204" pitchFamily="18" charset="0"/>
                            <a:sym typeface="Wingdings" panose="05000000000000000000" pitchFamily="2" charset="2"/>
                          </a:rPr>
                        </m:ctrlPr>
                      </m:fPr>
                      <m:num>
                        <m:sSup>
                          <m:sSupPr>
                            <m:ctrlPr>
                              <a:rPr lang="en-US" i="1">
                                <a:latin typeface="Cambria Math" panose="02040503050406030204" pitchFamily="18" charset="0"/>
                                <a:ea typeface="Cambria Math" panose="02040503050406030204" pitchFamily="18" charset="0"/>
                                <a:sym typeface="Wingdings" panose="05000000000000000000" pitchFamily="2" charset="2"/>
                              </a:rPr>
                            </m:ctrlPr>
                          </m:sSupPr>
                          <m:e>
                            <m:r>
                              <a:rPr lang="en-US" i="1">
                                <a:latin typeface="Cambria Math" panose="02040503050406030204" pitchFamily="18" charset="0"/>
                                <a:ea typeface="Cambria Math" panose="02040503050406030204" pitchFamily="18" charset="0"/>
                                <a:sym typeface="Wingdings" panose="05000000000000000000" pitchFamily="2" charset="2"/>
                              </a:rPr>
                              <m:t>𝑚</m:t>
                            </m:r>
                          </m:e>
                          <m:sup>
                            <m:r>
                              <a:rPr lang="en-US" i="1">
                                <a:latin typeface="Cambria Math" panose="02040503050406030204" pitchFamily="18" charset="0"/>
                                <a:ea typeface="Cambria Math" panose="02040503050406030204" pitchFamily="18" charset="0"/>
                                <a:sym typeface="Wingdings" panose="05000000000000000000" pitchFamily="2" charset="2"/>
                              </a:rPr>
                              <m:t>3</m:t>
                            </m:r>
                          </m:sup>
                        </m:sSup>
                      </m:num>
                      <m:den>
                        <m:r>
                          <a:rPr lang="en-US" i="1">
                            <a:latin typeface="Cambria Math" panose="02040503050406030204" pitchFamily="18" charset="0"/>
                            <a:ea typeface="Cambria Math" panose="02040503050406030204" pitchFamily="18" charset="0"/>
                            <a:sym typeface="Wingdings" panose="05000000000000000000" pitchFamily="2" charset="2"/>
                          </a:rPr>
                          <m:t>𝐿</m:t>
                        </m:r>
                      </m:den>
                    </m:f>
                    <m:r>
                      <a:rPr lang="en-US" i="1">
                        <a:latin typeface="Cambria Math" panose="02040503050406030204" pitchFamily="18" charset="0"/>
                        <a:ea typeface="Cambria Math" panose="02040503050406030204" pitchFamily="18" charset="0"/>
                        <a:sym typeface="Wingdings" panose="05000000000000000000" pitchFamily="2" charset="2"/>
                      </a:rPr>
                      <m:t>=</m:t>
                    </m:r>
                    <m:r>
                      <a:rPr lang="en-US" b="0" i="1" smtClean="0">
                        <a:latin typeface="Cambria Math" panose="02040503050406030204" pitchFamily="18" charset="0"/>
                        <a:ea typeface="Cambria Math" panose="02040503050406030204" pitchFamily="18" charset="0"/>
                        <a:sym typeface="Wingdings" panose="05000000000000000000" pitchFamily="2" charset="2"/>
                      </a:rPr>
                      <m:t>−3.0</m:t>
                    </m:r>
                    <m:r>
                      <a:rPr lang="en-US" i="1">
                        <a:latin typeface="Cambria Math" panose="02040503050406030204" pitchFamily="18" charset="0"/>
                        <a:ea typeface="Cambria Math" panose="02040503050406030204" pitchFamily="18" charset="0"/>
                        <a:sym typeface="Wingdings" panose="05000000000000000000" pitchFamily="2" charset="2"/>
                      </a:rPr>
                      <m:t>𝑥</m:t>
                    </m:r>
                    <m:sSup>
                      <m:sSupPr>
                        <m:ctrlPr>
                          <a:rPr lang="en-US" i="1">
                            <a:latin typeface="Cambria Math" panose="02040503050406030204" pitchFamily="18" charset="0"/>
                            <a:ea typeface="Cambria Math" panose="02040503050406030204" pitchFamily="18" charset="0"/>
                            <a:sym typeface="Wingdings" panose="05000000000000000000" pitchFamily="2" charset="2"/>
                          </a:rPr>
                        </m:ctrlPr>
                      </m:sSupPr>
                      <m:e>
                        <m:r>
                          <a:rPr lang="en-US" i="1">
                            <a:latin typeface="Cambria Math" panose="02040503050406030204" pitchFamily="18" charset="0"/>
                            <a:ea typeface="Cambria Math" panose="02040503050406030204" pitchFamily="18" charset="0"/>
                            <a:sym typeface="Wingdings" panose="05000000000000000000" pitchFamily="2" charset="2"/>
                          </a:rPr>
                          <m:t>10</m:t>
                        </m:r>
                      </m:e>
                      <m:sup>
                        <m:r>
                          <a:rPr lang="en-US" b="0" i="1" smtClean="0">
                            <a:latin typeface="Cambria Math" panose="02040503050406030204" pitchFamily="18" charset="0"/>
                            <a:ea typeface="Cambria Math" panose="02040503050406030204" pitchFamily="18" charset="0"/>
                            <a:sym typeface="Wingdings" panose="05000000000000000000" pitchFamily="2" charset="2"/>
                          </a:rPr>
                          <m:t>2</m:t>
                        </m:r>
                      </m:sup>
                    </m:sSup>
                    <m:r>
                      <a:rPr lang="en-US" i="1">
                        <a:latin typeface="Cambria Math" panose="02040503050406030204" pitchFamily="18" charset="0"/>
                        <a:ea typeface="Cambria Math" panose="02040503050406030204" pitchFamily="18" charset="0"/>
                        <a:sym typeface="Wingdings" panose="05000000000000000000" pitchFamily="2" charset="2"/>
                      </a:rPr>
                      <m:t>𝐽</m:t>
                    </m:r>
                  </m:oMath>
                </a14:m>
                <a:endParaRPr lang="en-US" dirty="0"/>
              </a:p>
              <a:p>
                <a:r>
                  <a:rPr lang="en-US" dirty="0">
                    <a:sym typeface="Wingdings" panose="05000000000000000000" pitchFamily="2" charset="2"/>
                  </a:rPr>
                  <a:t>41: </a:t>
                </a:r>
                <a14:m>
                  <m:oMath xmlns:m="http://schemas.openxmlformats.org/officeDocument/2006/math">
                    <m:r>
                      <a:rPr lang="en-US" i="1">
                        <a:latin typeface="Cambria Math" panose="02040503050406030204" pitchFamily="18" charset="0"/>
                        <a:sym typeface="Wingdings" panose="05000000000000000000" pitchFamily="2" charset="2"/>
                      </a:rPr>
                      <m:t>𝑊</m:t>
                    </m:r>
                    <m:r>
                      <a:rPr lang="en-US" i="1">
                        <a:latin typeface="Cambria Math" panose="02040503050406030204" pitchFamily="18" charset="0"/>
                        <a:sym typeface="Wingdings" panose="05000000000000000000" pitchFamily="2" charset="2"/>
                      </a:rPr>
                      <m:t>=0</m:t>
                    </m:r>
                  </m:oMath>
                </a14:m>
                <a:r>
                  <a:rPr lang="en-US" dirty="0"/>
                  <a:t> since </a:t>
                </a:r>
                <a14:m>
                  <m:oMath xmlns:m="http://schemas.openxmlformats.org/officeDocument/2006/math">
                    <m:r>
                      <a:rPr lang="en-US" i="1">
                        <a:latin typeface="Cambria Math" panose="02040503050406030204" pitchFamily="18" charset="0"/>
                        <a:ea typeface="Cambria Math" panose="02040503050406030204" pitchFamily="18" charset="0"/>
                        <a:sym typeface="Wingdings" panose="05000000000000000000" pitchFamily="2" charset="2"/>
                      </a:rPr>
                      <m:t>∆</m:t>
                    </m:r>
                    <m:r>
                      <a:rPr lang="en-US" i="1">
                        <a:latin typeface="Cambria Math" panose="02040503050406030204" pitchFamily="18" charset="0"/>
                        <a:ea typeface="Cambria Math" panose="02040503050406030204" pitchFamily="18" charset="0"/>
                        <a:sym typeface="Wingdings" panose="05000000000000000000" pitchFamily="2" charset="2"/>
                      </a:rPr>
                      <m:t>𝑉</m:t>
                    </m:r>
                    <m:r>
                      <a:rPr lang="en-US" i="1">
                        <a:latin typeface="Cambria Math" panose="02040503050406030204" pitchFamily="18" charset="0"/>
                        <a:ea typeface="Cambria Math" panose="02040503050406030204" pitchFamily="18" charset="0"/>
                        <a:sym typeface="Wingdings" panose="05000000000000000000" pitchFamily="2" charset="2"/>
                      </a:rPr>
                      <m:t>=0</m:t>
                    </m:r>
                  </m:oMath>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𝑐𝑦𝑐𝑙𝑒</m:t>
                          </m:r>
                        </m:sub>
                      </m:sSub>
                      <m:r>
                        <a:rPr lang="en-US" b="0" i="1" smtClean="0">
                          <a:latin typeface="Cambria Math" panose="02040503050406030204" pitchFamily="18" charset="0"/>
                        </a:rPr>
                        <m:t>=1.5</m:t>
                      </m:r>
                      <m:r>
                        <a:rPr lang="en-US" i="1">
                          <a:latin typeface="Cambria Math" panose="02040503050406030204" pitchFamily="18" charset="0"/>
                          <a:ea typeface="Cambria Math" panose="02040503050406030204" pitchFamily="18" charset="0"/>
                          <a:sym typeface="Wingdings" panose="05000000000000000000" pitchFamily="2" charset="2"/>
                        </a:rPr>
                        <m:t>𝑥</m:t>
                      </m:r>
                      <m:sSup>
                        <m:sSupPr>
                          <m:ctrlPr>
                            <a:rPr lang="en-US" i="1">
                              <a:latin typeface="Cambria Math" panose="02040503050406030204" pitchFamily="18" charset="0"/>
                              <a:ea typeface="Cambria Math" panose="02040503050406030204" pitchFamily="18" charset="0"/>
                              <a:sym typeface="Wingdings" panose="05000000000000000000" pitchFamily="2" charset="2"/>
                            </a:rPr>
                          </m:ctrlPr>
                        </m:sSupPr>
                        <m:e>
                          <m:r>
                            <a:rPr lang="en-US" i="1">
                              <a:latin typeface="Cambria Math" panose="02040503050406030204" pitchFamily="18" charset="0"/>
                              <a:ea typeface="Cambria Math" panose="02040503050406030204" pitchFamily="18" charset="0"/>
                              <a:sym typeface="Wingdings" panose="05000000000000000000" pitchFamily="2" charset="2"/>
                            </a:rPr>
                            <m:t>10</m:t>
                          </m:r>
                        </m:e>
                        <m:sup>
                          <m:r>
                            <a:rPr lang="en-US" i="1">
                              <a:latin typeface="Cambria Math" panose="02040503050406030204" pitchFamily="18" charset="0"/>
                              <a:ea typeface="Cambria Math" panose="02040503050406030204" pitchFamily="18" charset="0"/>
                              <a:sym typeface="Wingdings" panose="05000000000000000000" pitchFamily="2" charset="2"/>
                            </a:rPr>
                            <m:t>3</m:t>
                          </m:r>
                        </m:sup>
                      </m:sSup>
                      <m:r>
                        <a:rPr lang="en-US" i="1">
                          <a:latin typeface="Cambria Math" panose="02040503050406030204" pitchFamily="18" charset="0"/>
                          <a:ea typeface="Cambria Math" panose="02040503050406030204" pitchFamily="18" charset="0"/>
                          <a:sym typeface="Wingdings" panose="05000000000000000000" pitchFamily="2" charset="2"/>
                        </a:rPr>
                        <m:t>𝐽</m:t>
                      </m:r>
                      <m:r>
                        <a:rPr lang="en-US" b="0" i="1" smtClean="0">
                          <a:latin typeface="Cambria Math" panose="02040503050406030204" pitchFamily="18" charset="0"/>
                          <a:ea typeface="Cambria Math" panose="02040503050406030204" pitchFamily="18" charset="0"/>
                          <a:sym typeface="Wingdings" panose="05000000000000000000" pitchFamily="2" charset="2"/>
                        </a:rPr>
                        <m:t>+0+</m:t>
                      </m:r>
                      <m:d>
                        <m:dPr>
                          <m:ctrlPr>
                            <a:rPr lang="en-US" b="0" i="1" smtClean="0">
                              <a:latin typeface="Cambria Math" panose="02040503050406030204" pitchFamily="18" charset="0"/>
                              <a:ea typeface="Cambria Math" panose="02040503050406030204" pitchFamily="18" charset="0"/>
                              <a:sym typeface="Wingdings" panose="05000000000000000000" pitchFamily="2" charset="2"/>
                            </a:rPr>
                          </m:ctrlPr>
                        </m:dPr>
                        <m:e>
                          <m:r>
                            <a:rPr lang="en-US" b="0" i="1" smtClean="0">
                              <a:latin typeface="Cambria Math" panose="02040503050406030204" pitchFamily="18" charset="0"/>
                              <a:ea typeface="Cambria Math" panose="02040503050406030204" pitchFamily="18" charset="0"/>
                              <a:sym typeface="Wingdings" panose="05000000000000000000" pitchFamily="2" charset="2"/>
                            </a:rPr>
                            <m:t>−3.0</m:t>
                          </m:r>
                          <m:r>
                            <a:rPr lang="en-US" i="1">
                              <a:latin typeface="Cambria Math" panose="02040503050406030204" pitchFamily="18" charset="0"/>
                              <a:ea typeface="Cambria Math" panose="02040503050406030204" pitchFamily="18" charset="0"/>
                              <a:sym typeface="Wingdings" panose="05000000000000000000" pitchFamily="2" charset="2"/>
                            </a:rPr>
                            <m:t>𝑥</m:t>
                          </m:r>
                          <m:sSup>
                            <m:sSupPr>
                              <m:ctrlPr>
                                <a:rPr lang="en-US" i="1">
                                  <a:latin typeface="Cambria Math" panose="02040503050406030204" pitchFamily="18" charset="0"/>
                                  <a:ea typeface="Cambria Math" panose="02040503050406030204" pitchFamily="18" charset="0"/>
                                  <a:sym typeface="Wingdings" panose="05000000000000000000" pitchFamily="2" charset="2"/>
                                </a:rPr>
                              </m:ctrlPr>
                            </m:sSupPr>
                            <m:e>
                              <m:r>
                                <a:rPr lang="en-US" i="1">
                                  <a:latin typeface="Cambria Math" panose="02040503050406030204" pitchFamily="18" charset="0"/>
                                  <a:ea typeface="Cambria Math" panose="02040503050406030204" pitchFamily="18" charset="0"/>
                                  <a:sym typeface="Wingdings" panose="05000000000000000000" pitchFamily="2" charset="2"/>
                                </a:rPr>
                                <m:t>10</m:t>
                              </m:r>
                            </m:e>
                            <m:sup>
                              <m:r>
                                <a:rPr lang="en-US" b="0" i="1" smtClean="0">
                                  <a:latin typeface="Cambria Math" panose="02040503050406030204" pitchFamily="18" charset="0"/>
                                  <a:ea typeface="Cambria Math" panose="02040503050406030204" pitchFamily="18" charset="0"/>
                                  <a:sym typeface="Wingdings" panose="05000000000000000000" pitchFamily="2" charset="2"/>
                                </a:rPr>
                                <m:t>2</m:t>
                              </m:r>
                            </m:sup>
                          </m:sSup>
                          <m:r>
                            <a:rPr lang="en-US" i="1">
                              <a:latin typeface="Cambria Math" panose="02040503050406030204" pitchFamily="18" charset="0"/>
                              <a:ea typeface="Cambria Math" panose="02040503050406030204" pitchFamily="18" charset="0"/>
                              <a:sym typeface="Wingdings" panose="05000000000000000000" pitchFamily="2" charset="2"/>
                            </a:rPr>
                            <m:t>𝐽</m:t>
                          </m:r>
                        </m:e>
                      </m:d>
                      <m:r>
                        <a:rPr lang="en-US" b="0" i="1" smtClean="0">
                          <a:latin typeface="Cambria Math" panose="02040503050406030204" pitchFamily="18" charset="0"/>
                          <a:ea typeface="Cambria Math" panose="02040503050406030204" pitchFamily="18" charset="0"/>
                          <a:sym typeface="Wingdings" panose="05000000000000000000" pitchFamily="2" charset="2"/>
                        </a:rPr>
                        <m:t>+0=1.2</m:t>
                      </m:r>
                      <m:r>
                        <a:rPr lang="en-US" i="1">
                          <a:latin typeface="Cambria Math" panose="02040503050406030204" pitchFamily="18" charset="0"/>
                          <a:ea typeface="Cambria Math" panose="02040503050406030204" pitchFamily="18" charset="0"/>
                          <a:sym typeface="Wingdings" panose="05000000000000000000" pitchFamily="2" charset="2"/>
                        </a:rPr>
                        <m:t>𝑥</m:t>
                      </m:r>
                      <m:sSup>
                        <m:sSupPr>
                          <m:ctrlPr>
                            <a:rPr lang="en-US" i="1">
                              <a:latin typeface="Cambria Math" panose="02040503050406030204" pitchFamily="18" charset="0"/>
                              <a:ea typeface="Cambria Math" panose="02040503050406030204" pitchFamily="18" charset="0"/>
                              <a:sym typeface="Wingdings" panose="05000000000000000000" pitchFamily="2" charset="2"/>
                            </a:rPr>
                          </m:ctrlPr>
                        </m:sSupPr>
                        <m:e>
                          <m:r>
                            <a:rPr lang="en-US" i="1">
                              <a:latin typeface="Cambria Math" panose="02040503050406030204" pitchFamily="18" charset="0"/>
                              <a:ea typeface="Cambria Math" panose="02040503050406030204" pitchFamily="18" charset="0"/>
                              <a:sym typeface="Wingdings" panose="05000000000000000000" pitchFamily="2" charset="2"/>
                            </a:rPr>
                            <m:t>10</m:t>
                          </m:r>
                        </m:e>
                        <m:sup>
                          <m:r>
                            <a:rPr lang="en-US" i="1">
                              <a:latin typeface="Cambria Math" panose="02040503050406030204" pitchFamily="18" charset="0"/>
                              <a:ea typeface="Cambria Math" panose="02040503050406030204" pitchFamily="18" charset="0"/>
                              <a:sym typeface="Wingdings" panose="05000000000000000000" pitchFamily="2" charset="2"/>
                            </a:rPr>
                            <m:t>3</m:t>
                          </m:r>
                        </m:sup>
                      </m:sSup>
                      <m:r>
                        <a:rPr lang="en-US" i="1">
                          <a:latin typeface="Cambria Math" panose="02040503050406030204" pitchFamily="18" charset="0"/>
                          <a:ea typeface="Cambria Math" panose="02040503050406030204" pitchFamily="18" charset="0"/>
                          <a:sym typeface="Wingdings" panose="05000000000000000000" pitchFamily="2" charset="2"/>
                        </a:rPr>
                        <m:t>𝐽</m:t>
                      </m:r>
                    </m:oMath>
                  </m:oMathPara>
                </a14:m>
                <a:endParaRPr lang="en-US" dirty="0"/>
              </a:p>
              <a:p>
                <a:endParaRPr lang="en-US" dirty="0"/>
              </a:p>
              <a:p>
                <a:r>
                  <a:rPr lang="en-US" dirty="0"/>
                  <a:t>The area enclosed by the cycle (energy) is;</a:t>
                </a: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2</m:t>
                      </m:r>
                      <m:r>
                        <a:rPr lang="en-US" b="0" i="1" smtClean="0">
                          <a:latin typeface="Cambria Math" panose="02040503050406030204" pitchFamily="18" charset="0"/>
                        </a:rPr>
                        <m:t>𝑎𝑡𝑚</m:t>
                      </m:r>
                      <m:r>
                        <a:rPr lang="en-US" b="0" i="1" smtClean="0">
                          <a:latin typeface="Cambria Math" panose="02040503050406030204" pitchFamily="18" charset="0"/>
                        </a:rPr>
                        <m:t>∗6</m:t>
                      </m:r>
                      <m:r>
                        <a:rPr lang="en-US" b="0" i="1" smtClean="0">
                          <a:latin typeface="Cambria Math" panose="02040503050406030204" pitchFamily="18" charset="0"/>
                        </a:rPr>
                        <m:t>𝐿</m:t>
                      </m:r>
                      <m:r>
                        <a:rPr lang="en-US" b="0" i="1" smtClean="0">
                          <a:latin typeface="Cambria Math" panose="02040503050406030204" pitchFamily="18" charset="0"/>
                          <a:ea typeface="Cambria Math" panose="02040503050406030204" pitchFamily="18" charset="0"/>
                        </a:rPr>
                        <m:t>≅12.0 </m:t>
                      </m:r>
                      <m:r>
                        <a:rPr lang="en-US" b="0" i="1" smtClean="0">
                          <a:latin typeface="Cambria Math" panose="02040503050406030204" pitchFamily="18" charset="0"/>
                          <a:ea typeface="Cambria Math" panose="02040503050406030204" pitchFamily="18" charset="0"/>
                        </a:rPr>
                        <m:t>𝐿</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𝑎𝑡𝑚</m:t>
                      </m:r>
                      <m:r>
                        <a:rPr lang="en-US" b="0" i="1" smtClean="0">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sym typeface="Wingdings" panose="05000000000000000000" pitchFamily="2" charset="2"/>
                            </a:rPr>
                          </m:ctrlPr>
                        </m:sSupPr>
                        <m:e>
                          <m:r>
                            <a:rPr lang="en-US" i="1">
                              <a:latin typeface="Cambria Math" panose="02040503050406030204" pitchFamily="18" charset="0"/>
                              <a:ea typeface="Cambria Math" panose="02040503050406030204" pitchFamily="18" charset="0"/>
                              <a:sym typeface="Wingdings" panose="05000000000000000000" pitchFamily="2" charset="2"/>
                            </a:rPr>
                            <m:t>10</m:t>
                          </m:r>
                        </m:e>
                        <m:sup>
                          <m:r>
                            <a:rPr lang="en-US" b="0" i="1" smtClean="0">
                              <a:latin typeface="Cambria Math" panose="02040503050406030204" pitchFamily="18" charset="0"/>
                              <a:ea typeface="Cambria Math" panose="02040503050406030204" pitchFamily="18" charset="0"/>
                              <a:sym typeface="Wingdings" panose="05000000000000000000" pitchFamily="2" charset="2"/>
                            </a:rPr>
                            <m:t>−</m:t>
                          </m:r>
                          <m:r>
                            <a:rPr lang="en-US" i="1">
                              <a:latin typeface="Cambria Math" panose="02040503050406030204" pitchFamily="18" charset="0"/>
                              <a:ea typeface="Cambria Math" panose="02040503050406030204" pitchFamily="18" charset="0"/>
                              <a:sym typeface="Wingdings" panose="05000000000000000000" pitchFamily="2" charset="2"/>
                            </a:rPr>
                            <m:t>3</m:t>
                          </m:r>
                        </m:sup>
                      </m:sSup>
                      <m:f>
                        <m:fPr>
                          <m:ctrlPr>
                            <a:rPr lang="en-US" i="1">
                              <a:latin typeface="Cambria Math" panose="02040503050406030204" pitchFamily="18" charset="0"/>
                              <a:ea typeface="Cambria Math" panose="02040503050406030204" pitchFamily="18" charset="0"/>
                              <a:sym typeface="Wingdings" panose="05000000000000000000" pitchFamily="2" charset="2"/>
                            </a:rPr>
                          </m:ctrlPr>
                        </m:fPr>
                        <m:num>
                          <m:sSup>
                            <m:sSupPr>
                              <m:ctrlPr>
                                <a:rPr lang="en-US" i="1">
                                  <a:latin typeface="Cambria Math" panose="02040503050406030204" pitchFamily="18" charset="0"/>
                                  <a:ea typeface="Cambria Math" panose="02040503050406030204" pitchFamily="18" charset="0"/>
                                  <a:sym typeface="Wingdings" panose="05000000000000000000" pitchFamily="2" charset="2"/>
                                </a:rPr>
                              </m:ctrlPr>
                            </m:sSupPr>
                            <m:e>
                              <m:r>
                                <a:rPr lang="en-US" i="1">
                                  <a:latin typeface="Cambria Math" panose="02040503050406030204" pitchFamily="18" charset="0"/>
                                  <a:ea typeface="Cambria Math" panose="02040503050406030204" pitchFamily="18" charset="0"/>
                                  <a:sym typeface="Wingdings" panose="05000000000000000000" pitchFamily="2" charset="2"/>
                                </a:rPr>
                                <m:t>𝑚</m:t>
                              </m:r>
                            </m:e>
                            <m:sup>
                              <m:r>
                                <a:rPr lang="en-US" i="1">
                                  <a:latin typeface="Cambria Math" panose="02040503050406030204" pitchFamily="18" charset="0"/>
                                  <a:ea typeface="Cambria Math" panose="02040503050406030204" pitchFamily="18" charset="0"/>
                                  <a:sym typeface="Wingdings" panose="05000000000000000000" pitchFamily="2" charset="2"/>
                                </a:rPr>
                                <m:t>3</m:t>
                              </m:r>
                            </m:sup>
                          </m:sSup>
                        </m:num>
                        <m:den>
                          <m:r>
                            <a:rPr lang="en-US" i="1">
                              <a:latin typeface="Cambria Math" panose="02040503050406030204" pitchFamily="18" charset="0"/>
                              <a:ea typeface="Cambria Math" panose="02040503050406030204" pitchFamily="18" charset="0"/>
                              <a:sym typeface="Wingdings" panose="05000000000000000000" pitchFamily="2" charset="2"/>
                            </a:rPr>
                            <m:t>𝐿</m:t>
                          </m:r>
                        </m:den>
                      </m:f>
                      <m:r>
                        <a:rPr lang="en-US" b="0" i="1" smtClean="0">
                          <a:latin typeface="Cambria Math" panose="02040503050406030204" pitchFamily="18" charset="0"/>
                          <a:ea typeface="Cambria Math" panose="02040503050406030204" pitchFamily="18" charset="0"/>
                          <a:sym typeface="Wingdings" panose="05000000000000000000" pitchFamily="2" charset="2"/>
                        </a:rPr>
                        <m:t>∗</m:t>
                      </m:r>
                      <m:r>
                        <a:rPr lang="en-US" i="1">
                          <a:latin typeface="Cambria Math" panose="02040503050406030204" pitchFamily="18" charset="0"/>
                          <a:ea typeface="Cambria Math" panose="02040503050406030204" pitchFamily="18" charset="0"/>
                          <a:sym typeface="Wingdings" panose="05000000000000000000" pitchFamily="2" charset="2"/>
                        </a:rPr>
                        <m:t>1.013</m:t>
                      </m:r>
                      <m:r>
                        <a:rPr lang="en-US" i="1">
                          <a:latin typeface="Cambria Math" panose="02040503050406030204" pitchFamily="18" charset="0"/>
                          <a:ea typeface="Cambria Math" panose="02040503050406030204" pitchFamily="18" charset="0"/>
                          <a:sym typeface="Wingdings" panose="05000000000000000000" pitchFamily="2" charset="2"/>
                        </a:rPr>
                        <m:t>𝑥</m:t>
                      </m:r>
                      <m:sSup>
                        <m:sSupPr>
                          <m:ctrlPr>
                            <a:rPr lang="en-US" i="1">
                              <a:latin typeface="Cambria Math" panose="02040503050406030204" pitchFamily="18" charset="0"/>
                              <a:ea typeface="Cambria Math" panose="02040503050406030204" pitchFamily="18" charset="0"/>
                              <a:sym typeface="Wingdings" panose="05000000000000000000" pitchFamily="2" charset="2"/>
                            </a:rPr>
                          </m:ctrlPr>
                        </m:sSupPr>
                        <m:e>
                          <m:r>
                            <a:rPr lang="en-US" i="1">
                              <a:latin typeface="Cambria Math" panose="02040503050406030204" pitchFamily="18" charset="0"/>
                              <a:ea typeface="Cambria Math" panose="02040503050406030204" pitchFamily="18" charset="0"/>
                              <a:sym typeface="Wingdings" panose="05000000000000000000" pitchFamily="2" charset="2"/>
                            </a:rPr>
                            <m:t>10</m:t>
                          </m:r>
                        </m:e>
                        <m:sup>
                          <m:r>
                            <a:rPr lang="en-US" i="1">
                              <a:latin typeface="Cambria Math" panose="02040503050406030204" pitchFamily="18" charset="0"/>
                              <a:ea typeface="Cambria Math" panose="02040503050406030204" pitchFamily="18" charset="0"/>
                              <a:sym typeface="Wingdings" panose="05000000000000000000" pitchFamily="2" charset="2"/>
                            </a:rPr>
                            <m:t>5</m:t>
                          </m:r>
                        </m:sup>
                      </m:sSup>
                      <m:f>
                        <m:fPr>
                          <m:ctrlPr>
                            <a:rPr lang="en-US" i="1">
                              <a:latin typeface="Cambria Math" panose="02040503050406030204" pitchFamily="18" charset="0"/>
                              <a:ea typeface="Cambria Math" panose="02040503050406030204" pitchFamily="18" charset="0"/>
                              <a:sym typeface="Wingdings" panose="05000000000000000000" pitchFamily="2" charset="2"/>
                            </a:rPr>
                          </m:ctrlPr>
                        </m:fPr>
                        <m:num>
                          <m:r>
                            <a:rPr lang="en-US" i="1">
                              <a:latin typeface="Cambria Math" panose="02040503050406030204" pitchFamily="18" charset="0"/>
                              <a:ea typeface="Cambria Math" panose="02040503050406030204" pitchFamily="18" charset="0"/>
                              <a:sym typeface="Wingdings" panose="05000000000000000000" pitchFamily="2" charset="2"/>
                            </a:rPr>
                            <m:t>𝑃𝑎</m:t>
                          </m:r>
                        </m:num>
                        <m:den>
                          <m:r>
                            <a:rPr lang="en-US" i="1">
                              <a:latin typeface="Cambria Math" panose="02040503050406030204" pitchFamily="18" charset="0"/>
                              <a:ea typeface="Cambria Math" panose="02040503050406030204" pitchFamily="18" charset="0"/>
                              <a:sym typeface="Wingdings" panose="05000000000000000000" pitchFamily="2" charset="2"/>
                            </a:rPr>
                            <m:t>𝑎𝑡𝑚</m:t>
                          </m:r>
                        </m:den>
                      </m:f>
                      <m:r>
                        <a:rPr lang="en-US" i="1">
                          <a:latin typeface="Cambria Math" panose="02040503050406030204" pitchFamily="18" charset="0"/>
                          <a:ea typeface="Cambria Math" panose="02040503050406030204" pitchFamily="18" charset="0"/>
                          <a:sym typeface="Wingdings" panose="05000000000000000000" pitchFamily="2" charset="2"/>
                        </a:rPr>
                        <m:t>=1.2</m:t>
                      </m:r>
                      <m:r>
                        <a:rPr lang="en-US" i="1">
                          <a:latin typeface="Cambria Math" panose="02040503050406030204" pitchFamily="18" charset="0"/>
                          <a:ea typeface="Cambria Math" panose="02040503050406030204" pitchFamily="18" charset="0"/>
                          <a:sym typeface="Wingdings" panose="05000000000000000000" pitchFamily="2" charset="2"/>
                        </a:rPr>
                        <m:t>𝑥</m:t>
                      </m:r>
                      <m:sSup>
                        <m:sSupPr>
                          <m:ctrlPr>
                            <a:rPr lang="en-US" i="1">
                              <a:latin typeface="Cambria Math" panose="02040503050406030204" pitchFamily="18" charset="0"/>
                              <a:ea typeface="Cambria Math" panose="02040503050406030204" pitchFamily="18" charset="0"/>
                              <a:sym typeface="Wingdings" panose="05000000000000000000" pitchFamily="2" charset="2"/>
                            </a:rPr>
                          </m:ctrlPr>
                        </m:sSupPr>
                        <m:e>
                          <m:r>
                            <a:rPr lang="en-US" i="1">
                              <a:latin typeface="Cambria Math" panose="02040503050406030204" pitchFamily="18" charset="0"/>
                              <a:ea typeface="Cambria Math" panose="02040503050406030204" pitchFamily="18" charset="0"/>
                              <a:sym typeface="Wingdings" panose="05000000000000000000" pitchFamily="2" charset="2"/>
                            </a:rPr>
                            <m:t>10</m:t>
                          </m:r>
                        </m:e>
                        <m:sup>
                          <m:r>
                            <a:rPr lang="en-US" i="1">
                              <a:latin typeface="Cambria Math" panose="02040503050406030204" pitchFamily="18" charset="0"/>
                              <a:ea typeface="Cambria Math" panose="02040503050406030204" pitchFamily="18" charset="0"/>
                              <a:sym typeface="Wingdings" panose="05000000000000000000" pitchFamily="2" charset="2"/>
                            </a:rPr>
                            <m:t>3</m:t>
                          </m:r>
                        </m:sup>
                      </m:sSup>
                      <m:r>
                        <a:rPr lang="en-US" i="1">
                          <a:latin typeface="Cambria Math" panose="02040503050406030204" pitchFamily="18" charset="0"/>
                          <a:ea typeface="Cambria Math" panose="02040503050406030204" pitchFamily="18" charset="0"/>
                          <a:sym typeface="Wingdings" panose="05000000000000000000" pitchFamily="2" charset="2"/>
                        </a:rPr>
                        <m:t>𝐽</m:t>
                      </m:r>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533400" y="2057400"/>
                <a:ext cx="8153400" cy="4307461"/>
              </a:xfrm>
              <a:prstGeom prst="rect">
                <a:avLst/>
              </a:prstGeom>
              <a:blipFill rotWithShape="0">
                <a:blip r:embed="rId3"/>
                <a:stretch>
                  <a:fillRect l="-673" t="-850"/>
                </a:stretch>
              </a:blipFill>
            </p:spPr>
            <p:txBody>
              <a:bodyPr/>
              <a:lstStyle/>
              <a:p>
                <a:r>
                  <a:rPr lang="en-US">
                    <a:noFill/>
                  </a:rPr>
                  <a:t> </a:t>
                </a:r>
              </a:p>
            </p:txBody>
          </p:sp>
        </mc:Fallback>
      </mc:AlternateContent>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685800"/>
            <a:ext cx="6781800"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2"/>
          <p:cNvSpPr txBox="1">
            <a:spLocks noChangeArrowheads="1"/>
          </p:cNvSpPr>
          <p:nvPr/>
        </p:nvSpPr>
        <p:spPr bwMode="auto">
          <a:xfrm>
            <a:off x="1485900" y="-62985"/>
            <a:ext cx="6019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dirty="0">
                <a:solidFill>
                  <a:srgbClr val="FF0000"/>
                </a:solidFill>
                <a:latin typeface="Calibri" panose="020F0502020204030204" pitchFamily="34" charset="0"/>
              </a:rPr>
              <a:t>Heat transfer during volume changes</a:t>
            </a:r>
          </a:p>
        </p:txBody>
      </p:sp>
      <p:sp>
        <p:nvSpPr>
          <p:cNvPr id="20485" name="TextBox 4"/>
          <p:cNvSpPr txBox="1">
            <a:spLocks noChangeArrowheads="1"/>
          </p:cNvSpPr>
          <p:nvPr/>
        </p:nvSpPr>
        <p:spPr bwMode="auto">
          <a:xfrm>
            <a:off x="4343400" y="3276600"/>
            <a:ext cx="349986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600" dirty="0">
                <a:solidFill>
                  <a:srgbClr val="FF0000"/>
                </a:solidFill>
                <a:latin typeface="Calibri" panose="020F0502020204030204" pitchFamily="34" charset="0"/>
              </a:rPr>
              <a:t>Free expansion=uncontrolled expansion</a:t>
            </a:r>
          </a:p>
        </p:txBody>
      </p:sp>
      <p:sp>
        <p:nvSpPr>
          <p:cNvPr id="20486" name="TextBox 5"/>
          <p:cNvSpPr txBox="1">
            <a:spLocks noChangeArrowheads="1"/>
          </p:cNvSpPr>
          <p:nvPr/>
        </p:nvSpPr>
        <p:spPr bwMode="auto">
          <a:xfrm>
            <a:off x="609600" y="400745"/>
            <a:ext cx="399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Slow controlled isothermal expansion</a:t>
            </a:r>
          </a:p>
        </p:txBody>
      </p:sp>
      <p:sp>
        <p:nvSpPr>
          <p:cNvPr id="20487" name="TextBox 6"/>
          <p:cNvSpPr txBox="1">
            <a:spLocks noChangeArrowheads="1"/>
          </p:cNvSpPr>
          <p:nvPr/>
        </p:nvSpPr>
        <p:spPr bwMode="auto">
          <a:xfrm>
            <a:off x="4495800" y="457200"/>
            <a:ext cx="3287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t>Rapid uncontrolled  expansion</a:t>
            </a:r>
          </a:p>
        </p:txBody>
      </p:sp>
      <mc:AlternateContent xmlns:mc="http://schemas.openxmlformats.org/markup-compatibility/2006" xmlns:a14="http://schemas.microsoft.com/office/drawing/2010/main">
        <mc:Choice Requires="a14">
          <p:sp>
            <p:nvSpPr>
              <p:cNvPr id="20488" name="TextBox 7"/>
              <p:cNvSpPr txBox="1">
                <a:spLocks noChangeArrowheads="1"/>
              </p:cNvSpPr>
              <p:nvPr/>
            </p:nvSpPr>
            <p:spPr bwMode="auto">
              <a:xfrm>
                <a:off x="5562600" y="5413938"/>
                <a:ext cx="3183564" cy="8741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solidFill>
                      <a:srgbClr val="FF0000"/>
                    </a:solidFill>
                  </a:rPr>
                  <a:t>Experiments show U=f(</a:t>
                </a:r>
                <a:r>
                  <a:rPr lang="en-US" altLang="en-US" dirty="0" err="1">
                    <a:solidFill>
                      <a:srgbClr val="FF0000"/>
                    </a:solidFill>
                  </a:rPr>
                  <a:t>p,V,T</a:t>
                </a:r>
                <a:r>
                  <a:rPr lang="en-US" altLang="en-US" dirty="0">
                    <a:solidFill>
                      <a:srgbClr val="FF0000"/>
                    </a:solidFill>
                  </a:rPr>
                  <a:t>)</a:t>
                </a:r>
              </a:p>
              <a:p>
                <a:pPr eaLnBrk="1" hangingPunct="1"/>
                <a14:m>
                  <m:oMathPara xmlns:m="http://schemas.openxmlformats.org/officeDocument/2006/math">
                    <m:oMathParaPr>
                      <m:jc m:val="centerGroup"/>
                    </m:oMathParaPr>
                    <m:oMath xmlns:m="http://schemas.openxmlformats.org/officeDocument/2006/math">
                      <m:limLow>
                        <m:limLowPr>
                          <m:ctrlPr>
                            <a:rPr lang="en-US" altLang="en-US" i="1">
                              <a:latin typeface="Cambria Math" panose="02040503050406030204" pitchFamily="18" charset="0"/>
                              <a:ea typeface="Cambria Math" panose="02040503050406030204" pitchFamily="18" charset="0"/>
                            </a:rPr>
                          </m:ctrlPr>
                        </m:limLowPr>
                        <m:e>
                          <m:sSub>
                            <m:sSubPr>
                              <m:ctrlPr>
                                <a:rPr lang="en-US" altLang="en-US" i="1">
                                  <a:latin typeface="Cambria Math" panose="02040503050406030204" pitchFamily="18" charset="0"/>
                                </a:rPr>
                              </m:ctrlPr>
                            </m:sSubPr>
                            <m:e>
                              <m:r>
                                <a:rPr lang="en-US" altLang="en-US" i="1">
                                  <a:latin typeface="Cambria Math" panose="02040503050406030204" pitchFamily="18" charset="0"/>
                                </a:rPr>
                                <m:t>𝑈</m:t>
                              </m:r>
                            </m:e>
                            <m:sub>
                              <m:r>
                                <a:rPr lang="en-US" altLang="en-US" i="1">
                                  <a:latin typeface="Cambria Math" panose="02040503050406030204" pitchFamily="18" charset="0"/>
                                </a:rPr>
                                <m:t>2</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𝑈</m:t>
                              </m:r>
                            </m:e>
                            <m:sub>
                              <m:r>
                                <a:rPr lang="en-US" altLang="en-US" i="1">
                                  <a:latin typeface="Cambria Math" panose="02040503050406030204" pitchFamily="18" charset="0"/>
                                </a:rPr>
                                <m:t>1</m:t>
                              </m:r>
                            </m:sub>
                          </m:sSub>
                          <m:r>
                            <a:rPr lang="en-US" altLang="en-US" i="1">
                              <a:latin typeface="Cambria Math" panose="02040503050406030204" pitchFamily="18" charset="0"/>
                            </a:rPr>
                            <m:t>=</m:t>
                          </m:r>
                          <m:groupChr>
                            <m:groupChrPr>
                              <m:chr m:val="⏟"/>
                              <m:ctrlPr>
                                <a:rPr lang="en-US" altLang="en-US" i="1">
                                  <a:latin typeface="Cambria Math" panose="02040503050406030204" pitchFamily="18" charset="0"/>
                                  <a:ea typeface="Cambria Math" panose="02040503050406030204" pitchFamily="18" charset="0"/>
                                </a:rPr>
                              </m:ctrlPr>
                            </m:groupChrPr>
                            <m:e>
                              <m:r>
                                <a:rPr lang="en-US" altLang="en-US" i="1">
                                  <a:latin typeface="Cambria Math" panose="02040503050406030204" pitchFamily="18" charset="0"/>
                                  <a:ea typeface="Cambria Math" panose="02040503050406030204" pitchFamily="18" charset="0"/>
                                </a:rPr>
                                <m:t>∆</m:t>
                              </m:r>
                              <m:r>
                                <a:rPr lang="en-US" altLang="en-US" i="1">
                                  <a:latin typeface="Cambria Math" panose="02040503050406030204" pitchFamily="18" charset="0"/>
                                  <a:ea typeface="Cambria Math" panose="02040503050406030204" pitchFamily="18" charset="0"/>
                                </a:rPr>
                                <m:t>𝑈</m:t>
                              </m:r>
                            </m:e>
                          </m:groupChr>
                          <m:r>
                            <a:rPr lang="en-US" altLang="en-US" i="1">
                              <a:latin typeface="Cambria Math" panose="02040503050406030204" pitchFamily="18" charset="0"/>
                              <a:ea typeface="Cambria Math" panose="02040503050406030204" pitchFamily="18" charset="0"/>
                            </a:rPr>
                            <m:t>=</m:t>
                          </m:r>
                          <m:r>
                            <a:rPr lang="en-US" altLang="en-US" i="1">
                              <a:latin typeface="Cambria Math" panose="02040503050406030204" pitchFamily="18" charset="0"/>
                              <a:ea typeface="Cambria Math" panose="02040503050406030204" pitchFamily="18" charset="0"/>
                            </a:rPr>
                            <m:t>𝑄</m:t>
                          </m:r>
                          <m:r>
                            <a:rPr lang="en-US" altLang="en-US" i="1">
                              <a:latin typeface="Cambria Math" panose="02040503050406030204" pitchFamily="18" charset="0"/>
                              <a:ea typeface="Cambria Math" panose="02040503050406030204" pitchFamily="18" charset="0"/>
                            </a:rPr>
                            <m:t>−</m:t>
                          </m:r>
                          <m:r>
                            <a:rPr lang="en-US" altLang="en-US" i="1">
                              <a:latin typeface="Cambria Math" panose="02040503050406030204" pitchFamily="18" charset="0"/>
                              <a:ea typeface="Cambria Math" panose="02040503050406030204" pitchFamily="18" charset="0"/>
                            </a:rPr>
                            <m:t>𝑊</m:t>
                          </m:r>
                          <m:r>
                            <m:rPr>
                              <m:nor/>
                            </m:rPr>
                            <a:rPr lang="en-US" altLang="en-US" dirty="0"/>
                            <m:t> </m:t>
                          </m:r>
                        </m:e>
                        <m:lim>
                          <m:r>
                            <a:rPr lang="en-US" altLang="en-US" i="1">
                              <a:latin typeface="Cambria Math" panose="02040503050406030204" pitchFamily="18" charset="0"/>
                              <a:ea typeface="Cambria Math" panose="02040503050406030204" pitchFamily="18" charset="0"/>
                            </a:rPr>
                            <m:t>𝑖𝑛𝑑𝑒𝑝𝑒𝑛𝑑𝑒𝑛𝑡</m:t>
                          </m:r>
                          <m:r>
                            <a:rPr lang="en-US" altLang="en-US" i="1">
                              <a:latin typeface="Cambria Math" panose="02040503050406030204" pitchFamily="18" charset="0"/>
                              <a:ea typeface="Cambria Math" panose="02040503050406030204" pitchFamily="18" charset="0"/>
                            </a:rPr>
                            <m:t> </m:t>
                          </m:r>
                          <m:r>
                            <a:rPr lang="en-US" altLang="en-US" i="1">
                              <a:latin typeface="Cambria Math" panose="02040503050406030204" pitchFamily="18" charset="0"/>
                              <a:ea typeface="Cambria Math" panose="02040503050406030204" pitchFamily="18" charset="0"/>
                            </a:rPr>
                            <m:t>𝑜𝑓</m:t>
                          </m:r>
                          <m:r>
                            <a:rPr lang="en-US" altLang="en-US" i="1">
                              <a:latin typeface="Cambria Math" panose="02040503050406030204" pitchFamily="18" charset="0"/>
                              <a:ea typeface="Cambria Math" panose="02040503050406030204" pitchFamily="18" charset="0"/>
                            </a:rPr>
                            <m:t> </m:t>
                          </m:r>
                          <m:r>
                            <a:rPr lang="en-US" altLang="en-US" i="1">
                              <a:latin typeface="Cambria Math" panose="02040503050406030204" pitchFamily="18" charset="0"/>
                              <a:ea typeface="Cambria Math" panose="02040503050406030204" pitchFamily="18" charset="0"/>
                            </a:rPr>
                            <m:t>𝑝𝑎𝑡h</m:t>
                          </m:r>
                        </m:lim>
                      </m:limLow>
                    </m:oMath>
                  </m:oMathPara>
                </a14:m>
                <a:endParaRPr lang="en-US" altLang="en-US" dirty="0">
                  <a:solidFill>
                    <a:srgbClr val="FF0000"/>
                  </a:solidFill>
                </a:endParaRPr>
              </a:p>
            </p:txBody>
          </p:sp>
        </mc:Choice>
        <mc:Fallback xmlns="">
          <p:sp>
            <p:nvSpPr>
              <p:cNvPr id="20488" name="TextBox 7"/>
              <p:cNvSpPr txBox="1">
                <a:spLocks noRot="1" noChangeAspect="1" noMove="1" noResize="1" noEditPoints="1" noAdjustHandles="1" noChangeArrowheads="1" noChangeShapeType="1" noTextEdit="1"/>
              </p:cNvSpPr>
              <p:nvPr/>
            </p:nvSpPr>
            <p:spPr bwMode="auto">
              <a:xfrm>
                <a:off x="5562600" y="5413938"/>
                <a:ext cx="3183564" cy="874150"/>
              </a:xfrm>
              <a:prstGeom prst="rect">
                <a:avLst/>
              </a:prstGeom>
              <a:blipFill rotWithShape="0">
                <a:blip r:embed="rId4"/>
                <a:stretch>
                  <a:fillRect l="-1724" t="-3472" r="-1149" b="-347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489" name="TextBox 8"/>
              <p:cNvSpPr txBox="1">
                <a:spLocks noChangeArrowheads="1"/>
              </p:cNvSpPr>
              <p:nvPr/>
            </p:nvSpPr>
            <p:spPr bwMode="auto">
              <a:xfrm>
                <a:off x="228600" y="4698011"/>
                <a:ext cx="5181600" cy="1704377"/>
              </a:xfrm>
              <a:prstGeom prst="rect">
                <a:avLst/>
              </a:prstGeom>
              <a:solidFill>
                <a:schemeClr val="bg1"/>
              </a:solidFill>
              <a:ln w="9525">
                <a:solidFill>
                  <a:srgbClr val="FF0000"/>
                </a:solidFill>
                <a:miter lim="800000"/>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solidFill>
                      <a:srgbClr val="FF0000"/>
                    </a:solidFill>
                  </a:rPr>
                  <a:t>First law of thermodynamics</a:t>
                </a:r>
              </a:p>
              <a:p>
                <a:pPr eaLnBrk="1" hangingPunct="1"/>
                <a:endParaRPr lang="en-US" altLang="en-US" dirty="0">
                  <a:solidFill>
                    <a:srgbClr val="FF0000"/>
                  </a:solidFill>
                </a:endParaRPr>
              </a:p>
              <a:p>
                <a:pPr eaLnBrk="1" hangingPunct="1"/>
                <a14:m>
                  <m:oMathPara xmlns:m="http://schemas.openxmlformats.org/officeDocument/2006/math">
                    <m:oMathParaPr>
                      <m:jc m:val="centerGroup"/>
                    </m:oMathParaPr>
                    <m:oMath xmlns:m="http://schemas.openxmlformats.org/officeDocument/2006/math">
                      <m:m>
                        <m:mPr>
                          <m:mcs>
                            <m:mc>
                              <m:mcPr>
                                <m:count m:val="1"/>
                                <m:mcJc m:val="center"/>
                              </m:mcPr>
                            </m:mc>
                          </m:mcs>
                          <m:ctrlPr>
                            <a:rPr lang="en-US" altLang="en-US" i="1" smtClean="0">
                              <a:latin typeface="Cambria Math" panose="02040503050406030204" pitchFamily="18" charset="0"/>
                            </a:rPr>
                          </m:ctrlPr>
                        </m:mPr>
                        <m:mr>
                          <m:e>
                            <m:r>
                              <m:rPr>
                                <m:brk m:alnAt="7"/>
                              </m:rPr>
                              <a:rPr lang="en-US" altLang="en-US" b="0" i="1" smtClean="0">
                                <a:latin typeface="Cambria Math" panose="02040503050406030204" pitchFamily="18" charset="0"/>
                              </a:rPr>
                              <m:t>𝑄</m:t>
                            </m:r>
                          </m:e>
                        </m:mr>
                        <m:mr>
                          <m:e>
                            <m:eqArr>
                              <m:eqArrPr>
                                <m:ctrlPr>
                                  <a:rPr lang="en-US" altLang="en-US" i="1" smtClean="0">
                                    <a:latin typeface="Cambria Math" panose="02040503050406030204" pitchFamily="18" charset="0"/>
                                    <a:ea typeface="Cambria Math" panose="02040503050406030204" pitchFamily="18" charset="0"/>
                                  </a:rPr>
                                </m:ctrlPr>
                              </m:eqArrPr>
                              <m:e>
                                <m:r>
                                  <a:rPr lang="en-US" altLang="en-US" i="1" smtClean="0">
                                    <a:latin typeface="Cambria Math" panose="02040503050406030204" pitchFamily="18" charset="0"/>
                                    <a:ea typeface="Cambria Math" panose="02040503050406030204" pitchFamily="18" charset="0"/>
                                  </a:rPr>
                                  <m:t>↑</m:t>
                                </m:r>
                              </m:e>
                              <m:e>
                                <m:r>
                                  <a:rPr lang="en-US" b="0" i="1" smtClean="0">
                                    <a:latin typeface="Cambria Math" panose="02040503050406030204" pitchFamily="18" charset="0"/>
                                  </a:rPr>
                                  <m:t>𝐴𝑑𝑑𝑒𝑑</m:t>
                                </m:r>
                              </m:e>
                              <m:e>
                                <m:r>
                                  <a:rPr lang="en-US" b="0" i="1" smtClean="0">
                                    <a:latin typeface="Cambria Math" panose="02040503050406030204" pitchFamily="18" charset="0"/>
                                  </a:rPr>
                                  <m:t>h𝑒𝑎𝑡</m:t>
                                </m:r>
                              </m:e>
                            </m:eqArr>
                          </m:e>
                        </m:mr>
                      </m:m>
                      <m:m>
                        <m:mPr>
                          <m:mcs>
                            <m:mc>
                              <m:mcPr>
                                <m:count m:val="1"/>
                                <m:mcJc m:val="center"/>
                              </m:mcPr>
                            </m:mc>
                          </m:mcs>
                          <m:ctrlPr>
                            <a:rPr lang="en-US" altLang="en-US" i="1" smtClean="0">
                              <a:latin typeface="Cambria Math" panose="02040503050406030204" pitchFamily="18" charset="0"/>
                            </a:rPr>
                          </m:ctrlPr>
                        </m:mPr>
                        <m:mr>
                          <m:e>
                            <m:eqArr>
                              <m:eqArrPr>
                                <m:ctrlPr>
                                  <a:rPr lang="en-US" altLang="en-US" b="0" i="1" smtClean="0">
                                    <a:latin typeface="Cambria Math" panose="02040503050406030204" pitchFamily="18" charset="0"/>
                                  </a:rPr>
                                </m:ctrlPr>
                              </m:eqArrPr>
                              <m:e>
                                <m:r>
                                  <m:rPr>
                                    <m:brk m:alnAt="7"/>
                                  </m:rPr>
                                  <a:rPr lang="en-US" altLang="en-US" b="0" i="1" smtClean="0">
                                    <a:latin typeface="Cambria Math" panose="02040503050406030204" pitchFamily="18" charset="0"/>
                                  </a:rPr>
                                  <m:t>=</m:t>
                                </m:r>
                              </m:e>
                              <m:e>
                                <m:r>
                                  <a:rPr lang="en-US" altLang="en-US" b="0" i="1" smtClean="0">
                                    <a:latin typeface="Cambria Math" panose="02040503050406030204" pitchFamily="18" charset="0"/>
                                  </a:rPr>
                                  <m:t> </m:t>
                                </m:r>
                              </m:e>
                            </m:eqArr>
                          </m:e>
                        </m:mr>
                        <m:mr>
                          <m:e>
                            <m:r>
                              <a:rPr lang="en-US" altLang="en-US" b="0" i="1" smtClean="0">
                                <a:latin typeface="Cambria Math" panose="02040503050406030204" pitchFamily="18" charset="0"/>
                              </a:rPr>
                              <m:t> </m:t>
                            </m:r>
                          </m:e>
                        </m:mr>
                        <m:mr>
                          <m:e>
                            <m:r>
                              <a:rPr lang="en-US" altLang="en-US" b="0" i="1" smtClean="0">
                                <a:latin typeface="Cambria Math" panose="02040503050406030204" pitchFamily="18" charset="0"/>
                              </a:rPr>
                              <m:t> </m:t>
                            </m:r>
                          </m:e>
                        </m:mr>
                      </m:m>
                      <m:m>
                        <m:mPr>
                          <m:mcs>
                            <m:mc>
                              <m:mcPr>
                                <m:count m:val="1"/>
                                <m:mcJc m:val="center"/>
                              </m:mcPr>
                            </m:mc>
                          </m:mcs>
                          <m:ctrlPr>
                            <a:rPr lang="en-US" altLang="en-US" i="1">
                              <a:latin typeface="Cambria Math" panose="02040503050406030204" pitchFamily="18" charset="0"/>
                            </a:rPr>
                          </m:ctrlPr>
                        </m:mPr>
                        <m:mr>
                          <m:e>
                            <m:r>
                              <m:rPr>
                                <m:brk m:alnAt="7"/>
                              </m:rPr>
                              <a:rPr lang="en-US" altLang="en-US" i="1" smtClean="0">
                                <a:latin typeface="Cambria Math" panose="02040503050406030204" pitchFamily="18" charset="0"/>
                                <a:ea typeface="Cambria Math" panose="02040503050406030204" pitchFamily="18" charset="0"/>
                              </a:rPr>
                              <m:t>∆</m:t>
                            </m:r>
                            <m:r>
                              <a:rPr lang="en-US" altLang="en-US" b="0" i="1" smtClean="0">
                                <a:latin typeface="Cambria Math" panose="02040503050406030204" pitchFamily="18" charset="0"/>
                                <a:ea typeface="Cambria Math" panose="02040503050406030204" pitchFamily="18" charset="0"/>
                              </a:rPr>
                              <m:t>𝑈</m:t>
                            </m:r>
                          </m:e>
                        </m:mr>
                        <m:mr>
                          <m:e>
                            <m:eqArr>
                              <m:eqArrPr>
                                <m:ctrlPr>
                                  <a:rPr lang="en-US" altLang="en-US" i="1">
                                    <a:latin typeface="Cambria Math" panose="02040503050406030204" pitchFamily="18" charset="0"/>
                                    <a:ea typeface="Cambria Math" panose="02040503050406030204" pitchFamily="18" charset="0"/>
                                  </a:rPr>
                                </m:ctrlPr>
                              </m:eqArrPr>
                              <m:e>
                                <m:r>
                                  <a:rPr lang="en-US" altLang="en-US" i="1">
                                    <a:latin typeface="Cambria Math" panose="02040503050406030204" pitchFamily="18" charset="0"/>
                                    <a:ea typeface="Cambria Math" panose="02040503050406030204" pitchFamily="18" charset="0"/>
                                  </a:rPr>
                                  <m:t>↑</m:t>
                                </m:r>
                              </m:e>
                              <m:e>
                                <m:r>
                                  <a:rPr lang="en-US" altLang="en-US" b="0" i="1" smtClean="0">
                                    <a:latin typeface="Cambria Math" panose="02040503050406030204" pitchFamily="18" charset="0"/>
                                    <a:ea typeface="Cambria Math" panose="02040503050406030204" pitchFamily="18" charset="0"/>
                                  </a:rPr>
                                  <m:t>𝐶h𝑎𝑛𝑔𝑒</m:t>
                                </m:r>
                                <m:r>
                                  <a:rPr lang="en-US" altLang="en-US" b="0" i="1" smtClean="0">
                                    <a:latin typeface="Cambria Math" panose="02040503050406030204" pitchFamily="18" charset="0"/>
                                    <a:ea typeface="Cambria Math" panose="02040503050406030204" pitchFamily="18" charset="0"/>
                                  </a:rPr>
                                  <m:t> </m:t>
                                </m:r>
                                <m:r>
                                  <a:rPr lang="en-US" altLang="en-US" b="0" i="1" smtClean="0">
                                    <a:latin typeface="Cambria Math" panose="02040503050406030204" pitchFamily="18" charset="0"/>
                                    <a:ea typeface="Cambria Math" panose="02040503050406030204" pitchFamily="18" charset="0"/>
                                  </a:rPr>
                                  <m:t>𝑜𝑓</m:t>
                                </m:r>
                              </m:e>
                              <m:e>
                                <m:r>
                                  <a:rPr lang="en-US" b="0" i="1" smtClean="0">
                                    <a:latin typeface="Cambria Math" panose="02040503050406030204" pitchFamily="18" charset="0"/>
                                  </a:rPr>
                                  <m:t>𝑖𝑛𝑡𝑒𝑟𝑛𝑎𝑙</m:t>
                                </m:r>
                                <m:r>
                                  <a:rPr lang="en-US" b="0" i="1" smtClean="0">
                                    <a:latin typeface="Cambria Math" panose="02040503050406030204" pitchFamily="18" charset="0"/>
                                  </a:rPr>
                                  <m:t> </m:t>
                                </m:r>
                                <m:r>
                                  <a:rPr lang="en-US" b="0" i="1" smtClean="0">
                                    <a:latin typeface="Cambria Math" panose="02040503050406030204" pitchFamily="18" charset="0"/>
                                  </a:rPr>
                                  <m:t>𝑒𝑛𝑒𝑟𝑔𝑦</m:t>
                                </m:r>
                              </m:e>
                            </m:eqArr>
                          </m:e>
                        </m:mr>
                      </m:m>
                      <m:m>
                        <m:mPr>
                          <m:mcs>
                            <m:mc>
                              <m:mcPr>
                                <m:count m:val="1"/>
                                <m:mcJc m:val="center"/>
                              </m:mcPr>
                            </m:mc>
                          </m:mcs>
                          <m:ctrlPr>
                            <a:rPr lang="en-US" altLang="en-US" i="1">
                              <a:latin typeface="Cambria Math" panose="02040503050406030204" pitchFamily="18" charset="0"/>
                            </a:rPr>
                          </m:ctrlPr>
                        </m:mPr>
                        <m:mr>
                          <m:e>
                            <m:eqArr>
                              <m:eqArrPr>
                                <m:ctrlPr>
                                  <a:rPr lang="en-US" altLang="en-US" b="0" i="1" smtClean="0">
                                    <a:latin typeface="Cambria Math" panose="02040503050406030204" pitchFamily="18" charset="0"/>
                                  </a:rPr>
                                </m:ctrlPr>
                              </m:eqArrPr>
                              <m:e>
                                <m:r>
                                  <m:rPr>
                                    <m:brk m:alnAt="7"/>
                                  </m:rPr>
                                  <a:rPr lang="en-US" altLang="en-US" b="0" i="1" smtClean="0">
                                    <a:latin typeface="Cambria Math" panose="02040503050406030204" pitchFamily="18" charset="0"/>
                                  </a:rPr>
                                  <m:t>+</m:t>
                                </m:r>
                              </m:e>
                              <m:e>
                                <m:r>
                                  <a:rPr lang="en-US" altLang="en-US" b="0" i="1" smtClean="0">
                                    <a:latin typeface="Cambria Math" panose="02040503050406030204" pitchFamily="18" charset="0"/>
                                  </a:rPr>
                                  <m:t> </m:t>
                                </m:r>
                              </m:e>
                            </m:eqArr>
                          </m:e>
                        </m:mr>
                        <m:mr>
                          <m:e>
                            <m:eqArr>
                              <m:eqArrPr>
                                <m:ctrlPr>
                                  <a:rPr lang="en-US" altLang="en-US" i="1" smtClean="0">
                                    <a:latin typeface="Cambria Math" panose="02040503050406030204" pitchFamily="18" charset="0"/>
                                    <a:ea typeface="Cambria Math" panose="02040503050406030204" pitchFamily="18" charset="0"/>
                                  </a:rPr>
                                </m:ctrlPr>
                              </m:eqArrPr>
                              <m:e>
                                <m:r>
                                  <a:rPr lang="en-US" altLang="en-US" b="0" i="1" smtClean="0">
                                    <a:latin typeface="Cambria Math" panose="02040503050406030204" pitchFamily="18" charset="0"/>
                                    <a:ea typeface="Cambria Math" panose="02040503050406030204" pitchFamily="18" charset="0"/>
                                  </a:rPr>
                                  <m:t> </m:t>
                                </m:r>
                              </m:e>
                              <m:e>
                                <m:r>
                                  <a:rPr lang="en-US" altLang="en-US" b="0" i="1" smtClean="0">
                                    <a:latin typeface="Cambria Math" panose="02040503050406030204" pitchFamily="18" charset="0"/>
                                    <a:ea typeface="Cambria Math" panose="02040503050406030204" pitchFamily="18" charset="0"/>
                                  </a:rPr>
                                  <m:t> </m:t>
                                </m:r>
                              </m:e>
                              <m:e>
                                <m:r>
                                  <a:rPr lang="en-US" b="0" i="1" smtClean="0">
                                    <a:latin typeface="Cambria Math" panose="02040503050406030204" pitchFamily="18" charset="0"/>
                                  </a:rPr>
                                  <m:t> </m:t>
                                </m:r>
                              </m:e>
                            </m:eqArr>
                          </m:e>
                        </m:mr>
                      </m:m>
                      <m:m>
                        <m:mPr>
                          <m:mcs>
                            <m:mc>
                              <m:mcPr>
                                <m:count m:val="1"/>
                                <m:mcJc m:val="center"/>
                              </m:mcPr>
                            </m:mc>
                          </m:mcs>
                          <m:ctrlPr>
                            <a:rPr lang="en-US" altLang="en-US" i="1">
                              <a:latin typeface="Cambria Math" panose="02040503050406030204" pitchFamily="18" charset="0"/>
                            </a:rPr>
                          </m:ctrlPr>
                        </m:mPr>
                        <m:mr>
                          <m:e>
                            <m:r>
                              <m:rPr>
                                <m:brk m:alnAt="7"/>
                              </m:rPr>
                              <a:rPr lang="en-US" altLang="en-US" b="0" i="1" smtClean="0">
                                <a:latin typeface="Cambria Math" panose="02040503050406030204" pitchFamily="18" charset="0"/>
                              </a:rPr>
                              <m:t>𝑊</m:t>
                            </m:r>
                          </m:e>
                        </m:mr>
                        <m:mr>
                          <m:e>
                            <m:eqArr>
                              <m:eqArrPr>
                                <m:ctrlPr>
                                  <a:rPr lang="en-US" altLang="en-US" i="1">
                                    <a:latin typeface="Cambria Math" panose="02040503050406030204" pitchFamily="18" charset="0"/>
                                    <a:ea typeface="Cambria Math" panose="02040503050406030204" pitchFamily="18" charset="0"/>
                                  </a:rPr>
                                </m:ctrlPr>
                              </m:eqArrPr>
                              <m:e>
                                <m:r>
                                  <a:rPr lang="en-US" altLang="en-US" i="1">
                                    <a:latin typeface="Cambria Math" panose="02040503050406030204" pitchFamily="18" charset="0"/>
                                    <a:ea typeface="Cambria Math" panose="02040503050406030204" pitchFamily="18" charset="0"/>
                                  </a:rPr>
                                  <m:t>↑</m:t>
                                </m:r>
                              </m:e>
                              <m:e>
                                <m:r>
                                  <a:rPr lang="en-US" altLang="en-US" b="0" i="1" smtClean="0">
                                    <a:latin typeface="Cambria Math" panose="02040503050406030204" pitchFamily="18" charset="0"/>
                                    <a:ea typeface="Cambria Math" panose="02040503050406030204" pitchFamily="18" charset="0"/>
                                  </a:rPr>
                                  <m:t>𝑊𝑜𝑟𝑘</m:t>
                                </m:r>
                                <m:r>
                                  <a:rPr lang="en-US" altLang="en-US" b="0" i="1" smtClean="0">
                                    <a:latin typeface="Cambria Math" panose="02040503050406030204" pitchFamily="18" charset="0"/>
                                    <a:ea typeface="Cambria Math" panose="02040503050406030204" pitchFamily="18" charset="0"/>
                                  </a:rPr>
                                  <m:t> </m:t>
                                </m:r>
                                <m:r>
                                  <a:rPr lang="en-US" altLang="en-US" b="0" i="1" smtClean="0">
                                    <a:latin typeface="Cambria Math" panose="02040503050406030204" pitchFamily="18" charset="0"/>
                                    <a:ea typeface="Cambria Math" panose="02040503050406030204" pitchFamily="18" charset="0"/>
                                  </a:rPr>
                                  <m:t>𝑑𝑜𝑛𝑒</m:t>
                                </m:r>
                              </m:e>
                              <m:e>
                                <m:r>
                                  <a:rPr lang="en-US" b="0" i="1" smtClean="0">
                                    <a:latin typeface="Cambria Math" panose="02040503050406030204" pitchFamily="18" charset="0"/>
                                  </a:rPr>
                                  <m:t>𝑎𝑔𝑎𝑖𝑛𝑠𝑡</m:t>
                                </m:r>
                                <m:r>
                                  <a:rPr lang="en-US" b="0" i="1" smtClean="0">
                                    <a:latin typeface="Cambria Math" panose="02040503050406030204" pitchFamily="18" charset="0"/>
                                  </a:rPr>
                                  <m:t> </m:t>
                                </m:r>
                                <m:r>
                                  <a:rPr lang="en-US" b="0" i="1" smtClean="0">
                                    <a:latin typeface="Cambria Math" panose="02040503050406030204" pitchFamily="18" charset="0"/>
                                  </a:rPr>
                                  <m:t>𝑠𝑢𝑟𝑟𝑜𝑢𝑛𝑑𝑖𝑛𝑔𝑠</m:t>
                                </m:r>
                              </m:e>
                            </m:eqArr>
                          </m:e>
                        </m:mr>
                      </m:m>
                    </m:oMath>
                  </m:oMathPara>
                </a14:m>
                <a:endParaRPr lang="en-US" altLang="en-US" dirty="0"/>
              </a:p>
            </p:txBody>
          </p:sp>
        </mc:Choice>
        <mc:Fallback xmlns="">
          <p:sp>
            <p:nvSpPr>
              <p:cNvPr id="20489" name="TextBox 8"/>
              <p:cNvSpPr txBox="1">
                <a:spLocks noRot="1" noChangeAspect="1" noMove="1" noResize="1" noEditPoints="1" noAdjustHandles="1" noChangeArrowheads="1" noChangeShapeType="1" noTextEdit="1"/>
              </p:cNvSpPr>
              <p:nvPr/>
            </p:nvSpPr>
            <p:spPr bwMode="auto">
              <a:xfrm>
                <a:off x="228600" y="4698011"/>
                <a:ext cx="5181600" cy="1704377"/>
              </a:xfrm>
              <a:prstGeom prst="rect">
                <a:avLst/>
              </a:prstGeom>
              <a:blipFill rotWithShape="0">
                <a:blip r:embed="rId5"/>
                <a:stretch>
                  <a:fillRect l="-939" t="-1779"/>
                </a:stretch>
              </a:blipFill>
              <a:ln w="9525">
                <a:solidFill>
                  <a:srgbClr val="FF0000"/>
                </a:solidFill>
                <a:miter lim="800000"/>
                <a:headEnd/>
                <a:tailEnd/>
              </a:ln>
              <a:extLst/>
            </p:spPr>
            <p:txBody>
              <a:bodyPr/>
              <a:lstStyle/>
              <a:p>
                <a:r>
                  <a:rPr lang="en-US">
                    <a:noFill/>
                  </a:rPr>
                  <a:t> </a:t>
                </a:r>
              </a:p>
            </p:txBody>
          </p:sp>
        </mc:Fallback>
      </mc:AlternateContent>
      <p:sp>
        <p:nvSpPr>
          <p:cNvPr id="2" name="TextBox 1"/>
          <p:cNvSpPr txBox="1"/>
          <p:nvPr/>
        </p:nvSpPr>
        <p:spPr>
          <a:xfrm>
            <a:off x="4343400" y="3600549"/>
            <a:ext cx="3892550" cy="646331"/>
          </a:xfrm>
          <a:prstGeom prst="rect">
            <a:avLst/>
          </a:prstGeom>
          <a:noFill/>
        </p:spPr>
        <p:txBody>
          <a:bodyPr wrap="square" rtlCol="0">
            <a:spAutoFit/>
          </a:bodyPr>
          <a:lstStyle/>
          <a:p>
            <a:r>
              <a:rPr lang="en-US" sz="1200" dirty="0"/>
              <a:t>Experiments have shown that during free expansion, </a:t>
            </a:r>
          </a:p>
          <a:p>
            <a:r>
              <a:rPr lang="en-US" sz="1200" dirty="0"/>
              <a:t>there is no change in temperature. Heat also depends </a:t>
            </a:r>
          </a:p>
          <a:p>
            <a:r>
              <a:rPr lang="en-US" sz="1200" dirty="0"/>
              <a:t>on the path like work.</a:t>
            </a:r>
          </a:p>
        </p:txBody>
      </p:sp>
      <p:sp>
        <p:nvSpPr>
          <p:cNvPr id="3" name="TextBox 2"/>
          <p:cNvSpPr txBox="1"/>
          <p:nvPr/>
        </p:nvSpPr>
        <p:spPr>
          <a:xfrm>
            <a:off x="228600" y="4113160"/>
            <a:ext cx="3886200" cy="523220"/>
          </a:xfrm>
          <a:prstGeom prst="rect">
            <a:avLst/>
          </a:prstGeom>
          <a:noFill/>
        </p:spPr>
        <p:txBody>
          <a:bodyPr wrap="square" rtlCol="0">
            <a:spAutoFit/>
          </a:bodyPr>
          <a:lstStyle/>
          <a:p>
            <a:r>
              <a:rPr lang="en-US" sz="1400" dirty="0">
                <a:solidFill>
                  <a:srgbClr val="92D050"/>
                </a:solidFill>
              </a:rPr>
              <a:t>Q= heat of an object is not a useful concept, better talk about internal energy U</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381000" y="228600"/>
                <a:ext cx="7667546" cy="4010713"/>
              </a:xfrm>
              <a:prstGeom prst="rect">
                <a:avLst/>
              </a:prstGeom>
              <a:noFill/>
            </p:spPr>
            <p:txBody>
              <a:bodyPr wrap="square" rtlCol="0">
                <a:spAutoFit/>
              </a:bodyPr>
              <a:lstStyle/>
              <a:p>
                <a:r>
                  <a:rPr lang="en-US" b="1" u="sng" dirty="0"/>
                  <a:t>Example  </a:t>
                </a:r>
              </a:p>
              <a:p>
                <a:endParaRPr lang="en-US" dirty="0"/>
              </a:p>
              <a:p>
                <a:r>
                  <a:rPr lang="en-US" dirty="0"/>
                  <a:t>One gram of water (1cm</a:t>
                </a:r>
                <a:r>
                  <a:rPr lang="en-US" baseline="30000" dirty="0"/>
                  <a:t>3</a:t>
                </a:r>
                <a:r>
                  <a:rPr lang="en-US" dirty="0"/>
                  <a:t>) becomes 1671cm</a:t>
                </a:r>
                <a:r>
                  <a:rPr lang="en-US" baseline="30000" dirty="0"/>
                  <a:t>3</a:t>
                </a:r>
                <a:r>
                  <a:rPr lang="en-US" dirty="0"/>
                  <a:t> steam when boiled at constant pressure of 1atm. The heat of vaporization is </a:t>
                </a:r>
                <a14:m>
                  <m:oMath xmlns:m="http://schemas.openxmlformats.org/officeDocument/2006/math">
                    <m:sSub>
                      <m:sSubPr>
                        <m:ctrlPr>
                          <a:rPr lang="en-US" i="1" smtClean="0">
                            <a:latin typeface="Cambria Math" panose="02040503050406030204" pitchFamily="18" charset="0"/>
                          </a:rPr>
                        </m:ctrlPr>
                      </m:sSubPr>
                      <m:e>
                        <m:r>
                          <m:rPr>
                            <m:sty m:val="p"/>
                          </m:rPr>
                          <a:rPr lang="en-US" b="0" i="0" smtClean="0">
                            <a:latin typeface="Cambria Math" panose="02040503050406030204" pitchFamily="18" charset="0"/>
                          </a:rPr>
                          <m:t>L</m:t>
                        </m:r>
                      </m:e>
                      <m:sub>
                        <m:r>
                          <m:rPr>
                            <m:sty m:val="p"/>
                          </m:rPr>
                          <a:rPr lang="en-US" b="0" i="0" smtClean="0">
                            <a:latin typeface="Cambria Math" panose="02040503050406030204" pitchFamily="18" charset="0"/>
                          </a:rPr>
                          <m:t>V</m:t>
                        </m:r>
                      </m:sub>
                    </m:sSub>
                    <m:r>
                      <a:rPr lang="en-US" b="0" i="0" smtClean="0">
                        <a:latin typeface="Cambria Math" panose="02040503050406030204" pitchFamily="18" charset="0"/>
                      </a:rPr>
                      <m:t>=2.256</m:t>
                    </m:r>
                    <m:r>
                      <m:rPr>
                        <m:sty m:val="p"/>
                      </m:rPr>
                      <a:rPr lang="en-US" b="0" i="0" smtClean="0">
                        <a:latin typeface="Cambria Math" panose="02040503050406030204" pitchFamily="18" charset="0"/>
                      </a:rPr>
                      <m:t>x</m:t>
                    </m:r>
                    <m:sSup>
                      <m:sSupPr>
                        <m:ctrlPr>
                          <a:rPr lang="en-US" b="0" i="1" smtClean="0">
                            <a:latin typeface="Cambria Math" panose="02040503050406030204" pitchFamily="18" charset="0"/>
                          </a:rPr>
                        </m:ctrlPr>
                      </m:sSupPr>
                      <m:e>
                        <m:r>
                          <a:rPr lang="en-US" b="0" i="0" smtClean="0">
                            <a:latin typeface="Cambria Math" panose="02040503050406030204" pitchFamily="18" charset="0"/>
                          </a:rPr>
                          <m:t>10</m:t>
                        </m:r>
                      </m:e>
                      <m:sup>
                        <m:r>
                          <a:rPr lang="en-US" b="0" i="0" smtClean="0">
                            <a:latin typeface="Cambria Math" panose="02040503050406030204" pitchFamily="18" charset="0"/>
                          </a:rPr>
                          <m:t>6</m:t>
                        </m:r>
                      </m:sup>
                    </m:sSup>
                    <m:f>
                      <m:fPr>
                        <m:ctrlPr>
                          <a:rPr lang="en-US" b="0" i="1" smtClean="0">
                            <a:latin typeface="Cambria Math" panose="02040503050406030204" pitchFamily="18" charset="0"/>
                          </a:rPr>
                        </m:ctrlPr>
                      </m:fPr>
                      <m:num>
                        <m:r>
                          <m:rPr>
                            <m:sty m:val="p"/>
                          </m:rPr>
                          <a:rPr lang="en-US" b="0" i="0" smtClean="0">
                            <a:latin typeface="Cambria Math" panose="02040503050406030204" pitchFamily="18" charset="0"/>
                          </a:rPr>
                          <m:t>J</m:t>
                        </m:r>
                      </m:num>
                      <m:den>
                        <m:r>
                          <m:rPr>
                            <m:sty m:val="p"/>
                          </m:rPr>
                          <a:rPr lang="en-US" b="0" i="0" smtClean="0">
                            <a:latin typeface="Cambria Math" panose="02040503050406030204" pitchFamily="18" charset="0"/>
                          </a:rPr>
                          <m:t>kg</m:t>
                        </m:r>
                      </m:den>
                    </m:f>
                  </m:oMath>
                </a14:m>
                <a:endParaRPr lang="en-US" dirty="0"/>
              </a:p>
              <a:p>
                <a:r>
                  <a:rPr lang="en-US" dirty="0"/>
                  <a:t>Compute: (a) the work done by the water when it vaporizes</a:t>
                </a:r>
              </a:p>
              <a:p>
                <a:r>
                  <a:rPr lang="en-US" dirty="0"/>
                  <a:t>	  (b) the increase in internal energy</a:t>
                </a:r>
              </a:p>
              <a:p>
                <a:endParaRPr lang="en-US" dirty="0"/>
              </a:p>
              <a:p>
                <a:pPr marL="342900" indent="-342900">
                  <a:buAutoNum type="alphaLcParenBoth"/>
                </a:pPr>
                <a14:m>
                  <m:oMath xmlns:m="http://schemas.openxmlformats.org/officeDocument/2006/math">
                    <m:r>
                      <m:rPr>
                        <m:sty m:val="p"/>
                      </m:rPr>
                      <a:rPr lang="en-US" b="0" i="0" smtClean="0">
                        <a:latin typeface="Cambria Math" panose="02040503050406030204" pitchFamily="18" charset="0"/>
                      </a:rPr>
                      <m:t>W</m:t>
                    </m:r>
                    <m:r>
                      <a:rPr lang="en-US" b="0" i="0" smtClean="0">
                        <a:latin typeface="Cambria Math" panose="02040503050406030204" pitchFamily="18" charset="0"/>
                      </a:rPr>
                      <m:t>=</m:t>
                    </m:r>
                    <m:r>
                      <m:rPr>
                        <m:sty m:val="p"/>
                      </m:rPr>
                      <a:rPr lang="en-US" b="0" i="0" smtClean="0">
                        <a:latin typeface="Cambria Math" panose="02040503050406030204" pitchFamily="18" charset="0"/>
                      </a:rPr>
                      <m:t>p</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V</m:t>
                            </m:r>
                          </m:e>
                          <m:sub>
                            <m:r>
                              <a:rPr lang="en-US" b="0" i="0" smtClean="0">
                                <a:latin typeface="Cambria Math" panose="02040503050406030204" pitchFamily="18" charset="0"/>
                              </a:rPr>
                              <m:t>2</m:t>
                            </m:r>
                          </m:sub>
                        </m:sSub>
                        <m:r>
                          <a:rPr lang="en-US" b="0" i="0"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V</m:t>
                            </m:r>
                          </m:e>
                          <m:sub>
                            <m:r>
                              <a:rPr lang="en-US" b="0" i="0" smtClean="0">
                                <a:latin typeface="Cambria Math" panose="02040503050406030204" pitchFamily="18" charset="0"/>
                              </a:rPr>
                              <m:t>1</m:t>
                            </m:r>
                          </m:sub>
                        </m:sSub>
                      </m:e>
                    </m:d>
                    <m:r>
                      <a:rPr lang="en-US" b="0" i="0" smtClean="0">
                        <a:latin typeface="Cambria Math" panose="02040503050406030204" pitchFamily="18" charset="0"/>
                      </a:rPr>
                      <m:t>=1.013</m:t>
                    </m:r>
                    <m:r>
                      <m:rPr>
                        <m:sty m:val="p"/>
                      </m:rPr>
                      <a:rPr lang="en-US" i="0">
                        <a:latin typeface="Cambria Math" panose="02040503050406030204" pitchFamily="18" charset="0"/>
                      </a:rPr>
                      <m:t>x</m:t>
                    </m:r>
                    <m:sSup>
                      <m:sSupPr>
                        <m:ctrlPr>
                          <a:rPr lang="en-US" i="1">
                            <a:latin typeface="Cambria Math" panose="02040503050406030204" pitchFamily="18" charset="0"/>
                          </a:rPr>
                        </m:ctrlPr>
                      </m:sSupPr>
                      <m:e>
                        <m:r>
                          <a:rPr lang="en-US" i="0">
                            <a:latin typeface="Cambria Math" panose="02040503050406030204" pitchFamily="18" charset="0"/>
                          </a:rPr>
                          <m:t>10</m:t>
                        </m:r>
                      </m:e>
                      <m:sup>
                        <m:r>
                          <a:rPr lang="en-US" b="0" i="0" smtClean="0">
                            <a:latin typeface="Cambria Math" panose="02040503050406030204" pitchFamily="18" charset="0"/>
                          </a:rPr>
                          <m:t>5</m:t>
                        </m:r>
                      </m:sup>
                    </m:sSup>
                    <m:r>
                      <m:rPr>
                        <m:sty m:val="p"/>
                      </m:rPr>
                      <a:rPr lang="en-US" b="0" i="0" smtClean="0">
                        <a:latin typeface="Cambria Math" panose="02040503050406030204" pitchFamily="18" charset="0"/>
                      </a:rPr>
                      <m:t>Pa</m:t>
                    </m:r>
                    <m:r>
                      <a:rPr lang="en-US" b="0" i="0" smtClean="0">
                        <a:latin typeface="Cambria Math" panose="02040503050406030204" pitchFamily="18" charset="0"/>
                      </a:rPr>
                      <m:t> </m:t>
                    </m:r>
                    <m:d>
                      <m:dPr>
                        <m:ctrlPr>
                          <a:rPr lang="en-US" b="0" i="1" smtClean="0">
                            <a:latin typeface="Cambria Math" panose="02040503050406030204" pitchFamily="18" charset="0"/>
                          </a:rPr>
                        </m:ctrlPr>
                      </m:dPr>
                      <m:e>
                        <m:r>
                          <a:rPr lang="en-US" b="0" i="0" smtClean="0">
                            <a:latin typeface="Cambria Math" panose="02040503050406030204" pitchFamily="18" charset="0"/>
                          </a:rPr>
                          <m:t>1671</m:t>
                        </m:r>
                        <m:r>
                          <m:rPr>
                            <m:sty m:val="p"/>
                          </m:rPr>
                          <a:rPr lang="en-US" i="0">
                            <a:latin typeface="Cambria Math" panose="02040503050406030204" pitchFamily="18" charset="0"/>
                          </a:rPr>
                          <m:t>x</m:t>
                        </m:r>
                        <m:sSup>
                          <m:sSupPr>
                            <m:ctrlPr>
                              <a:rPr lang="en-US" i="1">
                                <a:latin typeface="Cambria Math" panose="02040503050406030204" pitchFamily="18" charset="0"/>
                              </a:rPr>
                            </m:ctrlPr>
                          </m:sSupPr>
                          <m:e>
                            <m:r>
                              <a:rPr lang="en-US" i="0">
                                <a:latin typeface="Cambria Math" panose="02040503050406030204" pitchFamily="18" charset="0"/>
                              </a:rPr>
                              <m:t>10</m:t>
                            </m:r>
                          </m:e>
                          <m:sup>
                            <m:r>
                              <a:rPr lang="en-US" b="0" i="0" smtClean="0">
                                <a:latin typeface="Cambria Math" panose="02040503050406030204" pitchFamily="18" charset="0"/>
                              </a:rPr>
                              <m:t>−</m:t>
                            </m:r>
                            <m:r>
                              <a:rPr lang="en-US" i="0">
                                <a:latin typeface="Cambria Math" panose="02040503050406030204" pitchFamily="18" charset="0"/>
                              </a:rPr>
                              <m:t>6</m:t>
                            </m:r>
                          </m:sup>
                        </m:sSup>
                        <m:sSup>
                          <m:sSupPr>
                            <m:ctrlPr>
                              <a:rPr lang="en-US" i="1" smtClean="0">
                                <a:latin typeface="Cambria Math" panose="02040503050406030204" pitchFamily="18" charset="0"/>
                              </a:rPr>
                            </m:ctrlPr>
                          </m:sSupPr>
                          <m:e>
                            <m:r>
                              <m:rPr>
                                <m:sty m:val="p"/>
                              </m:rPr>
                              <a:rPr lang="en-US" b="0" i="0" smtClean="0">
                                <a:latin typeface="Cambria Math" panose="02040503050406030204" pitchFamily="18" charset="0"/>
                              </a:rPr>
                              <m:t>m</m:t>
                            </m:r>
                          </m:e>
                          <m:sup>
                            <m:r>
                              <a:rPr lang="en-US" b="0" i="0" smtClean="0">
                                <a:latin typeface="Cambria Math" panose="02040503050406030204" pitchFamily="18" charset="0"/>
                              </a:rPr>
                              <m:t>3</m:t>
                            </m:r>
                          </m:sup>
                        </m:sSup>
                        <m:r>
                          <a:rPr lang="en-US" b="0" i="0" smtClean="0">
                            <a:latin typeface="Cambria Math" panose="02040503050406030204" pitchFamily="18" charset="0"/>
                          </a:rPr>
                          <m:t>−1</m:t>
                        </m:r>
                        <m:r>
                          <m:rPr>
                            <m:sty m:val="p"/>
                          </m:rPr>
                          <a:rPr lang="en-US" i="0">
                            <a:latin typeface="Cambria Math" panose="02040503050406030204" pitchFamily="18" charset="0"/>
                          </a:rPr>
                          <m:t>x</m:t>
                        </m:r>
                        <m:sSup>
                          <m:sSupPr>
                            <m:ctrlPr>
                              <a:rPr lang="en-US" i="1">
                                <a:latin typeface="Cambria Math" panose="02040503050406030204" pitchFamily="18" charset="0"/>
                              </a:rPr>
                            </m:ctrlPr>
                          </m:sSupPr>
                          <m:e>
                            <m:r>
                              <a:rPr lang="en-US" i="0">
                                <a:latin typeface="Cambria Math" panose="02040503050406030204" pitchFamily="18" charset="0"/>
                              </a:rPr>
                              <m:t>10</m:t>
                            </m:r>
                          </m:e>
                          <m:sup>
                            <m:r>
                              <a:rPr lang="en-US" b="0" i="0" smtClean="0">
                                <a:latin typeface="Cambria Math" panose="02040503050406030204" pitchFamily="18" charset="0"/>
                              </a:rPr>
                              <m:t>−</m:t>
                            </m:r>
                            <m:r>
                              <a:rPr lang="en-US" i="0">
                                <a:latin typeface="Cambria Math" panose="02040503050406030204" pitchFamily="18" charset="0"/>
                              </a:rPr>
                              <m:t>6</m:t>
                            </m:r>
                          </m:sup>
                        </m:sSup>
                        <m:sSup>
                          <m:sSupPr>
                            <m:ctrlPr>
                              <a:rPr lang="en-US" i="1">
                                <a:latin typeface="Cambria Math" panose="02040503050406030204" pitchFamily="18" charset="0"/>
                              </a:rPr>
                            </m:ctrlPr>
                          </m:sSupPr>
                          <m:e>
                            <m:r>
                              <m:rPr>
                                <m:sty m:val="p"/>
                              </m:rPr>
                              <a:rPr lang="en-US" i="0">
                                <a:latin typeface="Cambria Math" panose="02040503050406030204" pitchFamily="18" charset="0"/>
                              </a:rPr>
                              <m:t>m</m:t>
                            </m:r>
                          </m:e>
                          <m:sup>
                            <m:r>
                              <a:rPr lang="en-US" i="0">
                                <a:latin typeface="Cambria Math" panose="02040503050406030204" pitchFamily="18" charset="0"/>
                              </a:rPr>
                              <m:t>3</m:t>
                            </m:r>
                          </m:sup>
                        </m:sSup>
                      </m:e>
                    </m:d>
                    <m:r>
                      <a:rPr lang="en-US" b="0" i="0" smtClean="0">
                        <a:latin typeface="Cambria Math" panose="02040503050406030204" pitchFamily="18" charset="0"/>
                      </a:rPr>
                      <m:t>=169 </m:t>
                    </m:r>
                    <m:r>
                      <m:rPr>
                        <m:sty m:val="p"/>
                      </m:rPr>
                      <a:rPr lang="en-US" b="0" i="0" smtClean="0">
                        <a:latin typeface="Cambria Math" panose="02040503050406030204" pitchFamily="18" charset="0"/>
                      </a:rPr>
                      <m:t>J</m:t>
                    </m:r>
                  </m:oMath>
                </a14:m>
                <a:endParaRPr lang="en-US" dirty="0"/>
              </a:p>
              <a:p>
                <a:pPr marL="342900" indent="-342900">
                  <a:buAutoNum type="alphaLcParenBoth"/>
                </a:pPr>
                <a:endParaRPr lang="en-US" dirty="0"/>
              </a:p>
              <a:p>
                <a:pPr marL="342900" indent="-342900">
                  <a:buFontTx/>
                  <a:buAutoNum type="alphaLcParenBoth"/>
                </a:pPr>
                <a14:m>
                  <m:oMath xmlns:m="http://schemas.openxmlformats.org/officeDocument/2006/math">
                    <m:r>
                      <m:rPr>
                        <m:sty m:val="p"/>
                      </m:rPr>
                      <a:rPr lang="en-US" smtClean="0">
                        <a:latin typeface="Cambria Math" panose="02040503050406030204" pitchFamily="18" charset="0"/>
                      </a:rPr>
                      <m:t>Q</m:t>
                    </m:r>
                    <m:r>
                      <a:rPr lang="en-US" i="0">
                        <a:latin typeface="Cambria Math" panose="02040503050406030204" pitchFamily="18" charset="0"/>
                      </a:rPr>
                      <m:t>=</m:t>
                    </m:r>
                    <m:r>
                      <a:rPr lang="en-US" b="0" i="1" smtClean="0">
                        <a:latin typeface="Cambria Math" panose="02040503050406030204" pitchFamily="18" charset="0"/>
                      </a:rPr>
                      <m:t>𝑚</m:t>
                    </m:r>
                    <m:sSub>
                      <m:sSubPr>
                        <m:ctrlPr>
                          <a:rPr lang="en-US" i="1">
                            <a:latin typeface="Cambria Math" panose="02040503050406030204" pitchFamily="18" charset="0"/>
                          </a:rPr>
                        </m:ctrlPr>
                      </m:sSubPr>
                      <m:e>
                        <m:r>
                          <m:rPr>
                            <m:sty m:val="p"/>
                          </m:rPr>
                          <a:rPr lang="en-US">
                            <a:latin typeface="Cambria Math" panose="02040503050406030204" pitchFamily="18" charset="0"/>
                          </a:rPr>
                          <m:t>L</m:t>
                        </m:r>
                      </m:e>
                      <m:sub>
                        <m:r>
                          <m:rPr>
                            <m:sty m:val="p"/>
                          </m:rPr>
                          <a:rPr lang="en-US">
                            <a:latin typeface="Cambria Math" panose="02040503050406030204" pitchFamily="18" charset="0"/>
                          </a:rPr>
                          <m:t>o</m:t>
                        </m:r>
                      </m:sub>
                    </m:sSub>
                    <m:r>
                      <a:rPr lang="en-US" i="0">
                        <a:latin typeface="Cambria Math" panose="02040503050406030204" pitchFamily="18" charset="0"/>
                      </a:rPr>
                      <m:t>=</m:t>
                    </m:r>
                    <m:r>
                      <a:rPr lang="en-US" b="0" i="1" smtClean="0">
                        <a:latin typeface="Cambria Math" panose="02040503050406030204" pitchFamily="18" charset="0"/>
                      </a:rPr>
                      <m:t>1</m:t>
                    </m:r>
                    <m:r>
                      <a:rPr lang="en-US" b="0" i="1" smtClean="0">
                        <a:latin typeface="Cambria Math" panose="02040503050406030204" pitchFamily="18" charset="0"/>
                      </a:rPr>
                      <m:t>𝑔</m:t>
                    </m:r>
                    <m:r>
                      <a:rPr lang="en-US" b="0" i="1" smtClean="0">
                        <a:latin typeface="Cambria Math" panose="02040503050406030204" pitchFamily="18" charset="0"/>
                      </a:rPr>
                      <m:t>∗2256</m:t>
                    </m:r>
                    <m:f>
                      <m:fPr>
                        <m:ctrlPr>
                          <a:rPr lang="en-US" b="0" i="1" smtClean="0">
                            <a:latin typeface="Cambria Math" panose="02040503050406030204" pitchFamily="18" charset="0"/>
                          </a:rPr>
                        </m:ctrlPr>
                      </m:fPr>
                      <m:num>
                        <m:r>
                          <m:rPr>
                            <m:sty m:val="p"/>
                          </m:rPr>
                          <a:rPr lang="en-US" b="0" i="0" smtClean="0">
                            <a:latin typeface="Cambria Math" panose="02040503050406030204" pitchFamily="18" charset="0"/>
                          </a:rPr>
                          <m:t>J</m:t>
                        </m:r>
                      </m:num>
                      <m:den>
                        <m:r>
                          <m:rPr>
                            <m:sty m:val="p"/>
                          </m:rPr>
                          <a:rPr lang="en-US" b="0" i="0" smtClean="0">
                            <a:latin typeface="Cambria Math" panose="02040503050406030204" pitchFamily="18" charset="0"/>
                          </a:rPr>
                          <m:t>g</m:t>
                        </m:r>
                      </m:den>
                    </m:f>
                    <m:r>
                      <a:rPr lang="en-US" i="0">
                        <a:latin typeface="Cambria Math" panose="02040503050406030204" pitchFamily="18" charset="0"/>
                      </a:rPr>
                      <m:t>=</m:t>
                    </m:r>
                    <m:r>
                      <a:rPr lang="en-US" b="0" i="0" smtClean="0">
                        <a:latin typeface="Cambria Math" panose="02040503050406030204" pitchFamily="18" charset="0"/>
                      </a:rPr>
                      <m:t>2256</m:t>
                    </m:r>
                    <m:r>
                      <a:rPr lang="en-US" i="0">
                        <a:latin typeface="Cambria Math" panose="02040503050406030204" pitchFamily="18" charset="0"/>
                      </a:rPr>
                      <m:t> </m:t>
                    </m:r>
                    <m:r>
                      <m:rPr>
                        <m:sty m:val="p"/>
                      </m:rPr>
                      <a:rPr lang="en-US" i="0">
                        <a:latin typeface="Cambria Math" panose="02040503050406030204" pitchFamily="18" charset="0"/>
                      </a:rPr>
                      <m:t>J</m:t>
                    </m:r>
                  </m:oMath>
                </a14:m>
                <a:endParaRPr lang="en-US" dirty="0"/>
              </a:p>
              <a:p>
                <a:endParaRPr lang="en-US" dirty="0"/>
              </a:p>
              <a:p>
                <a:r>
                  <a:rPr lang="en-US" dirty="0"/>
                  <a:t>First law of thermodynamics: </a:t>
                </a:r>
                <a14:m>
                  <m:oMath xmlns:m="http://schemas.openxmlformats.org/officeDocument/2006/math">
                    <m:r>
                      <a:rPr lang="en-US" b="0" i="1" smtClean="0">
                        <a:latin typeface="Cambria Math" panose="02040503050406030204" pitchFamily="18" charset="0"/>
                      </a:rPr>
                      <m:t>𝑄</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𝑈</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𝑊</m:t>
                    </m:r>
                  </m:oMath>
                </a14:m>
                <a:endParaRPr lang="en-US" dirty="0"/>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𝑈</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𝑄</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𝑊</m:t>
                      </m:r>
                      <m:r>
                        <a:rPr lang="en-US" b="0" i="1" smtClean="0">
                          <a:latin typeface="Cambria Math" panose="02040503050406030204" pitchFamily="18" charset="0"/>
                          <a:ea typeface="Cambria Math" panose="02040503050406030204" pitchFamily="18" charset="0"/>
                        </a:rPr>
                        <m:t>=</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2256−169</m:t>
                          </m:r>
                        </m:e>
                      </m:d>
                      <m:r>
                        <a:rPr lang="en-US" b="0" i="1" smtClean="0">
                          <a:latin typeface="Cambria Math" panose="02040503050406030204" pitchFamily="18" charset="0"/>
                          <a:ea typeface="Cambria Math" panose="02040503050406030204" pitchFamily="18" charset="0"/>
                        </a:rPr>
                        <m:t>𝐽</m:t>
                      </m:r>
                      <m:r>
                        <a:rPr lang="en-US" b="0" i="1" smtClean="0">
                          <a:latin typeface="Cambria Math" panose="02040503050406030204" pitchFamily="18" charset="0"/>
                          <a:ea typeface="Cambria Math" panose="02040503050406030204" pitchFamily="18" charset="0"/>
                        </a:rPr>
                        <m:t>=2087 </m:t>
                      </m:r>
                      <m:r>
                        <a:rPr lang="en-US" b="0" i="1" smtClean="0">
                          <a:latin typeface="Cambria Math" panose="02040503050406030204" pitchFamily="18" charset="0"/>
                          <a:ea typeface="Cambria Math" panose="02040503050406030204" pitchFamily="18" charset="0"/>
                        </a:rPr>
                        <m:t>𝐽</m:t>
                      </m:r>
                    </m:oMath>
                  </m:oMathPara>
                </a14:m>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381000" y="228600"/>
                <a:ext cx="7667546" cy="4010713"/>
              </a:xfrm>
              <a:prstGeom prst="rect">
                <a:avLst/>
              </a:prstGeom>
              <a:blipFill rotWithShape="0">
                <a:blip r:embed="rId2"/>
                <a:stretch>
                  <a:fillRect l="-716" t="-913" b="-3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533400" y="5105400"/>
                <a:ext cx="7740555" cy="923330"/>
              </a:xfrm>
              <a:prstGeom prst="rect">
                <a:avLst/>
              </a:prstGeom>
              <a:noFill/>
              <a:ln w="38100">
                <a:solidFill>
                  <a:srgbClr val="FF0000"/>
                </a:solidFill>
              </a:ln>
            </p:spPr>
            <p:txBody>
              <a:bodyPr wrap="square" rtlCol="0">
                <a:spAutoFit/>
              </a:bodyPr>
              <a:lstStyle/>
              <a:p>
                <a:r>
                  <a:rPr lang="en-US" dirty="0"/>
                  <a:t>Why  is </a:t>
                </a:r>
                <a14:m>
                  <m:oMath xmlns:m="http://schemas.openxmlformats.org/officeDocument/2006/math">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𝑈</m:t>
                    </m:r>
                  </m:oMath>
                </a14:m>
                <a:r>
                  <a:rPr lang="en-US" dirty="0"/>
                  <a:t> &gt; W ??</a:t>
                </a:r>
              </a:p>
              <a:p>
                <a:r>
                  <a:rPr lang="en-US" dirty="0"/>
                  <a:t> Not all heat goes into internal energy but some heat does work on the water molecules pulling them apart when water transforms into steam.</a:t>
                </a:r>
              </a:p>
            </p:txBody>
          </p:sp>
        </mc:Choice>
        <mc:Fallback xmlns="">
          <p:sp>
            <p:nvSpPr>
              <p:cNvPr id="4" name="TextBox 3"/>
              <p:cNvSpPr txBox="1">
                <a:spLocks noRot="1" noChangeAspect="1" noMove="1" noResize="1" noEditPoints="1" noAdjustHandles="1" noChangeArrowheads="1" noChangeShapeType="1" noTextEdit="1"/>
              </p:cNvSpPr>
              <p:nvPr/>
            </p:nvSpPr>
            <p:spPr>
              <a:xfrm>
                <a:off x="533400" y="5105400"/>
                <a:ext cx="7740555" cy="923330"/>
              </a:xfrm>
              <a:prstGeom prst="rect">
                <a:avLst/>
              </a:prstGeom>
              <a:blipFill rotWithShape="0">
                <a:blip r:embed="rId3"/>
                <a:stretch>
                  <a:fillRect l="-471" t="-1911" b="-7006"/>
                </a:stretch>
              </a:blipFill>
              <a:ln w="38100">
                <a:solidFill>
                  <a:srgbClr val="FF0000"/>
                </a:solidFill>
              </a:ln>
            </p:spPr>
            <p:txBody>
              <a:bodyPr/>
              <a:lstStyle/>
              <a:p>
                <a:r>
                  <a:rPr lang="en-US">
                    <a:noFill/>
                  </a:rPr>
                  <a:t> </a:t>
                </a:r>
              </a:p>
            </p:txBody>
          </p:sp>
        </mc:Fallback>
      </mc:AlternateContent>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Content Placeholder 7"/>
              <p:cNvSpPr>
                <a:spLocks noGrp="1"/>
              </p:cNvSpPr>
              <p:nvPr>
                <p:ph sz="half" idx="1"/>
              </p:nvPr>
            </p:nvSpPr>
            <p:spPr>
              <a:xfrm>
                <a:off x="157673" y="1253844"/>
                <a:ext cx="6021860" cy="4721234"/>
              </a:xfrm>
              <a:ln>
                <a:solidFill>
                  <a:schemeClr val="accent1"/>
                </a:solidFill>
              </a:ln>
            </p:spPr>
            <p:txBody>
              <a:bodyPr>
                <a:noAutofit/>
              </a:bodyPr>
              <a:lstStyle/>
              <a:p>
                <a:pPr>
                  <a:lnSpc>
                    <a:spcPct val="100000"/>
                  </a:lnSpc>
                  <a:spcBef>
                    <a:spcPts val="0"/>
                  </a:spcBef>
                  <a:defRPr/>
                </a:pPr>
                <a:r>
                  <a:rPr lang="en-US" sz="1800" dirty="0">
                    <a:latin typeface="Times New Roman" panose="02020603050405020304" pitchFamily="18" charset="0"/>
                    <a:cs typeface="Times New Roman" panose="02020603050405020304" pitchFamily="18" charset="0"/>
                    <a:sym typeface="Symbol" charset="0"/>
                  </a:rPr>
                  <a:t>Because atoms and molecules are so small, any practically meaningful amount of a substance contains a huge number of atoms or molecules. Therefore, it is more convenient to use a rather huge </a:t>
                </a:r>
                <a:r>
                  <a:rPr lang="en-US" sz="1800" dirty="0">
                    <a:solidFill>
                      <a:srgbClr val="FF0000"/>
                    </a:solidFill>
                    <a:latin typeface="Times New Roman" panose="02020603050405020304" pitchFamily="18" charset="0"/>
                    <a:cs typeface="Times New Roman" panose="02020603050405020304" pitchFamily="18" charset="0"/>
                    <a:sym typeface="Symbol" charset="0"/>
                  </a:rPr>
                  <a:t>measuring unit </a:t>
                </a:r>
                <a:r>
                  <a:rPr lang="en-US" sz="1800" dirty="0">
                    <a:latin typeface="Times New Roman" panose="02020603050405020304" pitchFamily="18" charset="0"/>
                    <a:cs typeface="Times New Roman" panose="02020603050405020304" pitchFamily="18" charset="0"/>
                    <a:sym typeface="Symbol" charset="0"/>
                  </a:rPr>
                  <a:t>to “count” their numbers.</a:t>
                </a:r>
              </a:p>
              <a:p>
                <a:pPr marL="0" indent="0">
                  <a:lnSpc>
                    <a:spcPct val="100000"/>
                  </a:lnSpc>
                  <a:spcBef>
                    <a:spcPts val="0"/>
                  </a:spcBef>
                  <a:buNone/>
                  <a:defRPr/>
                </a:pPr>
                <a:endParaRPr lang="en-US" sz="600" dirty="0">
                  <a:latin typeface="Times New Roman" panose="02020603050405020304" pitchFamily="18" charset="0"/>
                  <a:cs typeface="Times New Roman" panose="02020603050405020304" pitchFamily="18" charset="0"/>
                  <a:sym typeface="Symbol" charset="0"/>
                </a:endParaRPr>
              </a:p>
              <a:p>
                <a:pPr>
                  <a:lnSpc>
                    <a:spcPct val="100000"/>
                  </a:lnSpc>
                  <a:spcBef>
                    <a:spcPts val="0"/>
                  </a:spcBef>
                  <a:defRPr/>
                </a:pPr>
                <a:r>
                  <a:rPr lang="en-US" sz="1800" dirty="0">
                    <a:latin typeface="Times New Roman" panose="02020603050405020304" pitchFamily="18" charset="0"/>
                    <a:cs typeface="Times New Roman" panose="02020603050405020304" pitchFamily="18" charset="0"/>
                    <a:sym typeface="Symbol" charset="0"/>
                  </a:rPr>
                  <a:t>The </a:t>
                </a:r>
                <a:r>
                  <a:rPr lang="en-US" sz="1800" dirty="0">
                    <a:solidFill>
                      <a:srgbClr val="FF0000"/>
                    </a:solidFill>
                    <a:latin typeface="Times New Roman" panose="02020603050405020304" pitchFamily="18" charset="0"/>
                    <a:cs typeface="Times New Roman" panose="02020603050405020304" pitchFamily="18" charset="0"/>
                    <a:sym typeface="Symbol" charset="0"/>
                  </a:rPr>
                  <a:t>Avogadro’s number</a:t>
                </a:r>
                <a:r>
                  <a:rPr lang="en-US" sz="1800" dirty="0">
                    <a:latin typeface="Times New Roman" panose="02020603050405020304" pitchFamily="18" charset="0"/>
                    <a:cs typeface="Times New Roman" panose="02020603050405020304" pitchFamily="18" charset="0"/>
                    <a:sym typeface="Symbol" charset="0"/>
                  </a:rPr>
                  <a:t>, </a:t>
                </a:r>
                <a:r>
                  <a:rPr lang="en-US" sz="1800" i="1" dirty="0">
                    <a:latin typeface="Times New Roman" panose="02020603050405020304" pitchFamily="18" charset="0"/>
                    <a:cs typeface="Times New Roman" panose="02020603050405020304" pitchFamily="18" charset="0"/>
                    <a:sym typeface="Symbol" charset="0"/>
                  </a:rPr>
                  <a:t>N</a:t>
                </a:r>
                <a:r>
                  <a:rPr lang="en-US" sz="1800" baseline="-25000" dirty="0">
                    <a:latin typeface="Times New Roman" panose="02020603050405020304" pitchFamily="18" charset="0"/>
                    <a:cs typeface="Times New Roman" panose="02020603050405020304" pitchFamily="18" charset="0"/>
                    <a:sym typeface="Symbol" charset="0"/>
                  </a:rPr>
                  <a:t>A</a:t>
                </a:r>
                <a:r>
                  <a:rPr lang="en-US" sz="1800" dirty="0">
                    <a:latin typeface="Times New Roman" panose="02020603050405020304" pitchFamily="18" charset="0"/>
                    <a:cs typeface="Times New Roman" panose="02020603050405020304" pitchFamily="18" charset="0"/>
                    <a:sym typeface="Symbol" charset="0"/>
                  </a:rPr>
                  <a:t> = 6.022×10</a:t>
                </a:r>
                <a:r>
                  <a:rPr lang="en-US" sz="1800" baseline="30000" dirty="0">
                    <a:latin typeface="Times New Roman" panose="02020603050405020304" pitchFamily="18" charset="0"/>
                    <a:cs typeface="Times New Roman" panose="02020603050405020304" pitchFamily="18" charset="0"/>
                    <a:sym typeface="Symbol" charset="0"/>
                  </a:rPr>
                  <a:t>23</a:t>
                </a:r>
                <a:r>
                  <a:rPr lang="en-US" sz="1800" dirty="0">
                    <a:latin typeface="Times New Roman" panose="02020603050405020304" pitchFamily="18" charset="0"/>
                    <a:cs typeface="Times New Roman" panose="02020603050405020304" pitchFamily="18" charset="0"/>
                    <a:sym typeface="Symbol" charset="0"/>
                  </a:rPr>
                  <a:t> molecules/mole,</a:t>
                </a:r>
              </a:p>
              <a:p>
                <a:pPr marL="0" indent="0">
                  <a:lnSpc>
                    <a:spcPct val="100000"/>
                  </a:lnSpc>
                  <a:spcBef>
                    <a:spcPts val="0"/>
                  </a:spcBef>
                  <a:buNone/>
                  <a:defRPr/>
                </a:pPr>
                <a:r>
                  <a:rPr lang="en-US" sz="1800" dirty="0">
                    <a:latin typeface="Times New Roman" panose="02020603050405020304" pitchFamily="18" charset="0"/>
                    <a:cs typeface="Times New Roman" panose="02020603050405020304" pitchFamily="18" charset="0"/>
                    <a:sym typeface="Symbol" charset="0"/>
                  </a:rPr>
                  <a:t>    is such a measuring unit.</a:t>
                </a:r>
              </a:p>
              <a:p>
                <a:pPr marL="0" indent="0">
                  <a:lnSpc>
                    <a:spcPct val="100000"/>
                  </a:lnSpc>
                  <a:spcBef>
                    <a:spcPts val="0"/>
                  </a:spcBef>
                  <a:buNone/>
                  <a:defRPr/>
                </a:pPr>
                <a:endParaRPr lang="en-US" sz="600" dirty="0">
                  <a:latin typeface="Times New Roman" panose="02020603050405020304" pitchFamily="18" charset="0"/>
                  <a:cs typeface="Times New Roman" panose="02020603050405020304" pitchFamily="18" charset="0"/>
                  <a:sym typeface="Symbol" charset="0"/>
                </a:endParaRPr>
              </a:p>
              <a:p>
                <a:pPr>
                  <a:lnSpc>
                    <a:spcPct val="100000"/>
                  </a:lnSpc>
                  <a:spcBef>
                    <a:spcPts val="0"/>
                  </a:spcBef>
                  <a:defRPr/>
                </a:pPr>
                <a:r>
                  <a:rPr lang="en-US" sz="1800" dirty="0">
                    <a:latin typeface="Times New Roman" panose="02020603050405020304" pitchFamily="18" charset="0"/>
                    <a:cs typeface="Times New Roman" panose="02020603050405020304" pitchFamily="18" charset="0"/>
                    <a:sym typeface="Symbol" charset="0"/>
                  </a:rPr>
                  <a:t>1 </a:t>
                </a:r>
                <a:r>
                  <a:rPr lang="en-US" sz="1800" dirty="0">
                    <a:solidFill>
                      <a:srgbClr val="FF0000"/>
                    </a:solidFill>
                    <a:latin typeface="Times New Roman" panose="02020603050405020304" pitchFamily="18" charset="0"/>
                    <a:cs typeface="Times New Roman" panose="02020603050405020304" pitchFamily="18" charset="0"/>
                    <a:sym typeface="Symbol" charset="0"/>
                  </a:rPr>
                  <a:t>mole </a:t>
                </a:r>
                <a:r>
                  <a:rPr lang="en-US" sz="1800" dirty="0">
                    <a:latin typeface="Times New Roman" panose="02020603050405020304" pitchFamily="18" charset="0"/>
                    <a:cs typeface="Times New Roman" panose="02020603050405020304" pitchFamily="18" charset="0"/>
                    <a:sym typeface="Symbol" charset="0"/>
                  </a:rPr>
                  <a:t>of a pure chemical element or compound contains    </a:t>
                </a:r>
                <a:r>
                  <a:rPr lang="en-US" sz="1800" i="1" dirty="0">
                    <a:latin typeface="Times New Roman" panose="02020603050405020304" pitchFamily="18" charset="0"/>
                    <a:cs typeface="Times New Roman" panose="02020603050405020304" pitchFamily="18" charset="0"/>
                    <a:sym typeface="Symbol" charset="0"/>
                  </a:rPr>
                  <a:t>N</a:t>
                </a:r>
                <a:r>
                  <a:rPr lang="en-US" sz="1800" baseline="-25000" dirty="0">
                    <a:latin typeface="Times New Roman" panose="02020603050405020304" pitchFamily="18" charset="0"/>
                    <a:cs typeface="Times New Roman" panose="02020603050405020304" pitchFamily="18" charset="0"/>
                    <a:sym typeface="Symbol" charset="0"/>
                  </a:rPr>
                  <a:t>A</a:t>
                </a:r>
                <a:r>
                  <a:rPr lang="en-US" sz="1800" dirty="0">
                    <a:latin typeface="Times New Roman" panose="02020603050405020304" pitchFamily="18" charset="0"/>
                    <a:cs typeface="Times New Roman" panose="02020603050405020304" pitchFamily="18" charset="0"/>
                    <a:sym typeface="Symbol" charset="0"/>
                  </a:rPr>
                  <a:t> = 6.022×10</a:t>
                </a:r>
                <a:r>
                  <a:rPr lang="en-US" sz="1800" baseline="30000" dirty="0">
                    <a:latin typeface="Times New Roman" panose="02020603050405020304" pitchFamily="18" charset="0"/>
                    <a:cs typeface="Times New Roman" panose="02020603050405020304" pitchFamily="18" charset="0"/>
                    <a:sym typeface="Symbol" charset="0"/>
                  </a:rPr>
                  <a:t>23</a:t>
                </a:r>
                <a:r>
                  <a:rPr lang="en-US" sz="1800" dirty="0">
                    <a:latin typeface="Times New Roman" panose="02020603050405020304" pitchFamily="18" charset="0"/>
                    <a:cs typeface="Times New Roman" panose="02020603050405020304" pitchFamily="18" charset="0"/>
                    <a:sym typeface="Symbol" charset="0"/>
                  </a:rPr>
                  <a:t> identical atoms or molecules.</a:t>
                </a:r>
              </a:p>
              <a:p>
                <a:pPr marL="0" indent="0">
                  <a:lnSpc>
                    <a:spcPct val="100000"/>
                  </a:lnSpc>
                  <a:spcBef>
                    <a:spcPts val="0"/>
                  </a:spcBef>
                  <a:buNone/>
                  <a:defRPr/>
                </a:pPr>
                <a:endParaRPr lang="en-US" sz="600" dirty="0">
                  <a:latin typeface="Times New Roman" panose="02020603050405020304" pitchFamily="18" charset="0"/>
                  <a:cs typeface="Times New Roman" panose="02020603050405020304" pitchFamily="18" charset="0"/>
                  <a:sym typeface="Symbol" charset="0"/>
                </a:endParaRPr>
              </a:p>
              <a:p>
                <a:pPr marL="171450" lvl="2">
                  <a:lnSpc>
                    <a:spcPct val="100000"/>
                  </a:lnSpc>
                  <a:spcBef>
                    <a:spcPts val="0"/>
                  </a:spcBef>
                  <a:defRPr/>
                </a:pPr>
                <a:r>
                  <a:rPr lang="en-US" sz="1800" dirty="0">
                    <a:latin typeface="Times New Roman" panose="02020603050405020304" pitchFamily="18" charset="0"/>
                    <a:cs typeface="Times New Roman" panose="02020603050405020304" pitchFamily="18" charset="0"/>
                    <a:sym typeface="Symbol" charset="0"/>
                  </a:rPr>
                  <a:t>The</a:t>
                </a:r>
                <a:r>
                  <a:rPr lang="en-US" sz="1800" dirty="0">
                    <a:solidFill>
                      <a:srgbClr val="FF0000"/>
                    </a:solidFill>
                    <a:latin typeface="Times New Roman" panose="02020603050405020304" pitchFamily="18" charset="0"/>
                    <a:cs typeface="Times New Roman" panose="02020603050405020304" pitchFamily="18" charset="0"/>
                    <a:sym typeface="Symbol" charset="0"/>
                  </a:rPr>
                  <a:t> molar mass</a:t>
                </a:r>
                <a:r>
                  <a:rPr lang="en-US" sz="1800" dirty="0">
                    <a:latin typeface="Times New Roman" panose="02020603050405020304" pitchFamily="18" charset="0"/>
                    <a:cs typeface="Times New Roman" panose="02020603050405020304" pitchFamily="18" charset="0"/>
                    <a:sym typeface="Wingdings" panose="05000000000000000000" pitchFamily="2" charset="2"/>
                  </a:rPr>
                  <a:t> (</a:t>
                </a:r>
                <a:r>
                  <a:rPr lang="en-US" sz="1800" i="1" dirty="0">
                    <a:latin typeface="Times New Roman" panose="02020603050405020304" pitchFamily="18" charset="0"/>
                    <a:cs typeface="Times New Roman" panose="02020603050405020304" pitchFamily="18" charset="0"/>
                    <a:sym typeface="Symbol" charset="0"/>
                  </a:rPr>
                  <a:t>M</a:t>
                </a:r>
                <a:r>
                  <a:rPr lang="en-US" sz="1800" dirty="0">
                    <a:latin typeface="Times New Roman" panose="02020603050405020304" pitchFamily="18" charset="0"/>
                    <a:cs typeface="Times New Roman" panose="02020603050405020304" pitchFamily="18" charset="0"/>
                    <a:sym typeface="Wingdings" panose="05000000000000000000" pitchFamily="2" charset="2"/>
                  </a:rPr>
                  <a:t>) is</a:t>
                </a:r>
                <a:r>
                  <a:rPr lang="en-US" sz="1800" dirty="0">
                    <a:latin typeface="Times New Roman" panose="02020603050405020304" pitchFamily="18" charset="0"/>
                    <a:cs typeface="Times New Roman" panose="02020603050405020304" pitchFamily="18" charset="0"/>
                    <a:sym typeface="Symbol" charset="0"/>
                  </a:rPr>
                  <a:t> the mass of 1 mole of a pure chemical element or compound. It is equal to the Avogadro’s number multiplying the mass of an atom or molecule (</a:t>
                </a:r>
                <a:r>
                  <a:rPr lang="en-US" sz="1800" i="1" dirty="0">
                    <a:latin typeface="Times New Roman" panose="02020603050405020304" pitchFamily="18" charset="0"/>
                    <a:cs typeface="Times New Roman" panose="02020603050405020304" pitchFamily="18" charset="0"/>
                    <a:sym typeface="Symbol" charset="0"/>
                  </a:rPr>
                  <a:t>m</a:t>
                </a:r>
                <a:r>
                  <a:rPr lang="en-US" sz="1800" dirty="0">
                    <a:latin typeface="Times New Roman" panose="02020603050405020304" pitchFamily="18" charset="0"/>
                    <a:cs typeface="Times New Roman" panose="02020603050405020304" pitchFamily="18" charset="0"/>
                    <a:sym typeface="Symbol" charset="0"/>
                  </a:rPr>
                  <a:t>).</a:t>
                </a:r>
              </a:p>
              <a:p>
                <a:pPr marL="685800" lvl="2" indent="0">
                  <a:lnSpc>
                    <a:spcPct val="100000"/>
                  </a:lnSpc>
                  <a:spcBef>
                    <a:spcPts val="0"/>
                  </a:spcBef>
                  <a:buNone/>
                  <a:defRPr/>
                </a:pPr>
                <a:r>
                  <a:rPr lang="en-US" sz="1800" dirty="0">
                    <a:latin typeface="Times New Roman" panose="02020603050405020304" pitchFamily="18" charset="0"/>
                    <a:cs typeface="Times New Roman" panose="02020603050405020304" pitchFamily="18" charset="0"/>
                    <a:sym typeface="Symbol" charset="0"/>
                  </a:rPr>
                  <a:t>			</a:t>
                </a:r>
                <a14:m>
                  <m:oMath xmlns:m="http://schemas.openxmlformats.org/officeDocument/2006/math">
                    <m:r>
                      <a:rPr lang="en-US" sz="1800" i="1">
                        <a:latin typeface="Cambria Math" panose="02040503050406030204" pitchFamily="18" charset="0"/>
                        <a:cs typeface="Times New Roman" panose="02020603050405020304" pitchFamily="18" charset="0"/>
                        <a:sym typeface="Symbol" charset="0"/>
                      </a:rPr>
                      <m:t>𝑀</m:t>
                    </m:r>
                    <m:r>
                      <a:rPr lang="en-US" sz="1800" i="1">
                        <a:latin typeface="Cambria Math" panose="02040503050406030204" pitchFamily="18" charset="0"/>
                        <a:cs typeface="Times New Roman" panose="02020603050405020304" pitchFamily="18" charset="0"/>
                        <a:sym typeface="Symbol" charset="0"/>
                      </a:rPr>
                      <m:t>=</m:t>
                    </m:r>
                    <m:sSub>
                      <m:sSubPr>
                        <m:ctrlPr>
                          <a:rPr lang="en-US" sz="1800" i="1">
                            <a:latin typeface="Cambria Math" panose="02040503050406030204" pitchFamily="18" charset="0"/>
                            <a:cs typeface="Times New Roman" panose="02020603050405020304" pitchFamily="18" charset="0"/>
                            <a:sym typeface="Symbol" charset="0"/>
                          </a:rPr>
                        </m:ctrlPr>
                      </m:sSubPr>
                      <m:e>
                        <m:r>
                          <a:rPr lang="en-US" sz="1800" i="1">
                            <a:latin typeface="Cambria Math" panose="02040503050406030204" pitchFamily="18" charset="0"/>
                            <a:cs typeface="Times New Roman" panose="02020603050405020304" pitchFamily="18" charset="0"/>
                            <a:sym typeface="Symbol" charset="0"/>
                          </a:rPr>
                          <m:t>𝑁</m:t>
                        </m:r>
                      </m:e>
                      <m:sub>
                        <m:r>
                          <a:rPr lang="en-US" sz="1800" i="1">
                            <a:latin typeface="Cambria Math" panose="02040503050406030204" pitchFamily="18" charset="0"/>
                            <a:cs typeface="Times New Roman" panose="02020603050405020304" pitchFamily="18" charset="0"/>
                            <a:sym typeface="Symbol" charset="0"/>
                          </a:rPr>
                          <m:t>𝐴</m:t>
                        </m:r>
                      </m:sub>
                    </m:sSub>
                    <m:r>
                      <a:rPr lang="en-US" sz="1800" i="1">
                        <a:latin typeface="Cambria Math" panose="02040503050406030204" pitchFamily="18" charset="0"/>
                        <a:cs typeface="Times New Roman" panose="02020603050405020304" pitchFamily="18" charset="0"/>
                        <a:sym typeface="Symbol" charset="0"/>
                      </a:rPr>
                      <m:t>𝑚</m:t>
                    </m:r>
                  </m:oMath>
                </a14:m>
                <a:endParaRPr lang="en-US" sz="1800" i="1" dirty="0">
                  <a:latin typeface="Times New Roman" panose="02020603050405020304" pitchFamily="18" charset="0"/>
                  <a:cs typeface="Times New Roman" panose="02020603050405020304" pitchFamily="18" charset="0"/>
                  <a:sym typeface="Symbol" charset="0"/>
                </a:endParaRPr>
              </a:p>
              <a:p>
                <a:pPr>
                  <a:lnSpc>
                    <a:spcPct val="100000"/>
                  </a:lnSpc>
                  <a:spcBef>
                    <a:spcPts val="0"/>
                  </a:spcBef>
                  <a:defRPr/>
                </a:pPr>
                <a:r>
                  <a:rPr lang="en-US" sz="1800" dirty="0">
                    <a:latin typeface="Times New Roman" panose="02020603050405020304" pitchFamily="18" charset="0"/>
                    <a:cs typeface="Times New Roman" panose="02020603050405020304" pitchFamily="18" charset="0"/>
                    <a:sym typeface="Symbol" charset="0"/>
                  </a:rPr>
                  <a:t>The </a:t>
                </a:r>
                <a:r>
                  <a:rPr lang="en-US" sz="1800" dirty="0">
                    <a:solidFill>
                      <a:srgbClr val="FF0000"/>
                    </a:solidFill>
                    <a:latin typeface="Times New Roman" panose="02020603050405020304" pitchFamily="18" charset="0"/>
                    <a:cs typeface="Times New Roman" panose="02020603050405020304" pitchFamily="18" charset="0"/>
                    <a:sym typeface="Symbol" charset="0"/>
                  </a:rPr>
                  <a:t>total mass</a:t>
                </a:r>
                <a:r>
                  <a:rPr lang="en-US" sz="1800" dirty="0">
                    <a:latin typeface="Times New Roman" panose="02020603050405020304" pitchFamily="18" charset="0"/>
                    <a:cs typeface="Times New Roman" panose="02020603050405020304" pitchFamily="18" charset="0"/>
                    <a:sym typeface="Symbol" charset="0"/>
                  </a:rPr>
                  <a:t> of a system containing </a:t>
                </a:r>
                <a:r>
                  <a:rPr lang="en-US" sz="1800" i="1" dirty="0">
                    <a:latin typeface="Times New Roman" panose="02020603050405020304" pitchFamily="18" charset="0"/>
                    <a:cs typeface="Times New Roman" panose="02020603050405020304" pitchFamily="18" charset="0"/>
                    <a:sym typeface="Symbol" charset="0"/>
                  </a:rPr>
                  <a:t>n</a:t>
                </a:r>
                <a:r>
                  <a:rPr lang="en-US" sz="1800" dirty="0">
                    <a:latin typeface="Times New Roman" panose="02020603050405020304" pitchFamily="18" charset="0"/>
                    <a:cs typeface="Times New Roman" panose="02020603050405020304" pitchFamily="18" charset="0"/>
                    <a:sym typeface="Symbol" charset="0"/>
                  </a:rPr>
                  <a:t> moles of a substance:</a:t>
                </a:r>
              </a:p>
              <a:p>
                <a:pPr marL="685800" lvl="2" indent="0">
                  <a:lnSpc>
                    <a:spcPct val="100000"/>
                  </a:lnSpc>
                  <a:spcBef>
                    <a:spcPts val="0"/>
                  </a:spcBef>
                  <a:buNone/>
                  <a:defRPr/>
                </a:pPr>
                <a:r>
                  <a:rPr lang="en-US" sz="1800" dirty="0">
                    <a:latin typeface="Times New Roman" panose="02020603050405020304" pitchFamily="18" charset="0"/>
                    <a:cs typeface="Times New Roman" panose="02020603050405020304" pitchFamily="18" charset="0"/>
                    <a:sym typeface="Symbol" charset="0"/>
                  </a:rPr>
                  <a:t>			</a:t>
                </a:r>
                <a14:m>
                  <m:oMath xmlns:m="http://schemas.openxmlformats.org/officeDocument/2006/math">
                    <m:sSub>
                      <m:sSubPr>
                        <m:ctrlPr>
                          <a:rPr lang="en-US" sz="1800" i="1">
                            <a:latin typeface="Cambria Math" panose="02040503050406030204" pitchFamily="18" charset="0"/>
                            <a:cs typeface="Times New Roman" panose="02020603050405020304" pitchFamily="18" charset="0"/>
                            <a:sym typeface="Symbol" charset="0"/>
                          </a:rPr>
                        </m:ctrlPr>
                      </m:sSubPr>
                      <m:e>
                        <m:r>
                          <a:rPr lang="en-US" sz="1800" i="1">
                            <a:latin typeface="Cambria Math" panose="02040503050406030204" pitchFamily="18" charset="0"/>
                            <a:cs typeface="Times New Roman" panose="02020603050405020304" pitchFamily="18" charset="0"/>
                            <a:sym typeface="Symbol" charset="0"/>
                          </a:rPr>
                          <m:t>𝑚</m:t>
                        </m:r>
                      </m:e>
                      <m:sub>
                        <m:r>
                          <a:rPr lang="en-US" sz="1800" i="1">
                            <a:latin typeface="Cambria Math" panose="02040503050406030204" pitchFamily="18" charset="0"/>
                            <a:cs typeface="Times New Roman" panose="02020603050405020304" pitchFamily="18" charset="0"/>
                            <a:sym typeface="Symbol" charset="0"/>
                          </a:rPr>
                          <m:t>𝑡𝑜𝑡𝑎𝑙</m:t>
                        </m:r>
                      </m:sub>
                    </m:sSub>
                    <m:r>
                      <a:rPr lang="en-US" sz="1800" i="1">
                        <a:latin typeface="Cambria Math" panose="02040503050406030204" pitchFamily="18" charset="0"/>
                        <a:cs typeface="Times New Roman" panose="02020603050405020304" pitchFamily="18" charset="0"/>
                        <a:sym typeface="Symbol" charset="0"/>
                      </a:rPr>
                      <m:t>=</m:t>
                    </m:r>
                    <m:r>
                      <a:rPr lang="en-US" sz="1800" i="1">
                        <a:latin typeface="Cambria Math" panose="02040503050406030204" pitchFamily="18" charset="0"/>
                        <a:cs typeface="Times New Roman" panose="02020603050405020304" pitchFamily="18" charset="0"/>
                        <a:sym typeface="Symbol" charset="0"/>
                      </a:rPr>
                      <m:t>𝑛𝑀</m:t>
                    </m:r>
                  </m:oMath>
                </a14:m>
                <a:endParaRPr lang="en-US" sz="1800" i="1" dirty="0">
                  <a:latin typeface="Times New Roman" panose="02020603050405020304" pitchFamily="18" charset="0"/>
                  <a:cs typeface="Times New Roman" panose="02020603050405020304" pitchFamily="18" charset="0"/>
                  <a:sym typeface="Symbol" charset="0"/>
                </a:endParaRPr>
              </a:p>
              <a:p>
                <a:pPr>
                  <a:lnSpc>
                    <a:spcPct val="100000"/>
                  </a:lnSpc>
                  <a:spcBef>
                    <a:spcPts val="0"/>
                  </a:spcBef>
                  <a:defRPr/>
                </a:pPr>
                <a:r>
                  <a:rPr lang="en-US" sz="1800" dirty="0">
                    <a:latin typeface="Times New Roman" panose="02020603050405020304" pitchFamily="18" charset="0"/>
                    <a:cs typeface="Times New Roman" panose="02020603050405020304" pitchFamily="18" charset="0"/>
                    <a:sym typeface="Symbol" charset="0"/>
                  </a:rPr>
                  <a:t>The </a:t>
                </a:r>
                <a:r>
                  <a:rPr lang="en-US" sz="1800" dirty="0">
                    <a:solidFill>
                      <a:srgbClr val="FF0000"/>
                    </a:solidFill>
                    <a:latin typeface="Times New Roman" panose="02020603050405020304" pitchFamily="18" charset="0"/>
                    <a:cs typeface="Times New Roman" panose="02020603050405020304" pitchFamily="18" charset="0"/>
                    <a:sym typeface="Symbol" charset="0"/>
                  </a:rPr>
                  <a:t>total number</a:t>
                </a:r>
                <a:r>
                  <a:rPr lang="en-US" sz="1800" dirty="0">
                    <a:latin typeface="Times New Roman" panose="02020603050405020304" pitchFamily="18" charset="0"/>
                    <a:cs typeface="Times New Roman" panose="02020603050405020304" pitchFamily="18" charset="0"/>
                    <a:sym typeface="Symbol" charset="0"/>
                  </a:rPr>
                  <a:t> of particles in </a:t>
                </a:r>
                <a:r>
                  <a:rPr lang="en-US" sz="1800" i="1" dirty="0">
                    <a:latin typeface="Times New Roman" panose="02020603050405020304" pitchFamily="18" charset="0"/>
                    <a:cs typeface="Times New Roman" panose="02020603050405020304" pitchFamily="18" charset="0"/>
                    <a:sym typeface="Symbol" charset="0"/>
                  </a:rPr>
                  <a:t>n</a:t>
                </a:r>
                <a:r>
                  <a:rPr lang="en-US" sz="1800" dirty="0">
                    <a:latin typeface="Times New Roman" panose="02020603050405020304" pitchFamily="18" charset="0"/>
                    <a:cs typeface="Times New Roman" panose="02020603050405020304" pitchFamily="18" charset="0"/>
                    <a:sym typeface="Symbol" charset="0"/>
                  </a:rPr>
                  <a:t> moles of a substance:</a:t>
                </a:r>
              </a:p>
              <a:p>
                <a:pPr marL="685800" lvl="2" indent="0">
                  <a:lnSpc>
                    <a:spcPct val="100000"/>
                  </a:lnSpc>
                  <a:spcBef>
                    <a:spcPts val="0"/>
                  </a:spcBef>
                  <a:buNone/>
                  <a:defRPr/>
                </a:pPr>
                <a:r>
                  <a:rPr lang="en-US" sz="1800" dirty="0">
                    <a:latin typeface="Times New Roman" panose="02020603050405020304" pitchFamily="18" charset="0"/>
                    <a:cs typeface="Times New Roman" panose="02020603050405020304" pitchFamily="18" charset="0"/>
                    <a:sym typeface="Symbol" charset="0"/>
                  </a:rPr>
                  <a:t>			</a:t>
                </a:r>
                <a14:m>
                  <m:oMath xmlns:m="http://schemas.openxmlformats.org/officeDocument/2006/math">
                    <m:sSub>
                      <m:sSubPr>
                        <m:ctrlPr>
                          <a:rPr lang="en-US" sz="1800" i="1">
                            <a:latin typeface="Cambria Math" panose="02040503050406030204" pitchFamily="18" charset="0"/>
                            <a:cs typeface="Times New Roman" panose="02020603050405020304" pitchFamily="18" charset="0"/>
                            <a:sym typeface="Symbol" charset="0"/>
                          </a:rPr>
                        </m:ctrlPr>
                      </m:sSubPr>
                      <m:e>
                        <m:r>
                          <a:rPr lang="en-US" sz="1800" i="1">
                            <a:latin typeface="Cambria Math" panose="02040503050406030204" pitchFamily="18" charset="0"/>
                            <a:cs typeface="Times New Roman" panose="02020603050405020304" pitchFamily="18" charset="0"/>
                            <a:sym typeface="Symbol" charset="0"/>
                          </a:rPr>
                          <m:t>𝑁</m:t>
                        </m:r>
                      </m:e>
                      <m:sub>
                        <m:r>
                          <a:rPr lang="en-US" sz="1800" i="1">
                            <a:latin typeface="Cambria Math" panose="02040503050406030204" pitchFamily="18" charset="0"/>
                            <a:cs typeface="Times New Roman" panose="02020603050405020304" pitchFamily="18" charset="0"/>
                            <a:sym typeface="Symbol" charset="0"/>
                          </a:rPr>
                          <m:t>𝑡𝑜𝑡𝑎𝑙</m:t>
                        </m:r>
                      </m:sub>
                    </m:sSub>
                    <m:r>
                      <a:rPr lang="en-US" sz="1800" i="1">
                        <a:latin typeface="Cambria Math" panose="02040503050406030204" pitchFamily="18" charset="0"/>
                        <a:cs typeface="Times New Roman" panose="02020603050405020304" pitchFamily="18" charset="0"/>
                        <a:sym typeface="Symbol" charset="0"/>
                      </a:rPr>
                      <m:t>=</m:t>
                    </m:r>
                    <m:r>
                      <a:rPr lang="en-US" sz="1800" i="1">
                        <a:latin typeface="Cambria Math" panose="02040503050406030204" pitchFamily="18" charset="0"/>
                        <a:cs typeface="Times New Roman" panose="02020603050405020304" pitchFamily="18" charset="0"/>
                        <a:sym typeface="Symbol" charset="0"/>
                      </a:rPr>
                      <m:t>𝑛</m:t>
                    </m:r>
                    <m:sSub>
                      <m:sSubPr>
                        <m:ctrlPr>
                          <a:rPr lang="en-US" sz="1800" i="1">
                            <a:latin typeface="Cambria Math" panose="02040503050406030204" pitchFamily="18" charset="0"/>
                            <a:cs typeface="Times New Roman" panose="02020603050405020304" pitchFamily="18" charset="0"/>
                            <a:sym typeface="Symbol" charset="0"/>
                          </a:rPr>
                        </m:ctrlPr>
                      </m:sSubPr>
                      <m:e>
                        <m:r>
                          <a:rPr lang="en-US" sz="1800" i="1">
                            <a:latin typeface="Cambria Math" panose="02040503050406030204" pitchFamily="18" charset="0"/>
                            <a:cs typeface="Times New Roman" panose="02020603050405020304" pitchFamily="18" charset="0"/>
                            <a:sym typeface="Symbol" charset="0"/>
                          </a:rPr>
                          <m:t>𝑁</m:t>
                        </m:r>
                      </m:e>
                      <m:sub>
                        <m:r>
                          <a:rPr lang="en-US" sz="1800" i="1">
                            <a:latin typeface="Cambria Math" panose="02040503050406030204" pitchFamily="18" charset="0"/>
                            <a:cs typeface="Times New Roman" panose="02020603050405020304" pitchFamily="18" charset="0"/>
                            <a:sym typeface="Symbol" charset="0"/>
                          </a:rPr>
                          <m:t>𝐴</m:t>
                        </m:r>
                      </m:sub>
                    </m:sSub>
                  </m:oMath>
                </a14:m>
                <a:endParaRPr lang="en-US" sz="1800" i="1" dirty="0">
                  <a:latin typeface="Times New Roman" panose="02020603050405020304" pitchFamily="18" charset="0"/>
                  <a:cs typeface="Times New Roman" panose="02020603050405020304" pitchFamily="18" charset="0"/>
                  <a:sym typeface="Symbol" charset="0"/>
                </a:endParaRPr>
              </a:p>
              <a:p>
                <a:pPr marL="685800" lvl="2" indent="0">
                  <a:lnSpc>
                    <a:spcPct val="100000"/>
                  </a:lnSpc>
                  <a:spcBef>
                    <a:spcPts val="0"/>
                  </a:spcBef>
                  <a:buNone/>
                  <a:defRPr/>
                </a:pPr>
                <a:endParaRPr lang="en-US" sz="1800" i="1" dirty="0">
                  <a:latin typeface="Times New Roman" panose="02020603050405020304" pitchFamily="18" charset="0"/>
                  <a:cs typeface="Times New Roman" panose="02020603050405020304" pitchFamily="18" charset="0"/>
                  <a:sym typeface="Symbol" charset="0"/>
                </a:endParaRPr>
              </a:p>
            </p:txBody>
          </p:sp>
        </mc:Choice>
        <mc:Fallback xmlns="">
          <p:sp>
            <p:nvSpPr>
              <p:cNvPr id="8" name="Content Placeholder 7"/>
              <p:cNvSpPr>
                <a:spLocks noGrp="1" noRot="1" noChangeAspect="1" noMove="1" noResize="1" noEditPoints="1" noAdjustHandles="1" noChangeArrowheads="1" noChangeShapeType="1" noTextEdit="1"/>
              </p:cNvSpPr>
              <p:nvPr>
                <p:ph sz="half" idx="1"/>
              </p:nvPr>
            </p:nvSpPr>
            <p:spPr>
              <a:xfrm>
                <a:off x="157673" y="1253844"/>
                <a:ext cx="6021860" cy="4721234"/>
              </a:xfrm>
              <a:blipFill>
                <a:blip r:embed="rId2"/>
                <a:stretch>
                  <a:fillRect l="-606" t="-644" r="-808" b="-773"/>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6293224" y="1809181"/>
                <a:ext cx="2728530" cy="3709670"/>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Example:</a:t>
                </a:r>
              </a:p>
              <a:p>
                <a:pPr defTabSz="685800" fontAlgn="auto">
                  <a:spcBef>
                    <a:spcPts val="0"/>
                  </a:spcBef>
                  <a:spcAft>
                    <a:spcPts val="0"/>
                  </a:spcAft>
                </a:pPr>
                <a:r>
                  <a:rPr lang="en-US" dirty="0">
                    <a:solidFill>
                      <a:srgbClr val="FF0000"/>
                    </a:solidFill>
                    <a:latin typeface="Times New Roman" panose="02020603050405020304" pitchFamily="18" charset="0"/>
                    <a:cs typeface="Times New Roman" panose="02020603050405020304" pitchFamily="18" charset="0"/>
                  </a:rPr>
                  <a:t>Carbon-12 (</a:t>
                </a:r>
                <a14:m>
                  <m:oMath xmlns:m="http://schemas.openxmlformats.org/officeDocument/2006/math">
                    <m:sPre>
                      <m:sPrePr>
                        <m:ctrlPr>
                          <a:rPr lang="en-US" i="1">
                            <a:solidFill>
                              <a:srgbClr val="FF0000"/>
                            </a:solidFill>
                            <a:latin typeface="Cambria Math" panose="02040503050406030204" pitchFamily="18" charset="0"/>
                            <a:cs typeface="Times New Roman" panose="02020603050405020304" pitchFamily="18" charset="0"/>
                          </a:rPr>
                        </m:ctrlPr>
                      </m:sPrePr>
                      <m:sub>
                        <m:r>
                          <a:rPr lang="en-US" i="1">
                            <a:solidFill>
                              <a:srgbClr val="FF0000"/>
                            </a:solidFill>
                            <a:latin typeface="Cambria Math" panose="02040503050406030204" pitchFamily="18" charset="0"/>
                            <a:cs typeface="Times New Roman" panose="02020603050405020304" pitchFamily="18" charset="0"/>
                          </a:rPr>
                          <m:t>6</m:t>
                        </m:r>
                      </m:sub>
                      <m:sup>
                        <m:r>
                          <a:rPr lang="en-US" i="1">
                            <a:solidFill>
                              <a:srgbClr val="FF0000"/>
                            </a:solidFill>
                            <a:latin typeface="Cambria Math" panose="02040503050406030204" pitchFamily="18" charset="0"/>
                            <a:cs typeface="+mn-cs"/>
                          </a:rPr>
                          <m:t>12</m:t>
                        </m:r>
                      </m:sup>
                      <m:e>
                        <m:r>
                          <a:rPr lang="en-US" i="1">
                            <a:solidFill>
                              <a:srgbClr val="FF0000"/>
                            </a:solidFill>
                            <a:latin typeface="Cambria Math" panose="02040503050406030204" pitchFamily="18" charset="0"/>
                            <a:cs typeface="+mn-cs"/>
                          </a:rPr>
                          <m:t>𝐶</m:t>
                        </m:r>
                      </m:e>
                    </m:sPre>
                  </m:oMath>
                </a14:m>
                <a:r>
                  <a:rPr lang="en-US" dirty="0">
                    <a:solidFill>
                      <a:srgbClr val="FF0000"/>
                    </a:solidFill>
                    <a:latin typeface="Times New Roman" panose="02020603050405020304" pitchFamily="18" charset="0"/>
                    <a:cs typeface="Times New Roman" panose="02020603050405020304" pitchFamily="18" charset="0"/>
                  </a:rPr>
                  <a:t>)</a:t>
                </a:r>
              </a:p>
              <a:p>
                <a:pPr defTabSz="685800" fontAlgn="auto">
                  <a:spcBef>
                    <a:spcPts val="0"/>
                  </a:spcBef>
                  <a:spcAft>
                    <a:spcPts val="0"/>
                  </a:spcAft>
                </a:pPr>
                <a:r>
                  <a:rPr lang="en-US" i="1" dirty="0">
                    <a:solidFill>
                      <a:prstClr val="black"/>
                    </a:solidFill>
                    <a:latin typeface="Times New Roman" panose="02020603050405020304" pitchFamily="18" charset="0"/>
                    <a:cs typeface="Times New Roman" panose="02020603050405020304" pitchFamily="18" charset="0"/>
                  </a:rPr>
                  <a:t>m</a:t>
                </a:r>
                <a:r>
                  <a:rPr lang="en-US" dirty="0">
                    <a:solidFill>
                      <a:prstClr val="black"/>
                    </a:solidFill>
                    <a:latin typeface="Times New Roman" panose="02020603050405020304" pitchFamily="18" charset="0"/>
                    <a:cs typeface="Times New Roman" panose="02020603050405020304" pitchFamily="18" charset="0"/>
                  </a:rPr>
                  <a:t> = 1.99×10</a:t>
                </a:r>
                <a:r>
                  <a:rPr lang="en-US" baseline="30000" dirty="0">
                    <a:solidFill>
                      <a:prstClr val="black"/>
                    </a:solidFill>
                    <a:latin typeface="Times New Roman" panose="02020603050405020304" pitchFamily="18" charset="0"/>
                    <a:cs typeface="Times New Roman" panose="02020603050405020304" pitchFamily="18" charset="0"/>
                  </a:rPr>
                  <a:t>−23</a:t>
                </a:r>
                <a:r>
                  <a:rPr lang="en-US" dirty="0">
                    <a:solidFill>
                      <a:prstClr val="black"/>
                    </a:solidFill>
                    <a:latin typeface="Times New Roman" panose="02020603050405020304" pitchFamily="18" charset="0"/>
                    <a:cs typeface="Times New Roman" panose="02020603050405020304" pitchFamily="18" charset="0"/>
                  </a:rPr>
                  <a:t> g</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marL="342900" indent="-342900" defTabSz="685800" fontAlgn="auto">
                  <a:spcBef>
                    <a:spcPts val="0"/>
                  </a:spcBef>
                  <a:spcAft>
                    <a:spcPts val="0"/>
                  </a:spcAft>
                  <a:buFontTx/>
                  <a:buAutoNum type="alphaLcParenBoth"/>
                </a:pPr>
                <a:r>
                  <a:rPr lang="en-US" dirty="0">
                    <a:solidFill>
                      <a:prstClr val="black"/>
                    </a:solidFill>
                    <a:latin typeface="Times New Roman" panose="02020603050405020304" pitchFamily="18" charset="0"/>
                    <a:cs typeface="Times New Roman" panose="02020603050405020304" pitchFamily="18" charset="0"/>
                  </a:rPr>
                  <a:t>The molar mass</a:t>
                </a:r>
              </a:p>
              <a:p>
                <a:pPr marL="0" lvl="2"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i="1">
                        <a:solidFill>
                          <a:prstClr val="black"/>
                        </a:solidFill>
                        <a:latin typeface="Cambria Math" panose="02040503050406030204" pitchFamily="18" charset="0"/>
                        <a:cs typeface="Times New Roman" panose="02020603050405020304" pitchFamily="18" charset="0"/>
                        <a:sym typeface="Symbol" charset="0"/>
                      </a:rPr>
                      <m:t>𝑀</m:t>
                    </m:r>
                    <m:r>
                      <a:rPr lang="en-US" i="1">
                        <a:solidFill>
                          <a:prstClr val="black"/>
                        </a:solidFill>
                        <a:latin typeface="Cambria Math" panose="02040503050406030204" pitchFamily="18" charset="0"/>
                        <a:cs typeface="Times New Roman" panose="02020603050405020304" pitchFamily="18" charset="0"/>
                        <a:sym typeface="Symbol" charset="0"/>
                      </a:rPr>
                      <m:t>=</m:t>
                    </m:r>
                    <m:sSub>
                      <m:sSubPr>
                        <m:ctrlPr>
                          <a:rPr lang="en-US" i="1">
                            <a:solidFill>
                              <a:prstClr val="black"/>
                            </a:solidFill>
                            <a:latin typeface="Cambria Math" panose="02040503050406030204" pitchFamily="18" charset="0"/>
                            <a:cs typeface="Times New Roman" panose="02020603050405020304" pitchFamily="18" charset="0"/>
                            <a:sym typeface="Symbol" charset="0"/>
                          </a:rPr>
                        </m:ctrlPr>
                      </m:sSubPr>
                      <m:e>
                        <m:r>
                          <a:rPr lang="en-US" i="1">
                            <a:solidFill>
                              <a:prstClr val="black"/>
                            </a:solidFill>
                            <a:latin typeface="Cambria Math" panose="02040503050406030204" pitchFamily="18" charset="0"/>
                            <a:cs typeface="Times New Roman" panose="02020603050405020304" pitchFamily="18" charset="0"/>
                            <a:sym typeface="Symbol" charset="0"/>
                          </a:rPr>
                          <m:t>𝑁</m:t>
                        </m:r>
                      </m:e>
                      <m:sub>
                        <m:r>
                          <a:rPr lang="en-US" i="1">
                            <a:solidFill>
                              <a:prstClr val="black"/>
                            </a:solidFill>
                            <a:latin typeface="Cambria Math" panose="02040503050406030204" pitchFamily="18" charset="0"/>
                            <a:cs typeface="Times New Roman" panose="02020603050405020304" pitchFamily="18" charset="0"/>
                            <a:sym typeface="Symbol" charset="0"/>
                          </a:rPr>
                          <m:t>𝐴</m:t>
                        </m:r>
                      </m:sub>
                    </m:sSub>
                    <m:r>
                      <a:rPr lang="en-US" i="1">
                        <a:solidFill>
                          <a:prstClr val="black"/>
                        </a:solidFill>
                        <a:latin typeface="Cambria Math" panose="02040503050406030204" pitchFamily="18" charset="0"/>
                        <a:cs typeface="Times New Roman" panose="02020603050405020304" pitchFamily="18" charset="0"/>
                        <a:sym typeface="Symbol" charset="0"/>
                      </a:rPr>
                      <m:t>𝑚</m:t>
                    </m:r>
                  </m:oMath>
                </a14:m>
                <a:r>
                  <a:rPr lang="en-US" dirty="0">
                    <a:solidFill>
                      <a:prstClr val="black"/>
                    </a:solidFill>
                    <a:latin typeface="Times New Roman" panose="02020603050405020304" pitchFamily="18" charset="0"/>
                    <a:cs typeface="Times New Roman" panose="02020603050405020304" pitchFamily="18" charset="0"/>
                  </a:rPr>
                  <a:t> = 12.0 g</a:t>
                </a:r>
              </a:p>
              <a:p>
                <a:pPr marL="0" lvl="2"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marL="342900" indent="-342900" defTabSz="685800" fontAlgn="auto">
                  <a:spcBef>
                    <a:spcPts val="0"/>
                  </a:spcBef>
                  <a:spcAft>
                    <a:spcPts val="0"/>
                  </a:spcAft>
                  <a:buFontTx/>
                  <a:buAutoNum type="alphaLcParenBoth"/>
                </a:pPr>
                <a:r>
                  <a:rPr lang="en-US" dirty="0">
                    <a:solidFill>
                      <a:prstClr val="black"/>
                    </a:solidFill>
                    <a:latin typeface="Times New Roman" panose="02020603050405020304" pitchFamily="18" charset="0"/>
                    <a:cs typeface="Times New Roman" panose="02020603050405020304" pitchFamily="18" charset="0"/>
                  </a:rPr>
                  <a:t>The total mass of 1.5 moles of </a:t>
                </a:r>
                <a14:m>
                  <m:oMath xmlns:m="http://schemas.openxmlformats.org/officeDocument/2006/math">
                    <m:sPre>
                      <m:sPrePr>
                        <m:ctrlPr>
                          <a:rPr lang="en-US" i="1">
                            <a:solidFill>
                              <a:prstClr val="black"/>
                            </a:solidFill>
                            <a:latin typeface="Cambria Math" panose="02040503050406030204" pitchFamily="18" charset="0"/>
                            <a:cs typeface="Times New Roman" panose="02020603050405020304" pitchFamily="18" charset="0"/>
                          </a:rPr>
                        </m:ctrlPr>
                      </m:sPrePr>
                      <m:sub>
                        <m:r>
                          <a:rPr lang="en-US" i="1">
                            <a:solidFill>
                              <a:prstClr val="black"/>
                            </a:solidFill>
                            <a:latin typeface="Cambria Math" panose="02040503050406030204" pitchFamily="18" charset="0"/>
                            <a:cs typeface="Times New Roman" panose="02020603050405020304" pitchFamily="18" charset="0"/>
                          </a:rPr>
                          <m:t>6</m:t>
                        </m:r>
                      </m:sub>
                      <m:sup>
                        <m:r>
                          <a:rPr lang="en-US" i="1">
                            <a:solidFill>
                              <a:prstClr val="black"/>
                            </a:solidFill>
                            <a:latin typeface="Cambria Math" panose="02040503050406030204" pitchFamily="18" charset="0"/>
                            <a:cs typeface="+mn-cs"/>
                          </a:rPr>
                          <m:t>12</m:t>
                        </m:r>
                      </m:sup>
                      <m:e>
                        <m:r>
                          <a:rPr lang="en-US" i="1">
                            <a:solidFill>
                              <a:prstClr val="black"/>
                            </a:solidFill>
                            <a:latin typeface="Cambria Math" panose="02040503050406030204" pitchFamily="18" charset="0"/>
                            <a:cs typeface="+mn-cs"/>
                          </a:rPr>
                          <m:t>𝐶</m:t>
                        </m:r>
                      </m:e>
                    </m:sPre>
                  </m:oMath>
                </a14:m>
                <a:endParaRPr lang="en-US" dirty="0">
                  <a:solidFill>
                    <a:prstClr val="black"/>
                  </a:solidFill>
                  <a:latin typeface="Times New Roman" panose="02020603050405020304" pitchFamily="18" charset="0"/>
                  <a:cs typeface="Times New Roman" panose="02020603050405020304" pitchFamily="18" charset="0"/>
                </a:endParaRPr>
              </a:p>
              <a:p>
                <a:pPr marL="0" lvl="2"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sym typeface="Symbol" charset="0"/>
                  </a:rPr>
                  <a:t>      </a:t>
                </a:r>
                <a14:m>
                  <m:oMath xmlns:m="http://schemas.openxmlformats.org/officeDocument/2006/math">
                    <m:sSub>
                      <m:sSubPr>
                        <m:ctrlPr>
                          <a:rPr lang="en-US" i="1">
                            <a:solidFill>
                              <a:prstClr val="black"/>
                            </a:solidFill>
                            <a:latin typeface="Cambria Math" panose="02040503050406030204" pitchFamily="18" charset="0"/>
                            <a:cs typeface="Times New Roman" panose="02020603050405020304" pitchFamily="18" charset="0"/>
                            <a:sym typeface="Symbol" charset="0"/>
                          </a:rPr>
                        </m:ctrlPr>
                      </m:sSubPr>
                      <m:e>
                        <m:r>
                          <a:rPr lang="en-US" i="1">
                            <a:solidFill>
                              <a:prstClr val="black"/>
                            </a:solidFill>
                            <a:latin typeface="Cambria Math" panose="02040503050406030204" pitchFamily="18" charset="0"/>
                            <a:cs typeface="Times New Roman" panose="02020603050405020304" pitchFamily="18" charset="0"/>
                            <a:sym typeface="Symbol" charset="0"/>
                          </a:rPr>
                          <m:t>𝑚</m:t>
                        </m:r>
                      </m:e>
                      <m:sub>
                        <m:r>
                          <a:rPr lang="en-US" i="1">
                            <a:solidFill>
                              <a:prstClr val="black"/>
                            </a:solidFill>
                            <a:latin typeface="Cambria Math" panose="02040503050406030204" pitchFamily="18" charset="0"/>
                            <a:cs typeface="Times New Roman" panose="02020603050405020304" pitchFamily="18" charset="0"/>
                            <a:sym typeface="Symbol" charset="0"/>
                          </a:rPr>
                          <m:t>𝑡𝑜𝑡𝑎𝑙</m:t>
                        </m:r>
                      </m:sub>
                    </m:sSub>
                    <m:r>
                      <a:rPr lang="en-US" i="1">
                        <a:solidFill>
                          <a:prstClr val="black"/>
                        </a:solidFill>
                        <a:latin typeface="Cambria Math" panose="02040503050406030204" pitchFamily="18" charset="0"/>
                        <a:cs typeface="Times New Roman" panose="02020603050405020304" pitchFamily="18" charset="0"/>
                        <a:sym typeface="Symbol" charset="0"/>
                      </a:rPr>
                      <m:t>=</m:t>
                    </m:r>
                    <m:r>
                      <a:rPr lang="en-US" i="1">
                        <a:solidFill>
                          <a:prstClr val="black"/>
                        </a:solidFill>
                        <a:latin typeface="Cambria Math" panose="02040503050406030204" pitchFamily="18" charset="0"/>
                        <a:cs typeface="Times New Roman" panose="02020603050405020304" pitchFamily="18" charset="0"/>
                        <a:sym typeface="Symbol" charset="0"/>
                      </a:rPr>
                      <m:t>𝑛𝑀</m:t>
                    </m:r>
                  </m:oMath>
                </a14:m>
                <a:r>
                  <a:rPr lang="en-US" dirty="0">
                    <a:solidFill>
                      <a:prstClr val="black"/>
                    </a:solidFill>
                    <a:latin typeface="Times New Roman" panose="02020603050405020304" pitchFamily="18" charset="0"/>
                    <a:cs typeface="Times New Roman" panose="02020603050405020304" pitchFamily="18" charset="0"/>
                  </a:rPr>
                  <a:t> = 18.0 g</a:t>
                </a:r>
              </a:p>
              <a:p>
                <a:pPr marL="0" lvl="2"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marL="342900" indent="-342900" defTabSz="685800" fontAlgn="auto">
                  <a:spcBef>
                    <a:spcPts val="0"/>
                  </a:spcBef>
                  <a:spcAft>
                    <a:spcPts val="0"/>
                  </a:spcAft>
                  <a:buFontTx/>
                  <a:buAutoNum type="alphaLcParenBoth"/>
                </a:pPr>
                <a:r>
                  <a:rPr lang="en-US" dirty="0">
                    <a:solidFill>
                      <a:prstClr val="black"/>
                    </a:solidFill>
                    <a:latin typeface="Times New Roman" panose="02020603050405020304" pitchFamily="18" charset="0"/>
                    <a:cs typeface="Times New Roman" panose="02020603050405020304" pitchFamily="18" charset="0"/>
                  </a:rPr>
                  <a:t>Number of atoms in 1.5 moles of </a:t>
                </a:r>
                <a14:m>
                  <m:oMath xmlns:m="http://schemas.openxmlformats.org/officeDocument/2006/math">
                    <m:sPre>
                      <m:sPrePr>
                        <m:ctrlPr>
                          <a:rPr lang="en-US" i="1">
                            <a:solidFill>
                              <a:prstClr val="black"/>
                            </a:solidFill>
                            <a:latin typeface="Cambria Math" panose="02040503050406030204" pitchFamily="18" charset="0"/>
                            <a:cs typeface="Times New Roman" panose="02020603050405020304" pitchFamily="18" charset="0"/>
                          </a:rPr>
                        </m:ctrlPr>
                      </m:sPrePr>
                      <m:sub>
                        <m:r>
                          <a:rPr lang="en-US" i="1">
                            <a:solidFill>
                              <a:prstClr val="black"/>
                            </a:solidFill>
                            <a:latin typeface="Cambria Math" panose="02040503050406030204" pitchFamily="18" charset="0"/>
                            <a:cs typeface="Times New Roman" panose="02020603050405020304" pitchFamily="18" charset="0"/>
                          </a:rPr>
                          <m:t>6</m:t>
                        </m:r>
                      </m:sub>
                      <m:sup>
                        <m:r>
                          <a:rPr lang="en-US" i="1">
                            <a:solidFill>
                              <a:prstClr val="black"/>
                            </a:solidFill>
                            <a:latin typeface="Cambria Math" panose="02040503050406030204" pitchFamily="18" charset="0"/>
                            <a:cs typeface="+mn-cs"/>
                          </a:rPr>
                          <m:t>12</m:t>
                        </m:r>
                      </m:sup>
                      <m:e>
                        <m:r>
                          <a:rPr lang="en-US" i="1">
                            <a:solidFill>
                              <a:prstClr val="black"/>
                            </a:solidFill>
                            <a:latin typeface="Cambria Math" panose="02040503050406030204" pitchFamily="18" charset="0"/>
                            <a:cs typeface="+mn-cs"/>
                          </a:rPr>
                          <m:t>𝐶</m:t>
                        </m:r>
                      </m:e>
                    </m:sPre>
                  </m:oMath>
                </a14:m>
                <a:endParaRPr lang="en-US"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sym typeface="Symbol" charset="0"/>
                  </a:rPr>
                  <a:t>      </a:t>
                </a:r>
                <a14:m>
                  <m:oMath xmlns:m="http://schemas.openxmlformats.org/officeDocument/2006/math">
                    <m:sSub>
                      <m:sSubPr>
                        <m:ctrlPr>
                          <a:rPr lang="en-US" i="1">
                            <a:solidFill>
                              <a:prstClr val="black"/>
                            </a:solidFill>
                            <a:latin typeface="Cambria Math" panose="02040503050406030204" pitchFamily="18" charset="0"/>
                            <a:cs typeface="Times New Roman" panose="02020603050405020304" pitchFamily="18" charset="0"/>
                            <a:sym typeface="Symbol" charset="0"/>
                          </a:rPr>
                        </m:ctrlPr>
                      </m:sSubPr>
                      <m:e>
                        <m:r>
                          <a:rPr lang="en-US" i="1">
                            <a:solidFill>
                              <a:prstClr val="black"/>
                            </a:solidFill>
                            <a:latin typeface="Cambria Math" panose="02040503050406030204" pitchFamily="18" charset="0"/>
                            <a:cs typeface="Times New Roman" panose="02020603050405020304" pitchFamily="18" charset="0"/>
                            <a:sym typeface="Symbol" charset="0"/>
                          </a:rPr>
                          <m:t>𝑁</m:t>
                        </m:r>
                      </m:e>
                      <m:sub>
                        <m:r>
                          <a:rPr lang="en-US" i="1">
                            <a:solidFill>
                              <a:prstClr val="black"/>
                            </a:solidFill>
                            <a:latin typeface="Cambria Math" panose="02040503050406030204" pitchFamily="18" charset="0"/>
                            <a:cs typeface="Times New Roman" panose="02020603050405020304" pitchFamily="18" charset="0"/>
                            <a:sym typeface="Symbol" charset="0"/>
                          </a:rPr>
                          <m:t>𝑡𝑜𝑡𝑎𝑙</m:t>
                        </m:r>
                      </m:sub>
                    </m:sSub>
                    <m:r>
                      <a:rPr lang="en-US" i="1">
                        <a:solidFill>
                          <a:prstClr val="black"/>
                        </a:solidFill>
                        <a:latin typeface="Cambria Math" panose="02040503050406030204" pitchFamily="18" charset="0"/>
                        <a:cs typeface="Times New Roman" panose="02020603050405020304" pitchFamily="18" charset="0"/>
                        <a:sym typeface="Symbol" charset="0"/>
                      </a:rPr>
                      <m:t>=</m:t>
                    </m:r>
                    <m:r>
                      <a:rPr lang="en-US" i="1">
                        <a:solidFill>
                          <a:prstClr val="black"/>
                        </a:solidFill>
                        <a:latin typeface="Cambria Math" panose="02040503050406030204" pitchFamily="18" charset="0"/>
                        <a:cs typeface="Times New Roman" panose="02020603050405020304" pitchFamily="18" charset="0"/>
                        <a:sym typeface="Symbol" charset="0"/>
                      </a:rPr>
                      <m:t>𝑛</m:t>
                    </m:r>
                    <m:sSub>
                      <m:sSubPr>
                        <m:ctrlPr>
                          <a:rPr lang="en-US" i="1">
                            <a:solidFill>
                              <a:prstClr val="black"/>
                            </a:solidFill>
                            <a:latin typeface="Cambria Math" panose="02040503050406030204" pitchFamily="18" charset="0"/>
                            <a:cs typeface="Times New Roman" panose="02020603050405020304" pitchFamily="18" charset="0"/>
                            <a:sym typeface="Symbol" charset="0"/>
                          </a:rPr>
                        </m:ctrlPr>
                      </m:sSubPr>
                      <m:e>
                        <m:r>
                          <a:rPr lang="en-US" i="1">
                            <a:solidFill>
                              <a:prstClr val="black"/>
                            </a:solidFill>
                            <a:latin typeface="Cambria Math" panose="02040503050406030204" pitchFamily="18" charset="0"/>
                            <a:cs typeface="Times New Roman" panose="02020603050405020304" pitchFamily="18" charset="0"/>
                            <a:sym typeface="Symbol" charset="0"/>
                          </a:rPr>
                          <m:t>𝑁</m:t>
                        </m:r>
                      </m:e>
                      <m:sub>
                        <m:r>
                          <a:rPr lang="en-US" i="1">
                            <a:solidFill>
                              <a:prstClr val="black"/>
                            </a:solidFill>
                            <a:latin typeface="Cambria Math" panose="02040503050406030204" pitchFamily="18" charset="0"/>
                            <a:cs typeface="Times New Roman" panose="02020603050405020304" pitchFamily="18" charset="0"/>
                            <a:sym typeface="Symbol" charset="0"/>
                          </a:rPr>
                          <m:t>𝐴</m:t>
                        </m:r>
                      </m:sub>
                    </m:sSub>
                  </m:oMath>
                </a14:m>
                <a:endParaRPr lang="en-US" i="1" dirty="0">
                  <a:solidFill>
                    <a:prstClr val="black"/>
                  </a:solidFill>
                  <a:latin typeface="Cambria Math" panose="02040503050406030204" pitchFamily="18" charset="0"/>
                  <a:cs typeface="Times New Roman" panose="02020603050405020304" pitchFamily="18" charset="0"/>
                  <a:sym typeface="Symbol" charset="0"/>
                </a:endParaRPr>
              </a:p>
              <a:p>
                <a:pPr defTabSz="685800" fontAlgn="auto">
                  <a:spcBef>
                    <a:spcPts val="0"/>
                  </a:spcBef>
                  <a:spcAft>
                    <a:spcPts val="0"/>
                  </a:spcAft>
                </a:pPr>
                <a:r>
                  <a:rPr lang="en-US" dirty="0">
                    <a:solidFill>
                      <a:prstClr val="black"/>
                    </a:solidFill>
                    <a:latin typeface="Calibri" panose="020F0502020204030204"/>
                    <a:cs typeface="Times New Roman" panose="02020603050405020304" pitchFamily="18" charset="0"/>
                    <a:sym typeface="Symbol" charset="0"/>
                  </a:rPr>
                  <a:t>	      </a:t>
                </a:r>
                <a14:m>
                  <m:oMath xmlns:m="http://schemas.openxmlformats.org/officeDocument/2006/math">
                    <m:r>
                      <a:rPr lang="en-US" i="1">
                        <a:solidFill>
                          <a:prstClr val="black"/>
                        </a:solidFill>
                        <a:latin typeface="Cambria Math" panose="02040503050406030204" pitchFamily="18" charset="0"/>
                        <a:cs typeface="Times New Roman" panose="02020603050405020304" pitchFamily="18" charset="0"/>
                        <a:sym typeface="Symbol" charset="0"/>
                      </a:rPr>
                      <m:t>=</m:t>
                    </m:r>
                  </m:oMath>
                </a14:m>
                <a:r>
                  <a:rPr lang="en-US" dirty="0">
                    <a:solidFill>
                      <a:prstClr val="black"/>
                    </a:solidFill>
                    <a:latin typeface="Times New Roman" panose="02020603050405020304" pitchFamily="18" charset="0"/>
                    <a:cs typeface="Times New Roman" panose="02020603050405020304" pitchFamily="18" charset="0"/>
                    <a:sym typeface="Symbol" charset="0"/>
                  </a:rPr>
                  <a:t> 9.03×10</a:t>
                </a:r>
                <a:r>
                  <a:rPr lang="en-US" baseline="30000" dirty="0">
                    <a:solidFill>
                      <a:prstClr val="black"/>
                    </a:solidFill>
                    <a:latin typeface="Times New Roman" panose="02020603050405020304" pitchFamily="18" charset="0"/>
                    <a:cs typeface="Times New Roman" panose="02020603050405020304" pitchFamily="18" charset="0"/>
                    <a:sym typeface="Symbol" charset="0"/>
                  </a:rPr>
                  <a:t>23</a:t>
                </a:r>
                <a:endParaRPr lang="en-US" dirty="0">
                  <a:solidFill>
                    <a:prstClr val="black"/>
                  </a:solidFill>
                  <a:latin typeface="Times New Roman" panose="02020603050405020304" pitchFamily="18" charset="0"/>
                  <a:cs typeface="Times New Roman" panose="02020603050405020304" pitchFamily="18" charset="0"/>
                  <a:sym typeface="Symbol"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6293224" y="1809181"/>
                <a:ext cx="2728530" cy="3709670"/>
              </a:xfrm>
              <a:prstGeom prst="rect">
                <a:avLst/>
              </a:prstGeom>
              <a:blipFill>
                <a:blip r:embed="rId3"/>
                <a:stretch>
                  <a:fillRect l="-1556" t="-820" r="-2889" b="-1475"/>
                </a:stretch>
              </a:blipFill>
              <a:ln>
                <a:solidFill>
                  <a:schemeClr val="tx1"/>
                </a:solidFill>
              </a:ln>
            </p:spPr>
            <p:txBody>
              <a:bodyPr/>
              <a:lstStyle/>
              <a:p>
                <a:r>
                  <a:rPr lang="en-US">
                    <a:noFill/>
                  </a:rPr>
                  <a:t> </a:t>
                </a:r>
              </a:p>
            </p:txBody>
          </p:sp>
        </mc:Fallback>
      </mc:AlternateContent>
      <p:sp>
        <p:nvSpPr>
          <p:cNvPr id="13" name="TextBox 12"/>
          <p:cNvSpPr txBox="1"/>
          <p:nvPr/>
        </p:nvSpPr>
        <p:spPr>
          <a:xfrm>
            <a:off x="1219200" y="392682"/>
            <a:ext cx="5410200" cy="461665"/>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sz="2400" dirty="0">
                <a:solidFill>
                  <a:srgbClr val="FF0000"/>
                </a:solidFill>
                <a:latin typeface="Times New Roman" panose="02020603050405020304" pitchFamily="18" charset="0"/>
                <a:cs typeface="Times New Roman" panose="02020603050405020304" pitchFamily="18" charset="0"/>
              </a:rPr>
              <a:t>15.1	The Mole and Avogadro’s Number</a:t>
            </a:r>
          </a:p>
        </p:txBody>
      </p:sp>
    </p:spTree>
    <p:extLst>
      <p:ext uri="{BB962C8B-B14F-4D97-AF65-F5344CB8AC3E}">
        <p14:creationId xmlns:p14="http://schemas.microsoft.com/office/powerpoint/2010/main" val="30919455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038600"/>
            <a:ext cx="37338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286324" y="1329070"/>
            <a:ext cx="12192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22535" name="TextBox 6"/>
          <p:cNvSpPr txBox="1">
            <a:spLocks noChangeArrowheads="1"/>
          </p:cNvSpPr>
          <p:nvPr/>
        </p:nvSpPr>
        <p:spPr bwMode="auto">
          <a:xfrm>
            <a:off x="2229167" y="-28653"/>
            <a:ext cx="2954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solidFill>
                  <a:srgbClr val="FF0000"/>
                </a:solidFill>
              </a:rPr>
              <a:t>Thermodynamic processes</a:t>
            </a:r>
          </a:p>
        </p:txBody>
      </p:sp>
      <mc:AlternateContent xmlns:mc="http://schemas.openxmlformats.org/markup-compatibility/2006" xmlns:a14="http://schemas.microsoft.com/office/drawing/2010/main">
        <mc:Choice Requires="a14">
          <p:sp>
            <p:nvSpPr>
              <p:cNvPr id="2" name="TextBox 1"/>
              <p:cNvSpPr txBox="1"/>
              <p:nvPr/>
            </p:nvSpPr>
            <p:spPr>
              <a:xfrm>
                <a:off x="5167556" y="232013"/>
                <a:ext cx="3866764" cy="2754216"/>
              </a:xfrm>
              <a:prstGeom prst="rect">
                <a:avLst/>
              </a:prstGeom>
              <a:noFill/>
              <a:ln w="38100">
                <a:solidFill>
                  <a:srgbClr val="FF0000"/>
                </a:solidFill>
              </a:ln>
            </p:spPr>
            <p:txBody>
              <a:bodyPr wrap="none" rtlCol="0">
                <a:spAutoFit/>
              </a:bodyPr>
              <a:lstStyle/>
              <a:p>
                <a:r>
                  <a:rPr lang="en-US" sz="1400" b="1" u="sng" dirty="0"/>
                  <a:t>4 processes: </a:t>
                </a:r>
              </a:p>
              <a:p>
                <a:r>
                  <a:rPr lang="en-US" sz="1400" dirty="0"/>
                  <a:t>	No heat transfer = Adiabatic</a:t>
                </a:r>
              </a:p>
              <a:p>
                <a:r>
                  <a:rPr lang="en-US" sz="1400" dirty="0"/>
                  <a:t>	Constant volume = isochoric</a:t>
                </a:r>
              </a:p>
              <a:p>
                <a:r>
                  <a:rPr lang="en-US" sz="1400" dirty="0"/>
                  <a:t>	Constant pressure = isobaric</a:t>
                </a:r>
              </a:p>
              <a:p>
                <a:r>
                  <a:rPr lang="en-US" sz="1400" dirty="0"/>
                  <a:t>	Constant temperature = isothermal</a:t>
                </a:r>
              </a:p>
              <a:p>
                <a:endParaRPr lang="en-US" sz="1400" dirty="0"/>
              </a:p>
              <a:p>
                <a:r>
                  <a:rPr lang="en-US" sz="1400" b="1" u="sng" dirty="0"/>
                  <a:t>Isothermal:</a:t>
                </a:r>
                <a:r>
                  <a:rPr lang="en-US" sz="1400" dirty="0">
                    <a:sym typeface="Wingdings" panose="05000000000000000000" pitchFamily="2" charset="2"/>
                  </a:rPr>
                  <a:t></a:t>
                </a:r>
                <a14:m>
                  <m:oMath xmlns:m="http://schemas.openxmlformats.org/officeDocument/2006/math">
                    <m:r>
                      <a:rPr lang="en-US" sz="1400" i="1" smtClean="0">
                        <a:latin typeface="Cambria Math" panose="02040503050406030204" pitchFamily="18" charset="0"/>
                        <a:ea typeface="Cambria Math" panose="02040503050406030204" pitchFamily="18" charset="0"/>
                        <a:sym typeface="Wingdings" panose="05000000000000000000" pitchFamily="2" charset="2"/>
                      </a:rPr>
                      <m:t>∆</m:t>
                    </m:r>
                    <m:r>
                      <a:rPr lang="en-US" sz="1400" b="0" i="1" smtClean="0">
                        <a:latin typeface="Cambria Math" panose="02040503050406030204" pitchFamily="18" charset="0"/>
                        <a:ea typeface="Cambria Math" panose="02040503050406030204" pitchFamily="18" charset="0"/>
                        <a:sym typeface="Wingdings" panose="05000000000000000000" pitchFamily="2" charset="2"/>
                      </a:rPr>
                      <m:t>𝑇</m:t>
                    </m:r>
                    <m:r>
                      <a:rPr lang="en-US" sz="1400" b="0" i="1" smtClean="0">
                        <a:latin typeface="Cambria Math" panose="02040503050406030204" pitchFamily="18" charset="0"/>
                        <a:ea typeface="Cambria Math" panose="02040503050406030204" pitchFamily="18" charset="0"/>
                        <a:sym typeface="Wingdings" panose="05000000000000000000" pitchFamily="2" charset="2"/>
                      </a:rPr>
                      <m:t>=0</m:t>
                    </m:r>
                    <m:r>
                      <a:rPr lang="en-US" sz="1400" b="1" i="0" smtClean="0">
                        <a:latin typeface="Cambria Math" panose="02040503050406030204" pitchFamily="18" charset="0"/>
                        <a:ea typeface="Cambria Math" panose="02040503050406030204" pitchFamily="18" charset="0"/>
                        <a:sym typeface="Wingdings" panose="05000000000000000000" pitchFamily="2" charset="2"/>
                      </a:rPr>
                      <m:t>, </m:t>
                    </m:r>
                    <m:r>
                      <a:rPr lang="en-US" sz="1400" b="1" i="1" smtClean="0">
                        <a:latin typeface="Cambria Math" panose="02040503050406030204" pitchFamily="18" charset="0"/>
                        <a:ea typeface="Cambria Math" panose="02040503050406030204" pitchFamily="18" charset="0"/>
                        <a:sym typeface="Wingdings" panose="05000000000000000000" pitchFamily="2" charset="2"/>
                      </a:rPr>
                      <m:t>∆</m:t>
                    </m:r>
                    <m:r>
                      <a:rPr lang="en-US" sz="1400" b="1" i="1" smtClean="0">
                        <a:latin typeface="Cambria Math" panose="02040503050406030204" pitchFamily="18" charset="0"/>
                        <a:ea typeface="Cambria Math" panose="02040503050406030204" pitchFamily="18" charset="0"/>
                        <a:sym typeface="Wingdings" panose="05000000000000000000" pitchFamily="2" charset="2"/>
                      </a:rPr>
                      <m:t>𝑼</m:t>
                    </m:r>
                    <m:r>
                      <a:rPr lang="en-US" sz="1400" b="1" i="1" smtClean="0">
                        <a:latin typeface="Cambria Math" panose="02040503050406030204" pitchFamily="18" charset="0"/>
                        <a:ea typeface="Cambria Math" panose="02040503050406030204" pitchFamily="18" charset="0"/>
                        <a:sym typeface="Wingdings" panose="05000000000000000000" pitchFamily="2" charset="2"/>
                      </a:rPr>
                      <m:t>=</m:t>
                    </m:r>
                    <m:r>
                      <a:rPr lang="en-US" sz="1400" b="1" i="1" smtClean="0">
                        <a:latin typeface="Cambria Math" panose="02040503050406030204" pitchFamily="18" charset="0"/>
                        <a:ea typeface="Cambria Math" panose="02040503050406030204" pitchFamily="18" charset="0"/>
                        <a:sym typeface="Wingdings" panose="05000000000000000000" pitchFamily="2" charset="2"/>
                      </a:rPr>
                      <m:t>𝟎</m:t>
                    </m:r>
                  </m:oMath>
                </a14:m>
                <a:r>
                  <a:rPr lang="en-US" sz="1400" b="1" dirty="0"/>
                  <a:t>    W=Q</a:t>
                </a:r>
              </a:p>
              <a:p>
                <a:r>
                  <a:rPr lang="en-US" sz="1400" b="1" u="sng" dirty="0"/>
                  <a:t>Adiabatic:</a:t>
                </a:r>
                <a:r>
                  <a:rPr lang="en-US" sz="1400" dirty="0"/>
                  <a:t>	</a:t>
                </a:r>
                <a:r>
                  <a:rPr lang="en-US" sz="1400" dirty="0">
                    <a:sym typeface="Wingdings" panose="05000000000000000000" pitchFamily="2" charset="2"/>
                  </a:rPr>
                  <a:t> Q=0</a:t>
                </a:r>
              </a:p>
              <a:p>
                <a14:m>
                  <m:oMath xmlns:m="http://schemas.openxmlformats.org/officeDocument/2006/math">
                    <m:r>
                      <a:rPr lang="en-US" sz="1400" b="1" i="1">
                        <a:latin typeface="Cambria Math" panose="02040503050406030204" pitchFamily="18" charset="0"/>
                        <a:ea typeface="Cambria Math" panose="02040503050406030204" pitchFamily="18" charset="0"/>
                        <a:sym typeface="Wingdings" panose="05000000000000000000" pitchFamily="2" charset="2"/>
                      </a:rPr>
                      <m:t>∆</m:t>
                    </m:r>
                    <m:r>
                      <a:rPr lang="en-US" sz="1400" b="1" i="1">
                        <a:latin typeface="Cambria Math" panose="02040503050406030204" pitchFamily="18" charset="0"/>
                        <a:ea typeface="Cambria Math" panose="02040503050406030204" pitchFamily="18" charset="0"/>
                        <a:sym typeface="Wingdings" panose="05000000000000000000" pitchFamily="2" charset="2"/>
                      </a:rPr>
                      <m:t>𝑼</m:t>
                    </m:r>
                    <m:r>
                      <a:rPr lang="en-US" sz="1400" b="1" i="1" smtClean="0">
                        <a:latin typeface="Cambria Math" panose="02040503050406030204" pitchFamily="18" charset="0"/>
                        <a:ea typeface="Cambria Math" panose="02040503050406030204" pitchFamily="18" charset="0"/>
                        <a:sym typeface="Wingdings" panose="05000000000000000000" pitchFamily="2" charset="2"/>
                      </a:rPr>
                      <m:t>=</m:t>
                    </m:r>
                    <m:sSub>
                      <m:sSubPr>
                        <m:ctrlPr>
                          <a:rPr lang="en-US" sz="1400" b="1" i="1" smtClean="0">
                            <a:latin typeface="Cambria Math" panose="02040503050406030204" pitchFamily="18" charset="0"/>
                          </a:rPr>
                        </m:ctrlPr>
                      </m:sSubPr>
                      <m:e>
                        <m:r>
                          <a:rPr lang="en-US" sz="1400" b="1" i="1" smtClean="0">
                            <a:latin typeface="Cambria Math" panose="02040503050406030204" pitchFamily="18" charset="0"/>
                          </a:rPr>
                          <m:t>𝑼</m:t>
                        </m:r>
                      </m:e>
                      <m:sub>
                        <m:r>
                          <a:rPr lang="en-US" sz="1400" b="1" i="1" smtClean="0">
                            <a:latin typeface="Cambria Math" panose="02040503050406030204" pitchFamily="18" charset="0"/>
                          </a:rPr>
                          <m:t>𝟐</m:t>
                        </m:r>
                      </m:sub>
                    </m:sSub>
                    <m:r>
                      <a:rPr lang="en-US" sz="1400" b="1" i="1" smtClean="0">
                        <a:latin typeface="Cambria Math" panose="02040503050406030204" pitchFamily="18" charset="0"/>
                      </a:rPr>
                      <m:t>−</m:t>
                    </m:r>
                    <m:sSub>
                      <m:sSubPr>
                        <m:ctrlPr>
                          <a:rPr lang="en-US" sz="1400" b="1" i="1" smtClean="0">
                            <a:latin typeface="Cambria Math" panose="02040503050406030204" pitchFamily="18" charset="0"/>
                          </a:rPr>
                        </m:ctrlPr>
                      </m:sSubPr>
                      <m:e>
                        <m:r>
                          <a:rPr lang="en-US" sz="1400" b="1" i="1" smtClean="0">
                            <a:latin typeface="Cambria Math" panose="02040503050406030204" pitchFamily="18" charset="0"/>
                          </a:rPr>
                          <m:t>𝑼</m:t>
                        </m:r>
                      </m:e>
                      <m:sub>
                        <m:r>
                          <a:rPr lang="en-US" sz="1400" b="1" i="1" smtClean="0">
                            <a:latin typeface="Cambria Math" panose="02040503050406030204" pitchFamily="18" charset="0"/>
                          </a:rPr>
                          <m:t>𝟏</m:t>
                        </m:r>
                      </m:sub>
                    </m:sSub>
                    <m:r>
                      <a:rPr lang="en-US" sz="1400" b="1" i="1" smtClean="0">
                        <a:latin typeface="Cambria Math" panose="02040503050406030204" pitchFamily="18" charset="0"/>
                      </a:rPr>
                      <m:t>=</m:t>
                    </m:r>
                    <m:m>
                      <m:mPr>
                        <m:mcs>
                          <m:mc>
                            <m:mcPr>
                              <m:count m:val="1"/>
                              <m:mcJc m:val="center"/>
                            </m:mcPr>
                          </m:mc>
                        </m:mcs>
                        <m:ctrlPr>
                          <a:rPr lang="en-US" sz="1400" b="1" i="1" smtClean="0">
                            <a:latin typeface="Cambria Math" panose="02040503050406030204" pitchFamily="18" charset="0"/>
                          </a:rPr>
                        </m:ctrlPr>
                      </m:mPr>
                      <m:mr>
                        <m:e>
                          <m:r>
                            <m:rPr>
                              <m:brk m:alnAt="7"/>
                            </m:rPr>
                            <a:rPr lang="en-US" sz="1400" b="1" i="1" smtClean="0">
                              <a:latin typeface="Cambria Math" panose="02040503050406030204" pitchFamily="18" charset="0"/>
                            </a:rPr>
                            <m:t> </m:t>
                          </m:r>
                        </m:e>
                      </m:mr>
                      <m:mr>
                        <m:e>
                          <m:r>
                            <a:rPr lang="en-US" sz="1400" b="1" i="1" smtClean="0">
                              <a:latin typeface="Cambria Math" panose="02040503050406030204" pitchFamily="18" charset="0"/>
                            </a:rPr>
                            <m:t> </m:t>
                          </m:r>
                        </m:e>
                      </m:mr>
                      <m:mr>
                        <m:e>
                          <m:eqArr>
                            <m:eqArrPr>
                              <m:ctrlPr>
                                <a:rPr lang="en-US" sz="1400" b="1" i="1" smtClean="0">
                                  <a:latin typeface="Cambria Math" panose="02040503050406030204" pitchFamily="18" charset="0"/>
                                </a:rPr>
                              </m:ctrlPr>
                            </m:eqArrPr>
                            <m:e>
                              <m:r>
                                <a:rPr lang="en-US" sz="1400" b="1" i="1" smtClean="0">
                                  <a:latin typeface="Cambria Math" panose="02040503050406030204" pitchFamily="18" charset="0"/>
                                </a:rPr>
                                <m:t> </m:t>
                              </m:r>
                            </m:e>
                            <m:e>
                              <m:r>
                                <a:rPr lang="en-US" sz="1400" b="1" i="1" smtClean="0">
                                  <a:latin typeface="Cambria Math" panose="02040503050406030204" pitchFamily="18" charset="0"/>
                                </a:rPr>
                                <m:t>𝑸</m:t>
                              </m:r>
                            </m:e>
                            <m:e>
                              <m:r>
                                <a:rPr lang="en-US" sz="1400" b="1" i="1" smtClean="0">
                                  <a:latin typeface="Cambria Math" panose="02040503050406030204" pitchFamily="18" charset="0"/>
                                </a:rPr>
                                <m:t>||</m:t>
                              </m:r>
                            </m:e>
                            <m:e>
                              <m:r>
                                <a:rPr lang="en-US" sz="1400" b="1" i="1" smtClean="0">
                                  <a:latin typeface="Cambria Math" panose="02040503050406030204" pitchFamily="18" charset="0"/>
                                </a:rPr>
                                <m:t>𝟎</m:t>
                              </m:r>
                            </m:e>
                          </m:eqArr>
                        </m:e>
                      </m:mr>
                    </m:m>
                    <m:r>
                      <a:rPr lang="en-US" sz="1400" b="1" i="1" smtClean="0">
                        <a:latin typeface="Cambria Math" panose="02040503050406030204" pitchFamily="18" charset="0"/>
                      </a:rPr>
                      <m:t>−</m:t>
                    </m:r>
                    <m:r>
                      <a:rPr lang="en-US" sz="1400" b="1" i="1" smtClean="0">
                        <a:latin typeface="Cambria Math" panose="02040503050406030204" pitchFamily="18" charset="0"/>
                      </a:rPr>
                      <m:t>𝑾</m:t>
                    </m:r>
                  </m:oMath>
                </a14:m>
                <a:r>
                  <a:rPr lang="en-US" sz="1400" b="1" dirty="0"/>
                  <a:t>= -W</a:t>
                </a:r>
              </a:p>
            </p:txBody>
          </p:sp>
        </mc:Choice>
        <mc:Fallback xmlns="">
          <p:sp>
            <p:nvSpPr>
              <p:cNvPr id="2" name="TextBox 1"/>
              <p:cNvSpPr txBox="1">
                <a:spLocks noRot="1" noChangeAspect="1" noMove="1" noResize="1" noEditPoints="1" noAdjustHandles="1" noChangeArrowheads="1" noChangeShapeType="1" noTextEdit="1"/>
              </p:cNvSpPr>
              <p:nvPr/>
            </p:nvSpPr>
            <p:spPr>
              <a:xfrm>
                <a:off x="5167556" y="232013"/>
                <a:ext cx="3866764" cy="2754216"/>
              </a:xfrm>
              <a:prstGeom prst="rect">
                <a:avLst/>
              </a:prstGeom>
              <a:blipFill>
                <a:blip r:embed="rId3"/>
                <a:stretch>
                  <a:fillRect/>
                </a:stretch>
              </a:blipFill>
              <a:ln w="3810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3854302" y="3013110"/>
                <a:ext cx="5174702" cy="3122073"/>
              </a:xfrm>
              <a:prstGeom prst="rect">
                <a:avLst/>
              </a:prstGeom>
              <a:noFill/>
            </p:spPr>
            <p:txBody>
              <a:bodyPr wrap="square" rtlCol="0">
                <a:spAutoFit/>
              </a:bodyPr>
              <a:lstStyle/>
              <a:p>
                <a:r>
                  <a:rPr lang="en-US" sz="1200" dirty="0"/>
                  <a:t>Expanding system     </a:t>
                </a:r>
                <a:r>
                  <a:rPr lang="en-US" sz="1200" b="1" i="1" dirty="0"/>
                  <a:t>W&gt;0, </a:t>
                </a:r>
                <a:r>
                  <a:rPr lang="el-GR" sz="1200" b="1" i="1" dirty="0"/>
                  <a:t>Δ</a:t>
                </a:r>
                <a:r>
                  <a:rPr lang="en-US" sz="1200" b="1" i="1" dirty="0"/>
                  <a:t>U&lt;0</a:t>
                </a:r>
              </a:p>
              <a:p>
                <a:r>
                  <a:rPr lang="en-US" sz="1200" dirty="0"/>
                  <a:t>Compressing system </a:t>
                </a:r>
                <a:r>
                  <a:rPr lang="en-US" sz="1200" b="1" i="1" dirty="0"/>
                  <a:t>W&lt;0, </a:t>
                </a:r>
                <a:r>
                  <a:rPr lang="el-GR" sz="1200" b="1" i="1" dirty="0"/>
                  <a:t>Δ</a:t>
                </a:r>
                <a:r>
                  <a:rPr lang="en-US" sz="1200" b="1" i="1" dirty="0"/>
                  <a:t>U&gt;0</a:t>
                </a:r>
              </a:p>
              <a:p>
                <a:endParaRPr lang="en-US" sz="1200" dirty="0"/>
              </a:p>
              <a:p>
                <a:r>
                  <a:rPr lang="en-US" sz="1200" dirty="0"/>
                  <a:t>Increasing internal energy is often happen with increasing temperature </a:t>
                </a:r>
                <a:r>
                  <a:rPr lang="en-US" sz="1200" b="1" i="1" dirty="0"/>
                  <a:t>T</a:t>
                </a:r>
              </a:p>
              <a:p>
                <a:endParaRPr lang="en-US" sz="1200" dirty="0"/>
              </a:p>
              <a:p>
                <a:r>
                  <a:rPr lang="en-US" sz="1200" dirty="0"/>
                  <a:t>Example: combustion engine; </a:t>
                </a:r>
                <a:r>
                  <a:rPr lang="en-US" sz="1200" b="1" u="sng" dirty="0"/>
                  <a:t>isochoric</a:t>
                </a:r>
                <a:r>
                  <a:rPr lang="en-US" sz="1200" dirty="0"/>
                  <a:t> </a:t>
                </a:r>
                <a:r>
                  <a:rPr lang="en-US" sz="1200" dirty="0">
                    <a:sym typeface="Wingdings" panose="05000000000000000000" pitchFamily="2" charset="2"/>
                  </a:rPr>
                  <a:t> constant volume</a:t>
                </a:r>
              </a:p>
              <a:p>
                <a:pPr/>
                <a14:m>
                  <m:oMathPara xmlns:m="http://schemas.openxmlformats.org/officeDocument/2006/math">
                    <m:oMathParaPr>
                      <m:jc m:val="centerGroup"/>
                    </m:oMathParaPr>
                    <m:oMath xmlns:m="http://schemas.openxmlformats.org/officeDocument/2006/math">
                      <m:sSub>
                        <m:sSubPr>
                          <m:ctrlPr>
                            <a:rPr lang="en-US" sz="1200" b="1" i="1">
                              <a:latin typeface="Cambria Math" panose="02040503050406030204" pitchFamily="18" charset="0"/>
                            </a:rPr>
                          </m:ctrlPr>
                        </m:sSubPr>
                        <m:e>
                          <m:r>
                            <a:rPr lang="en-US" sz="1200" b="1" i="1">
                              <a:latin typeface="Cambria Math" panose="02040503050406030204" pitchFamily="18" charset="0"/>
                            </a:rPr>
                            <m:t>𝑼</m:t>
                          </m:r>
                        </m:e>
                        <m:sub>
                          <m:r>
                            <a:rPr lang="en-US" sz="1200" b="1" i="1">
                              <a:latin typeface="Cambria Math" panose="02040503050406030204" pitchFamily="18" charset="0"/>
                            </a:rPr>
                            <m:t>𝟐</m:t>
                          </m:r>
                        </m:sub>
                      </m:sSub>
                      <m:r>
                        <a:rPr lang="en-US" sz="1200" b="1" i="1">
                          <a:latin typeface="Cambria Math" panose="02040503050406030204" pitchFamily="18" charset="0"/>
                        </a:rPr>
                        <m:t>−</m:t>
                      </m:r>
                      <m:sSub>
                        <m:sSubPr>
                          <m:ctrlPr>
                            <a:rPr lang="en-US" sz="1200" b="1" i="1">
                              <a:latin typeface="Cambria Math" panose="02040503050406030204" pitchFamily="18" charset="0"/>
                            </a:rPr>
                          </m:ctrlPr>
                        </m:sSubPr>
                        <m:e>
                          <m:r>
                            <a:rPr lang="en-US" sz="1200" b="1" i="1">
                              <a:latin typeface="Cambria Math" panose="02040503050406030204" pitchFamily="18" charset="0"/>
                            </a:rPr>
                            <m:t>𝑼</m:t>
                          </m:r>
                        </m:e>
                        <m:sub>
                          <m:r>
                            <a:rPr lang="en-US" sz="1200" b="1" i="1">
                              <a:latin typeface="Cambria Math" panose="02040503050406030204" pitchFamily="18" charset="0"/>
                            </a:rPr>
                            <m:t>𝟏</m:t>
                          </m:r>
                        </m:sub>
                      </m:sSub>
                      <m:r>
                        <a:rPr lang="en-US" sz="1200" b="1" i="1" smtClean="0">
                          <a:latin typeface="Cambria Math" panose="02040503050406030204" pitchFamily="18" charset="0"/>
                        </a:rPr>
                        <m:t>=</m:t>
                      </m:r>
                      <m:r>
                        <a:rPr lang="en-US" sz="1200" b="1" i="1" smtClean="0">
                          <a:latin typeface="Cambria Math" panose="02040503050406030204" pitchFamily="18" charset="0"/>
                          <a:ea typeface="Cambria Math" panose="02040503050406030204" pitchFamily="18" charset="0"/>
                        </a:rPr>
                        <m:t>∆</m:t>
                      </m:r>
                      <m:r>
                        <a:rPr lang="en-US" sz="1200" b="1" i="1" smtClean="0">
                          <a:latin typeface="Cambria Math" panose="02040503050406030204" pitchFamily="18" charset="0"/>
                          <a:ea typeface="Cambria Math" panose="02040503050406030204" pitchFamily="18" charset="0"/>
                        </a:rPr>
                        <m:t>𝑼</m:t>
                      </m:r>
                      <m:r>
                        <a:rPr lang="en-US" sz="1200" b="1" i="1">
                          <a:latin typeface="Cambria Math" panose="02040503050406030204" pitchFamily="18" charset="0"/>
                        </a:rPr>
                        <m:t>=</m:t>
                      </m:r>
                      <m:r>
                        <a:rPr lang="en-US" sz="1200" b="1" i="1" smtClean="0">
                          <a:latin typeface="Cambria Math" panose="02040503050406030204" pitchFamily="18" charset="0"/>
                        </a:rPr>
                        <m:t>𝑸</m:t>
                      </m:r>
                      <m:r>
                        <a:rPr lang="en-US" sz="1200" b="1" i="1" smtClean="0">
                          <a:latin typeface="Cambria Math" panose="02040503050406030204" pitchFamily="18" charset="0"/>
                        </a:rPr>
                        <m:t>−</m:t>
                      </m:r>
                      <m:m>
                        <m:mPr>
                          <m:mcs>
                            <m:mc>
                              <m:mcPr>
                                <m:count m:val="1"/>
                                <m:mcJc m:val="center"/>
                              </m:mcPr>
                            </m:mc>
                          </m:mcs>
                          <m:ctrlPr>
                            <a:rPr lang="en-US" sz="1200" b="1" i="1">
                              <a:latin typeface="Cambria Math" panose="02040503050406030204" pitchFamily="18" charset="0"/>
                            </a:rPr>
                          </m:ctrlPr>
                        </m:mPr>
                        <m:mr>
                          <m:e>
                            <m:r>
                              <m:rPr>
                                <m:brk m:alnAt="7"/>
                              </m:rPr>
                              <a:rPr lang="en-US" sz="1200" b="1" i="1">
                                <a:latin typeface="Cambria Math" panose="02040503050406030204" pitchFamily="18" charset="0"/>
                              </a:rPr>
                              <m:t> </m:t>
                            </m:r>
                          </m:e>
                        </m:mr>
                        <m:mr>
                          <m:e>
                            <m:r>
                              <a:rPr lang="en-US" sz="1200" b="1" i="1">
                                <a:latin typeface="Cambria Math" panose="02040503050406030204" pitchFamily="18" charset="0"/>
                              </a:rPr>
                              <m:t> </m:t>
                            </m:r>
                          </m:e>
                        </m:mr>
                        <m:mr>
                          <m:e>
                            <m:eqArr>
                              <m:eqArrPr>
                                <m:ctrlPr>
                                  <a:rPr lang="en-US" sz="1200" b="1" i="1">
                                    <a:latin typeface="Cambria Math" panose="02040503050406030204" pitchFamily="18" charset="0"/>
                                  </a:rPr>
                                </m:ctrlPr>
                              </m:eqArrPr>
                              <m:e>
                                <m:r>
                                  <a:rPr lang="en-US" sz="1200" b="1" i="1">
                                    <a:latin typeface="Cambria Math" panose="02040503050406030204" pitchFamily="18" charset="0"/>
                                  </a:rPr>
                                  <m:t> </m:t>
                                </m:r>
                              </m:e>
                              <m:e>
                                <m:r>
                                  <a:rPr lang="en-US" sz="1200" b="1" i="1" smtClean="0">
                                    <a:latin typeface="Cambria Math" panose="02040503050406030204" pitchFamily="18" charset="0"/>
                                  </a:rPr>
                                  <m:t>𝑾</m:t>
                                </m:r>
                              </m:e>
                              <m:e>
                                <m:r>
                                  <a:rPr lang="en-US" sz="1200" b="1" i="1">
                                    <a:latin typeface="Cambria Math" panose="02040503050406030204" pitchFamily="18" charset="0"/>
                                  </a:rPr>
                                  <m:t>||</m:t>
                                </m:r>
                              </m:e>
                              <m:e>
                                <m:r>
                                  <a:rPr lang="en-US" sz="1200" b="1" i="1">
                                    <a:latin typeface="Cambria Math" panose="02040503050406030204" pitchFamily="18" charset="0"/>
                                  </a:rPr>
                                  <m:t>𝟎</m:t>
                                </m:r>
                              </m:e>
                            </m:eqArr>
                          </m:e>
                        </m:mr>
                      </m:m>
                    </m:oMath>
                  </m:oMathPara>
                </a14:m>
                <a:endParaRPr lang="en-US" sz="1200" b="1" dirty="0"/>
              </a:p>
              <a:p>
                <a:r>
                  <a:rPr lang="en-US" sz="1200" dirty="0"/>
                  <a:t>	All the energy added as heat increases energy </a:t>
                </a:r>
                <a:r>
                  <a:rPr lang="en-US" sz="1200" b="1" i="1" dirty="0"/>
                  <a:t>U</a:t>
                </a:r>
              </a:p>
              <a:p>
                <a:endParaRPr lang="en-US" sz="1200" dirty="0"/>
              </a:p>
              <a:p>
                <a:r>
                  <a:rPr lang="en-US" sz="1200" dirty="0"/>
                  <a:t>Example: heating a gas in a closed volume </a:t>
                </a:r>
                <a:r>
                  <a:rPr lang="en-US" sz="1200" b="1" u="sng" dirty="0"/>
                  <a:t>isobaric</a:t>
                </a:r>
                <a:r>
                  <a:rPr lang="en-US" sz="1200" dirty="0"/>
                  <a:t> </a:t>
                </a:r>
                <a:r>
                  <a:rPr lang="en-US" sz="1200" dirty="0">
                    <a:sym typeface="Wingdings" panose="05000000000000000000" pitchFamily="2" charset="2"/>
                  </a:rPr>
                  <a:t> constant pressure</a:t>
                </a:r>
              </a:p>
              <a:p>
                <a:endParaRPr lang="en-US" sz="1200" dirty="0"/>
              </a:p>
              <a:p>
                <a:r>
                  <a:rPr lang="en-US" sz="1200" dirty="0">
                    <a:sym typeface="Wingdings" panose="05000000000000000000" pitchFamily="2" charset="2"/>
                  </a:rPr>
                  <a:t>All three quantities </a:t>
                </a:r>
                <a:r>
                  <a:rPr lang="el-GR" sz="1200" b="1" i="1" dirty="0"/>
                  <a:t>Δ</a:t>
                </a:r>
                <a:r>
                  <a:rPr lang="en-US" sz="1200" b="1" i="1" dirty="0"/>
                  <a:t>U</a:t>
                </a:r>
                <a:r>
                  <a:rPr lang="en-US" sz="1200" b="1" i="1" baseline="-25000" dirty="0"/>
                  <a:t>1</a:t>
                </a:r>
                <a:r>
                  <a:rPr lang="en-US" sz="1200" dirty="0">
                    <a:sym typeface="Wingdings" panose="05000000000000000000" pitchFamily="2" charset="2"/>
                  </a:rPr>
                  <a:t>, </a:t>
                </a:r>
                <a:r>
                  <a:rPr lang="en-US" sz="1200" b="1" i="1" dirty="0"/>
                  <a:t>W</a:t>
                </a:r>
                <a:r>
                  <a:rPr lang="en-US" sz="1200" b="1" i="1" baseline="-25000" dirty="0"/>
                  <a:t>1</a:t>
                </a:r>
                <a:r>
                  <a:rPr lang="en-US" sz="1200" dirty="0">
                    <a:sym typeface="Wingdings" panose="05000000000000000000" pitchFamily="2" charset="2"/>
                  </a:rPr>
                  <a:t> , and </a:t>
                </a:r>
                <a:r>
                  <a:rPr lang="en-US" sz="1200" b="1" i="1" dirty="0">
                    <a:sym typeface="Wingdings" panose="05000000000000000000" pitchFamily="2" charset="2"/>
                  </a:rPr>
                  <a:t>Q</a:t>
                </a:r>
                <a:r>
                  <a:rPr lang="en-US" sz="1200" dirty="0">
                    <a:sym typeface="Wingdings" panose="05000000000000000000" pitchFamily="2" charset="2"/>
                  </a:rPr>
                  <a:t> change</a:t>
                </a:r>
              </a:p>
              <a:p>
                <a14:m>
                  <m:oMath xmlns:m="http://schemas.openxmlformats.org/officeDocument/2006/math">
                    <m:r>
                      <a:rPr lang="en-US" sz="1200" b="1" i="1" smtClean="0">
                        <a:latin typeface="Cambria Math" panose="02040503050406030204" pitchFamily="18" charset="0"/>
                      </a:rPr>
                      <m:t>𝑾</m:t>
                    </m:r>
                    <m:r>
                      <a:rPr lang="en-US" sz="1200" b="1" i="1">
                        <a:latin typeface="Cambria Math" panose="02040503050406030204" pitchFamily="18" charset="0"/>
                      </a:rPr>
                      <m:t>=</m:t>
                    </m:r>
                    <m:r>
                      <a:rPr lang="en-US" sz="1200" b="1" i="1" smtClean="0">
                        <a:latin typeface="Cambria Math" panose="02040503050406030204" pitchFamily="18" charset="0"/>
                      </a:rPr>
                      <m:t>𝒑</m:t>
                    </m:r>
                    <m:r>
                      <a:rPr lang="en-US" sz="1200" b="1" i="1" smtClean="0">
                        <a:latin typeface="Cambria Math" panose="02040503050406030204" pitchFamily="18" charset="0"/>
                      </a:rPr>
                      <m:t>(</m:t>
                    </m:r>
                    <m:sSub>
                      <m:sSubPr>
                        <m:ctrlPr>
                          <a:rPr lang="en-US" sz="1200" b="1" i="1" smtClean="0">
                            <a:latin typeface="Cambria Math" panose="02040503050406030204" pitchFamily="18" charset="0"/>
                          </a:rPr>
                        </m:ctrlPr>
                      </m:sSubPr>
                      <m:e>
                        <m:r>
                          <a:rPr lang="en-US" sz="1200" b="1" i="1" smtClean="0">
                            <a:latin typeface="Cambria Math" panose="02040503050406030204" pitchFamily="18" charset="0"/>
                          </a:rPr>
                          <m:t>𝑽</m:t>
                        </m:r>
                      </m:e>
                      <m:sub>
                        <m:r>
                          <a:rPr lang="en-US" sz="1200" b="1" i="1" smtClean="0">
                            <a:latin typeface="Cambria Math" panose="02040503050406030204" pitchFamily="18" charset="0"/>
                          </a:rPr>
                          <m:t>𝟐</m:t>
                        </m:r>
                      </m:sub>
                    </m:sSub>
                    <m:r>
                      <a:rPr lang="en-US" sz="1200" b="1" i="1" smtClean="0">
                        <a:latin typeface="Cambria Math" panose="02040503050406030204" pitchFamily="18" charset="0"/>
                      </a:rPr>
                      <m:t>−</m:t>
                    </m:r>
                    <m:sSub>
                      <m:sSubPr>
                        <m:ctrlPr>
                          <a:rPr lang="en-US" sz="1200" b="1" i="1" smtClean="0">
                            <a:latin typeface="Cambria Math" panose="02040503050406030204" pitchFamily="18" charset="0"/>
                          </a:rPr>
                        </m:ctrlPr>
                      </m:sSubPr>
                      <m:e>
                        <m:r>
                          <a:rPr lang="en-US" sz="1200" b="1" i="1" smtClean="0">
                            <a:latin typeface="Cambria Math" panose="02040503050406030204" pitchFamily="18" charset="0"/>
                          </a:rPr>
                          <m:t>𝑽</m:t>
                        </m:r>
                      </m:e>
                      <m:sub>
                        <m:r>
                          <a:rPr lang="en-US" sz="1200" b="1" i="1" smtClean="0">
                            <a:latin typeface="Cambria Math" panose="02040503050406030204" pitchFamily="18" charset="0"/>
                          </a:rPr>
                          <m:t>𝟏</m:t>
                        </m:r>
                      </m:sub>
                    </m:sSub>
                    <m:r>
                      <a:rPr lang="en-US" sz="1200" b="1" i="1" smtClean="0">
                        <a:latin typeface="Cambria Math" panose="02040503050406030204" pitchFamily="18" charset="0"/>
                      </a:rPr>
                      <m:t>)</m:t>
                    </m:r>
                  </m:oMath>
                </a14:m>
                <a:r>
                  <a:rPr lang="en-US" sz="1200" dirty="0"/>
                  <a:t> </a:t>
                </a:r>
                <a14:m>
                  <m:oMath xmlns:m="http://schemas.openxmlformats.org/officeDocument/2006/math">
                    <m:r>
                      <a:rPr lang="en-US" sz="1200" b="0" i="0" smtClean="0">
                        <a:latin typeface="Cambria Math" panose="02040503050406030204" pitchFamily="18" charset="0"/>
                      </a:rPr>
                      <m:t>      </m:t>
                    </m:r>
                    <m:r>
                      <a:rPr lang="en-US" sz="1200" i="1">
                        <a:latin typeface="Cambria Math" panose="02040503050406030204" pitchFamily="18" charset="0"/>
                      </a:rPr>
                      <m:t>𝑄</m:t>
                    </m:r>
                    <m:r>
                      <a:rPr lang="en-US" sz="1200" i="1">
                        <a:latin typeface="Cambria Math" panose="02040503050406030204" pitchFamily="18" charset="0"/>
                      </a:rPr>
                      <m:t>=</m:t>
                    </m:r>
                    <m:r>
                      <a:rPr lang="en-US" sz="1200" i="1">
                        <a:latin typeface="Cambria Math" panose="02040503050406030204" pitchFamily="18" charset="0"/>
                      </a:rPr>
                      <m:t>𝑛</m:t>
                    </m:r>
                    <m:sSub>
                      <m:sSubPr>
                        <m:ctrlPr>
                          <a:rPr lang="en-US" sz="1200" i="1">
                            <a:latin typeface="Cambria Math" panose="02040503050406030204" pitchFamily="18" charset="0"/>
                          </a:rPr>
                        </m:ctrlPr>
                      </m:sSubPr>
                      <m:e>
                        <m:r>
                          <a:rPr lang="en-US" sz="1200" i="1">
                            <a:latin typeface="Cambria Math" panose="02040503050406030204" pitchFamily="18" charset="0"/>
                          </a:rPr>
                          <m:t>𝐶</m:t>
                        </m:r>
                      </m:e>
                      <m:sub>
                        <m:r>
                          <a:rPr lang="en-US" sz="1200" i="1">
                            <a:latin typeface="Cambria Math" panose="02040503050406030204" pitchFamily="18" charset="0"/>
                          </a:rPr>
                          <m:t>𝑝</m:t>
                        </m:r>
                      </m:sub>
                    </m:sSub>
                    <m:r>
                      <a:rPr lang="en-US" sz="1200" i="1">
                        <a:latin typeface="Cambria Math" panose="02040503050406030204" pitchFamily="18" charset="0"/>
                        <a:ea typeface="Cambria Math" panose="02040503050406030204" pitchFamily="18" charset="0"/>
                      </a:rPr>
                      <m:t>∆</m:t>
                    </m:r>
                    <m:r>
                      <a:rPr lang="en-US" sz="1200" i="1">
                        <a:latin typeface="Cambria Math" panose="02040503050406030204" pitchFamily="18" charset="0"/>
                        <a:ea typeface="Cambria Math" panose="02040503050406030204" pitchFamily="18" charset="0"/>
                      </a:rPr>
                      <m:t>𝑇</m:t>
                    </m:r>
                    <m:r>
                      <m:rPr>
                        <m:nor/>
                      </m:rPr>
                      <a:rPr lang="en-US" sz="1200" b="1" i="1" smtClean="0">
                        <a:latin typeface="Cambria Math" panose="02040503050406030204" pitchFamily="18" charset="0"/>
                        <a:ea typeface="Cambria Math" panose="02040503050406030204" pitchFamily="18" charset="0"/>
                      </a:rPr>
                      <m:t>      </m:t>
                    </m:r>
                    <m:r>
                      <m:rPr>
                        <m:nor/>
                      </m:rPr>
                      <a:rPr lang="el-GR" sz="1200" b="1" i="1" dirty="0"/>
                      <m:t>Δ</m:t>
                    </m:r>
                    <m:r>
                      <m:rPr>
                        <m:nor/>
                      </m:rPr>
                      <a:rPr lang="en-US" sz="1200" b="1" i="1" dirty="0"/>
                      <m:t>U</m:t>
                    </m:r>
                    <m:r>
                      <m:rPr>
                        <m:nor/>
                      </m:rPr>
                      <a:rPr lang="en-US" sz="1200" b="1" i="1" dirty="0" smtClean="0"/>
                      <m:t> =</m:t>
                    </m:r>
                    <m:r>
                      <m:rPr>
                        <m:nor/>
                      </m:rPr>
                      <a:rPr lang="en-US" sz="1200" b="1" i="1" dirty="0" smtClean="0"/>
                      <m:t>Q</m:t>
                    </m:r>
                    <m:r>
                      <m:rPr>
                        <m:nor/>
                      </m:rPr>
                      <a:rPr lang="en-US" sz="1200" b="1" i="1" dirty="0" smtClean="0"/>
                      <m:t>−</m:t>
                    </m:r>
                    <m:r>
                      <m:rPr>
                        <m:nor/>
                      </m:rPr>
                      <a:rPr lang="en-US" sz="1200" b="1" i="1" dirty="0" smtClean="0"/>
                      <m:t>W</m:t>
                    </m:r>
                  </m:oMath>
                </a14:m>
                <a:endParaRPr lang="en-US" sz="1200" dirty="0"/>
              </a:p>
            </p:txBody>
          </p:sp>
        </mc:Choice>
        <mc:Fallback xmlns="">
          <p:sp>
            <p:nvSpPr>
              <p:cNvPr id="3" name="TextBox 2"/>
              <p:cNvSpPr txBox="1">
                <a:spLocks noRot="1" noChangeAspect="1" noMove="1" noResize="1" noEditPoints="1" noAdjustHandles="1" noChangeArrowheads="1" noChangeShapeType="1" noTextEdit="1"/>
              </p:cNvSpPr>
              <p:nvPr/>
            </p:nvSpPr>
            <p:spPr>
              <a:xfrm>
                <a:off x="3854302" y="3013110"/>
                <a:ext cx="5174702" cy="3122073"/>
              </a:xfrm>
              <a:prstGeom prst="rect">
                <a:avLst/>
              </a:prstGeom>
              <a:blipFill>
                <a:blip r:embed="rId4"/>
                <a:stretch>
                  <a:fillRect t="-195"/>
                </a:stretch>
              </a:blipFill>
            </p:spPr>
            <p:txBody>
              <a:bodyPr/>
              <a:lstStyle/>
              <a:p>
                <a:r>
                  <a:rPr lang="en-US">
                    <a:noFill/>
                  </a:rPr>
                  <a:t> </a:t>
                </a:r>
              </a:p>
            </p:txBody>
          </p:sp>
        </mc:Fallback>
      </mc:AlternateContent>
      <p:sp>
        <p:nvSpPr>
          <p:cNvPr id="4" name="TextBox 3"/>
          <p:cNvSpPr txBox="1"/>
          <p:nvPr/>
        </p:nvSpPr>
        <p:spPr>
          <a:xfrm>
            <a:off x="1744953" y="6244558"/>
            <a:ext cx="6987810" cy="276999"/>
          </a:xfrm>
          <a:prstGeom prst="rect">
            <a:avLst/>
          </a:prstGeom>
          <a:noFill/>
        </p:spPr>
        <p:txBody>
          <a:bodyPr wrap="none" rtlCol="0">
            <a:spAutoFit/>
          </a:bodyPr>
          <a:lstStyle/>
          <a:p>
            <a:r>
              <a:rPr lang="en-US" sz="1200" b="1" u="sng" dirty="0"/>
              <a:t>Constant pressure    </a:t>
            </a:r>
            <a:r>
              <a:rPr lang="en-US" sz="1200" dirty="0"/>
              <a:t> isobaric </a:t>
            </a:r>
            <a:r>
              <a:rPr lang="en-US" sz="1200" dirty="0">
                <a:sym typeface="Wingdings" panose="05000000000000000000" pitchFamily="2" charset="2"/>
              </a:rPr>
              <a:t> constant pressure: none of the quantities </a:t>
            </a:r>
            <a:r>
              <a:rPr lang="el-GR" sz="1200" b="1" i="1" dirty="0"/>
              <a:t>Δ</a:t>
            </a:r>
            <a:r>
              <a:rPr lang="en-US" sz="1200" b="1" i="1" dirty="0"/>
              <a:t>U</a:t>
            </a:r>
            <a:r>
              <a:rPr lang="en-US" sz="1200" b="1" i="1" baseline="-25000" dirty="0"/>
              <a:t>1</a:t>
            </a:r>
            <a:r>
              <a:rPr lang="en-US" sz="1200" dirty="0">
                <a:sym typeface="Wingdings" panose="05000000000000000000" pitchFamily="2" charset="2"/>
              </a:rPr>
              <a:t>, </a:t>
            </a:r>
            <a:r>
              <a:rPr lang="en-US" sz="1200" b="1" i="1" dirty="0"/>
              <a:t>W</a:t>
            </a:r>
            <a:r>
              <a:rPr lang="en-US" sz="1200" b="1" i="1" baseline="-25000" dirty="0"/>
              <a:t>1</a:t>
            </a:r>
            <a:r>
              <a:rPr lang="en-US" sz="1200" dirty="0">
                <a:sym typeface="Wingdings" panose="05000000000000000000" pitchFamily="2" charset="2"/>
              </a:rPr>
              <a:t> , and </a:t>
            </a:r>
            <a:r>
              <a:rPr lang="en-US" sz="1200" b="1" i="1" dirty="0">
                <a:sym typeface="Wingdings" panose="05000000000000000000" pitchFamily="2" charset="2"/>
              </a:rPr>
              <a:t>Q</a:t>
            </a:r>
            <a:r>
              <a:rPr lang="en-US" sz="1200" dirty="0">
                <a:sym typeface="Wingdings" panose="05000000000000000000" pitchFamily="2" charset="2"/>
              </a:rPr>
              <a:t> is zero.</a:t>
            </a:r>
          </a:p>
        </p:txBody>
      </p:sp>
      <p:pic>
        <p:nvPicPr>
          <p:cNvPr id="9" name="Picture 8" descr="15_21_Figure.jpg"/>
          <p:cNvPicPr>
            <a:picLocks noChangeAspect="1"/>
          </p:cNvPicPr>
          <p:nvPr/>
        </p:nvPicPr>
        <p:blipFill rotWithShape="1">
          <a:blip r:embed="rId5" cstate="print">
            <a:extLst>
              <a:ext uri="{28A0092B-C50C-407E-A947-70E740481C1C}">
                <a14:useLocalDpi xmlns:a14="http://schemas.microsoft.com/office/drawing/2010/main" val="0"/>
              </a:ext>
            </a:extLst>
          </a:blip>
          <a:srcRect b="2805"/>
          <a:stretch/>
        </p:blipFill>
        <p:spPr>
          <a:xfrm>
            <a:off x="210820" y="251998"/>
            <a:ext cx="3200400" cy="3347566"/>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581399"/>
            <a:ext cx="2667000" cy="235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313" y="287337"/>
            <a:ext cx="3276600"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Box 5"/>
          <p:cNvSpPr txBox="1">
            <a:spLocks noChangeArrowheads="1"/>
          </p:cNvSpPr>
          <p:nvPr/>
        </p:nvSpPr>
        <p:spPr bwMode="auto">
          <a:xfrm>
            <a:off x="609600" y="-48553"/>
            <a:ext cx="4806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dirty="0">
                <a:solidFill>
                  <a:srgbClr val="FF0000"/>
                </a:solidFill>
              </a:rPr>
              <a:t>Example 15.9   An isothermal expansion</a:t>
            </a:r>
          </a:p>
        </p:txBody>
      </p:sp>
      <p:sp>
        <p:nvSpPr>
          <p:cNvPr id="12" name="Rectangle 11"/>
          <p:cNvSpPr/>
          <p:nvPr/>
        </p:nvSpPr>
        <p:spPr>
          <a:xfrm>
            <a:off x="6781800" y="2590800"/>
            <a:ext cx="5334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562" name="TextBox 12"/>
          <p:cNvSpPr txBox="1">
            <a:spLocks noChangeArrowheads="1"/>
          </p:cNvSpPr>
          <p:nvPr/>
        </p:nvSpPr>
        <p:spPr bwMode="auto">
          <a:xfrm>
            <a:off x="228600" y="3206750"/>
            <a:ext cx="4953000"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dirty="0">
                <a:solidFill>
                  <a:srgbClr val="FF0000"/>
                </a:solidFill>
              </a:rPr>
              <a:t>Example 15.10  A series of thermodynamical processes  (due to its  importance repeated ) </a:t>
            </a:r>
          </a:p>
        </p:txBody>
      </p:sp>
      <p:cxnSp>
        <p:nvCxnSpPr>
          <p:cNvPr id="14" name="Straight Connector 13"/>
          <p:cNvCxnSpPr/>
          <p:nvPr/>
        </p:nvCxnSpPr>
        <p:spPr>
          <a:xfrm>
            <a:off x="0" y="3119437"/>
            <a:ext cx="9144000" cy="158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 name="TextBox 1"/>
              <p:cNvSpPr txBox="1"/>
              <p:nvPr/>
            </p:nvSpPr>
            <p:spPr>
              <a:xfrm>
                <a:off x="3833037" y="267217"/>
                <a:ext cx="5549981" cy="752065"/>
              </a:xfrm>
              <a:prstGeom prst="rect">
                <a:avLst/>
              </a:prstGeom>
              <a:noFill/>
            </p:spPr>
            <p:txBody>
              <a:bodyPr wrap="none" rtlCol="0">
                <a:spAutoFit/>
              </a:bodyPr>
              <a:lstStyle/>
              <a:p>
                <a:r>
                  <a:rPr lang="en-US" sz="1400" b="1" u="sng" dirty="0"/>
                  <a:t>Example 15.9</a:t>
                </a:r>
              </a:p>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𝑊</m:t>
                      </m:r>
                      <m:r>
                        <a:rPr lang="en-US" sz="1400" b="0" i="1" smtClean="0">
                          <a:latin typeface="Cambria Math" panose="02040503050406030204" pitchFamily="18" charset="0"/>
                        </a:rPr>
                        <m:t>=</m:t>
                      </m:r>
                      <m:r>
                        <a:rPr lang="en-US" sz="1400" b="0" i="1" smtClean="0">
                          <a:latin typeface="Cambria Math" panose="02040503050406030204" pitchFamily="18" charset="0"/>
                        </a:rPr>
                        <m:t>𝑛𝑅𝑇𝑙𝑛</m:t>
                      </m:r>
                      <m:f>
                        <m:fPr>
                          <m:ctrlPr>
                            <a:rPr lang="en-US" sz="1400" b="0" i="1" smtClean="0">
                              <a:latin typeface="Cambria Math" panose="02040503050406030204" pitchFamily="18" charset="0"/>
                            </a:rPr>
                          </m:ctrlPr>
                        </m:fPr>
                        <m:num>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𝑉</m:t>
                              </m:r>
                            </m:e>
                            <m:sub>
                              <m:r>
                                <a:rPr lang="en-US" sz="1400" b="0" i="1" smtClean="0">
                                  <a:latin typeface="Cambria Math" panose="02040503050406030204" pitchFamily="18" charset="0"/>
                                </a:rPr>
                                <m:t>2</m:t>
                              </m:r>
                            </m:sub>
                          </m:sSub>
                        </m:num>
                        <m:den>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𝑉</m:t>
                              </m:r>
                            </m:e>
                            <m:sub>
                              <m:r>
                                <a:rPr lang="en-US" sz="1400" b="0" i="1" smtClean="0">
                                  <a:latin typeface="Cambria Math" panose="02040503050406030204" pitchFamily="18" charset="0"/>
                                </a:rPr>
                                <m:t>1</m:t>
                              </m:r>
                            </m:sub>
                          </m:sSub>
                        </m:den>
                      </m:f>
                      <m:r>
                        <a:rPr lang="en-US" sz="1400" b="0" i="1" smtClean="0">
                          <a:latin typeface="Cambria Math" panose="02040503050406030204" pitchFamily="18" charset="0"/>
                        </a:rPr>
                        <m:t>=3</m:t>
                      </m:r>
                      <m:r>
                        <a:rPr lang="en-US" sz="1400" b="0" i="1" smtClean="0">
                          <a:latin typeface="Cambria Math" panose="02040503050406030204" pitchFamily="18" charset="0"/>
                        </a:rPr>
                        <m:t>𝑚𝑜𝑙</m:t>
                      </m:r>
                      <m:r>
                        <a:rPr lang="en-US" sz="1400" b="0" i="1" smtClean="0">
                          <a:latin typeface="Cambria Math" panose="02040503050406030204" pitchFamily="18" charset="0"/>
                        </a:rPr>
                        <m:t>∗8.3</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𝐽</m:t>
                          </m:r>
                        </m:num>
                        <m:den>
                          <m:r>
                            <a:rPr lang="en-US" sz="1400" b="0" i="1" smtClean="0">
                              <a:latin typeface="Cambria Math" panose="02040503050406030204" pitchFamily="18" charset="0"/>
                            </a:rPr>
                            <m:t>𝑚𝑜𝑙</m:t>
                          </m:r>
                          <m:r>
                            <a:rPr lang="en-US" sz="1400" b="0" i="1" smtClean="0">
                              <a:latin typeface="Cambria Math" panose="02040503050406030204" pitchFamily="18" charset="0"/>
                            </a:rPr>
                            <m:t>.</m:t>
                          </m:r>
                          <m:r>
                            <a:rPr lang="en-US" sz="1400" b="0" i="1" smtClean="0">
                              <a:latin typeface="Cambria Math" panose="02040503050406030204" pitchFamily="18" charset="0"/>
                            </a:rPr>
                            <m:t>𝐾</m:t>
                          </m:r>
                        </m:den>
                      </m:f>
                      <m:r>
                        <a:rPr lang="en-US" sz="1400" b="0" i="1" smtClean="0">
                          <a:latin typeface="Cambria Math" panose="02040503050406030204" pitchFamily="18" charset="0"/>
                        </a:rPr>
                        <m:t>∗300</m:t>
                      </m:r>
                      <m:r>
                        <a:rPr lang="en-US" sz="1400" b="0" i="1" smtClean="0">
                          <a:latin typeface="Cambria Math" panose="02040503050406030204" pitchFamily="18" charset="0"/>
                        </a:rPr>
                        <m:t>𝐾</m:t>
                      </m:r>
                      <m:r>
                        <a:rPr lang="en-US" sz="1400" b="0" i="1" smtClean="0">
                          <a:latin typeface="Cambria Math" panose="02040503050406030204" pitchFamily="18" charset="0"/>
                        </a:rPr>
                        <m:t>∗</m:t>
                      </m:r>
                      <m:r>
                        <a:rPr lang="en-US" sz="1400" b="0" i="1" smtClean="0">
                          <a:latin typeface="Cambria Math" panose="02040503050406030204" pitchFamily="18" charset="0"/>
                        </a:rPr>
                        <m:t>𝑙𝑛</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5</m:t>
                          </m:r>
                          <m:r>
                            <a:rPr lang="en-US" sz="1400" b="0" i="1" smtClean="0">
                              <a:latin typeface="Cambria Math" panose="02040503050406030204" pitchFamily="18" charset="0"/>
                            </a:rPr>
                            <m:t>𝐿</m:t>
                          </m:r>
                        </m:num>
                        <m:den>
                          <m:r>
                            <a:rPr lang="en-US" sz="1400" b="0" i="1" smtClean="0">
                              <a:latin typeface="Cambria Math" panose="02040503050406030204" pitchFamily="18" charset="0"/>
                            </a:rPr>
                            <m:t>4</m:t>
                          </m:r>
                          <m:r>
                            <a:rPr lang="en-US" sz="1400" b="0" i="1" smtClean="0">
                              <a:latin typeface="Cambria Math" panose="02040503050406030204" pitchFamily="18" charset="0"/>
                            </a:rPr>
                            <m:t>𝐿</m:t>
                          </m:r>
                        </m:den>
                      </m:f>
                      <m:r>
                        <a:rPr lang="en-US" sz="1400" b="0" i="1" smtClean="0">
                          <a:latin typeface="Cambria Math" panose="02040503050406030204" pitchFamily="18" charset="0"/>
                        </a:rPr>
                        <m:t>=1700 </m:t>
                      </m:r>
                      <m:r>
                        <a:rPr lang="en-US" sz="1400" b="0" i="1" smtClean="0">
                          <a:latin typeface="Cambria Math" panose="02040503050406030204" pitchFamily="18" charset="0"/>
                        </a:rPr>
                        <m:t>𝐽</m:t>
                      </m:r>
                    </m:oMath>
                  </m:oMathPara>
                </a14:m>
                <a:endParaRPr lang="en-US" sz="1400" dirty="0"/>
              </a:p>
            </p:txBody>
          </p:sp>
        </mc:Choice>
        <mc:Fallback xmlns="">
          <p:sp>
            <p:nvSpPr>
              <p:cNvPr id="2" name="TextBox 1"/>
              <p:cNvSpPr txBox="1">
                <a:spLocks noRot="1" noChangeAspect="1" noMove="1" noResize="1" noEditPoints="1" noAdjustHandles="1" noChangeArrowheads="1" noChangeShapeType="1" noTextEdit="1"/>
              </p:cNvSpPr>
              <p:nvPr/>
            </p:nvSpPr>
            <p:spPr>
              <a:xfrm>
                <a:off x="3833037" y="267217"/>
                <a:ext cx="5549981" cy="752065"/>
              </a:xfrm>
              <a:prstGeom prst="rect">
                <a:avLst/>
              </a:prstGeom>
              <a:blipFill rotWithShape="0">
                <a:blip r:embed="rId4"/>
                <a:stretch>
                  <a:fillRect l="-330" t="-1626"/>
                </a:stretch>
              </a:blipFill>
            </p:spPr>
            <p:txBody>
              <a:bodyPr/>
              <a:lstStyle/>
              <a:p>
                <a:r>
                  <a:rPr lang="en-US">
                    <a:noFill/>
                  </a:rPr>
                  <a:t> </a:t>
                </a:r>
              </a:p>
            </p:txBody>
          </p:sp>
        </mc:Fallback>
      </mc:AlternateContent>
      <p:sp>
        <p:nvSpPr>
          <p:cNvPr id="3" name="TextBox 2"/>
          <p:cNvSpPr txBox="1"/>
          <p:nvPr/>
        </p:nvSpPr>
        <p:spPr>
          <a:xfrm>
            <a:off x="4534786" y="1384856"/>
            <a:ext cx="3942517" cy="738664"/>
          </a:xfrm>
          <a:prstGeom prst="rect">
            <a:avLst/>
          </a:prstGeom>
          <a:noFill/>
          <a:ln w="38100">
            <a:solidFill>
              <a:srgbClr val="FF0000"/>
            </a:solidFill>
          </a:ln>
        </p:spPr>
        <p:txBody>
          <a:bodyPr wrap="square" rtlCol="0">
            <a:spAutoFit/>
          </a:bodyPr>
          <a:lstStyle/>
          <a:p>
            <a:pPr algn="ctr"/>
            <a:r>
              <a:rPr lang="en-US" sz="1400" dirty="0"/>
              <a:t>Since, temperature is constant and we consider an ideal gas the change in internal energy is zero </a:t>
            </a:r>
            <a:r>
              <a:rPr lang="en-US" sz="1400" dirty="0">
                <a:sym typeface="Wingdings" panose="05000000000000000000" pitchFamily="2" charset="2"/>
              </a:rPr>
              <a:t> all the heat entering goes into work</a:t>
            </a:r>
            <a:endParaRPr lang="en-US" sz="1400" dirty="0"/>
          </a:p>
        </p:txBody>
      </p:sp>
      <mc:AlternateContent xmlns:mc="http://schemas.openxmlformats.org/markup-compatibility/2006" xmlns:a14="http://schemas.microsoft.com/office/drawing/2010/main">
        <mc:Choice Requires="a14">
          <p:sp>
            <p:nvSpPr>
              <p:cNvPr id="6" name="TextBox 5"/>
              <p:cNvSpPr txBox="1"/>
              <p:nvPr/>
            </p:nvSpPr>
            <p:spPr>
              <a:xfrm>
                <a:off x="3009531" y="3503876"/>
                <a:ext cx="5943600" cy="3326360"/>
              </a:xfrm>
              <a:prstGeom prst="rect">
                <a:avLst/>
              </a:prstGeom>
              <a:noFill/>
            </p:spPr>
            <p:txBody>
              <a:bodyPr wrap="square" rtlCol="0">
                <a:spAutoFit/>
              </a:bodyPr>
              <a:lstStyle/>
              <a:p>
                <a:r>
                  <a:rPr lang="en-US" sz="1400" dirty="0"/>
                  <a:t>Consider paths in a</a:t>
                </a:r>
                <a:r>
                  <a:rPr lang="en-US" sz="1400" b="1" dirty="0"/>
                  <a:t> </a:t>
                </a:r>
                <a:r>
                  <a:rPr lang="en-US" sz="1400" b="1" dirty="0" err="1"/>
                  <a:t>pV</a:t>
                </a:r>
                <a:r>
                  <a:rPr lang="en-US" sz="1400" b="1" dirty="0"/>
                  <a:t> </a:t>
                </a:r>
                <a:r>
                  <a:rPr lang="en-US" sz="1400" dirty="0"/>
                  <a:t>diagram: in path </a:t>
                </a:r>
                <a:r>
                  <a:rPr lang="en-US" sz="1400" b="1" i="1" dirty="0"/>
                  <a:t>ab</a:t>
                </a:r>
                <a:r>
                  <a:rPr lang="en-US" sz="1400" dirty="0"/>
                  <a:t> 150J of heat are added to the system , in </a:t>
                </a:r>
                <a:r>
                  <a:rPr lang="en-US" sz="1400" b="1" i="1" dirty="0"/>
                  <a:t>bd</a:t>
                </a:r>
                <a:r>
                  <a:rPr lang="en-US" sz="1400" dirty="0"/>
                  <a:t>. 600J of heat are added. Find</a:t>
                </a:r>
              </a:p>
              <a:p>
                <a:pPr marL="342900" indent="-342900">
                  <a:buFont typeface="+mj-lt"/>
                  <a:buAutoNum type="alphaLcPeriod"/>
                </a:pPr>
                <a:r>
                  <a:rPr lang="en-US" sz="1400" dirty="0"/>
                  <a:t>Internal energy change in </a:t>
                </a:r>
                <a:r>
                  <a:rPr lang="en-US" sz="1400" b="1" i="1" dirty="0"/>
                  <a:t>ab </a:t>
                </a:r>
                <a:r>
                  <a:rPr lang="en-US" sz="1400" dirty="0"/>
                  <a:t>?</a:t>
                </a:r>
              </a:p>
              <a:p>
                <a:pPr marL="342900" indent="-342900">
                  <a:buFont typeface="+mj-lt"/>
                  <a:buAutoNum type="alphaLcPeriod"/>
                </a:pPr>
                <a:r>
                  <a:rPr lang="en-US" sz="1400" dirty="0"/>
                  <a:t>Internal energy change in </a:t>
                </a:r>
                <a:r>
                  <a:rPr lang="en-US" sz="1400" b="1" i="1" dirty="0" err="1"/>
                  <a:t>abd</a:t>
                </a:r>
                <a:r>
                  <a:rPr lang="en-US" sz="1400" b="1" i="1" dirty="0"/>
                  <a:t> </a:t>
                </a:r>
                <a:r>
                  <a:rPr lang="en-US" sz="1400" dirty="0"/>
                  <a:t>?</a:t>
                </a:r>
              </a:p>
              <a:p>
                <a:pPr marL="342900" indent="-342900">
                  <a:buFont typeface="+mj-lt"/>
                  <a:buAutoNum type="alphaLcPeriod"/>
                </a:pPr>
                <a:r>
                  <a:rPr lang="en-US" sz="1400" dirty="0"/>
                  <a:t>Total heat added in </a:t>
                </a:r>
                <a:r>
                  <a:rPr lang="en-US" sz="1400" b="1" i="1" dirty="0" err="1"/>
                  <a:t>acd</a:t>
                </a:r>
                <a:r>
                  <a:rPr lang="en-US" sz="1400" b="1" i="1" dirty="0"/>
                  <a:t> </a:t>
                </a:r>
                <a:r>
                  <a:rPr lang="en-US" sz="1400" dirty="0"/>
                  <a:t>?</a:t>
                </a:r>
              </a:p>
              <a:p>
                <a:pPr marL="342900" indent="-342900">
                  <a:buFont typeface="+mj-lt"/>
                  <a:buAutoNum type="alphaLcPeriod"/>
                </a:pPr>
                <a:endParaRPr lang="en-US" sz="1400" dirty="0"/>
              </a:p>
              <a:p>
                <a:pPr marL="342900" indent="-342900">
                  <a:buAutoNum type="alphaLcParenR"/>
                </a:pPr>
                <a:r>
                  <a:rPr lang="en-US" sz="1400" dirty="0"/>
                  <a:t>No volume change </a:t>
                </a:r>
                <a:r>
                  <a:rPr lang="en-US" sz="1400" dirty="0">
                    <a:sym typeface="Wingdings" panose="05000000000000000000" pitchFamily="2" charset="2"/>
                  </a:rPr>
                  <a:t> </a:t>
                </a:r>
                <a14:m>
                  <m:oMath xmlns:m="http://schemas.openxmlformats.org/officeDocument/2006/math">
                    <m:sSub>
                      <m:sSubPr>
                        <m:ctrlPr>
                          <a:rPr lang="en-US" sz="1400" i="1" smtClean="0">
                            <a:latin typeface="Cambria Math" panose="02040503050406030204" pitchFamily="18" charset="0"/>
                            <a:sym typeface="Wingdings" panose="05000000000000000000" pitchFamily="2" charset="2"/>
                          </a:rPr>
                        </m:ctrlPr>
                      </m:sSubPr>
                      <m:e>
                        <m:r>
                          <a:rPr lang="en-US" sz="1400" b="0" i="1" smtClean="0">
                            <a:latin typeface="Cambria Math" panose="02040503050406030204" pitchFamily="18" charset="0"/>
                            <a:sym typeface="Wingdings" panose="05000000000000000000" pitchFamily="2" charset="2"/>
                          </a:rPr>
                          <m:t>𝑊</m:t>
                        </m:r>
                      </m:e>
                      <m:sub>
                        <m:r>
                          <a:rPr lang="en-US" sz="1400" b="0" i="1" smtClean="0">
                            <a:latin typeface="Cambria Math" panose="02040503050406030204" pitchFamily="18" charset="0"/>
                            <a:sym typeface="Wingdings" panose="05000000000000000000" pitchFamily="2" charset="2"/>
                          </a:rPr>
                          <m:t>𝑎𝑏</m:t>
                        </m:r>
                      </m:sub>
                    </m:sSub>
                    <m:r>
                      <a:rPr lang="en-US" sz="1400" b="0" i="1" smtClean="0">
                        <a:latin typeface="Cambria Math" panose="02040503050406030204" pitchFamily="18" charset="0"/>
                        <a:sym typeface="Wingdings" panose="05000000000000000000" pitchFamily="2" charset="2"/>
                      </a:rPr>
                      <m:t>=0,  </m:t>
                    </m:r>
                    <m:r>
                      <a:rPr lang="en-US" sz="1400" b="0" i="1" smtClean="0">
                        <a:latin typeface="Cambria Math" panose="02040503050406030204" pitchFamily="18" charset="0"/>
                        <a:ea typeface="Cambria Math" panose="02040503050406030204" pitchFamily="18" charset="0"/>
                        <a:sym typeface="Wingdings" panose="05000000000000000000" pitchFamily="2" charset="2"/>
                      </a:rPr>
                      <m:t>∆</m:t>
                    </m:r>
                    <m:sSub>
                      <m:sSubPr>
                        <m:ctrlPr>
                          <a:rPr lang="en-US" sz="1400" b="0" i="1" smtClean="0">
                            <a:latin typeface="Cambria Math" panose="02040503050406030204" pitchFamily="18" charset="0"/>
                            <a:ea typeface="Cambria Math" panose="02040503050406030204" pitchFamily="18" charset="0"/>
                            <a:sym typeface="Wingdings" panose="05000000000000000000" pitchFamily="2" charset="2"/>
                          </a:rPr>
                        </m:ctrlPr>
                      </m:sSubPr>
                      <m:e>
                        <m:r>
                          <a:rPr lang="en-US" sz="1400" b="0" i="1" smtClean="0">
                            <a:latin typeface="Cambria Math" panose="02040503050406030204" pitchFamily="18" charset="0"/>
                            <a:ea typeface="Cambria Math" panose="02040503050406030204" pitchFamily="18" charset="0"/>
                            <a:sym typeface="Wingdings" panose="05000000000000000000" pitchFamily="2" charset="2"/>
                          </a:rPr>
                          <m:t>𝑈</m:t>
                        </m:r>
                      </m:e>
                      <m:sub>
                        <m:r>
                          <a:rPr lang="en-US" sz="1400" b="0" i="1" smtClean="0">
                            <a:latin typeface="Cambria Math" panose="02040503050406030204" pitchFamily="18" charset="0"/>
                            <a:ea typeface="Cambria Math" panose="02040503050406030204" pitchFamily="18" charset="0"/>
                            <a:sym typeface="Wingdings" panose="05000000000000000000" pitchFamily="2" charset="2"/>
                          </a:rPr>
                          <m:t>𝑎𝑏</m:t>
                        </m:r>
                      </m:sub>
                    </m:sSub>
                    <m:r>
                      <a:rPr lang="en-US" sz="1400" b="0" i="1" smtClean="0">
                        <a:latin typeface="Cambria Math" panose="02040503050406030204" pitchFamily="18" charset="0"/>
                        <a:ea typeface="Cambria Math" panose="02040503050406030204" pitchFamily="18" charset="0"/>
                        <a:sym typeface="Wingdings" panose="05000000000000000000" pitchFamily="2" charset="2"/>
                      </a:rPr>
                      <m:t>=</m:t>
                    </m:r>
                    <m:sSub>
                      <m:sSubPr>
                        <m:ctrlPr>
                          <a:rPr lang="en-US" sz="1400" b="0" i="1" smtClean="0">
                            <a:latin typeface="Cambria Math" panose="02040503050406030204" pitchFamily="18" charset="0"/>
                            <a:ea typeface="Cambria Math" panose="02040503050406030204" pitchFamily="18" charset="0"/>
                            <a:sym typeface="Wingdings" panose="05000000000000000000" pitchFamily="2" charset="2"/>
                          </a:rPr>
                        </m:ctrlPr>
                      </m:sSubPr>
                      <m:e>
                        <m:r>
                          <a:rPr lang="en-US" sz="1400" b="0" i="1" smtClean="0">
                            <a:latin typeface="Cambria Math" panose="02040503050406030204" pitchFamily="18" charset="0"/>
                            <a:ea typeface="Cambria Math" panose="02040503050406030204" pitchFamily="18" charset="0"/>
                            <a:sym typeface="Wingdings" panose="05000000000000000000" pitchFamily="2" charset="2"/>
                          </a:rPr>
                          <m:t>𝑄</m:t>
                        </m:r>
                      </m:e>
                      <m:sub>
                        <m:r>
                          <a:rPr lang="en-US" sz="1400" b="0" i="1" smtClean="0">
                            <a:latin typeface="Cambria Math" panose="02040503050406030204" pitchFamily="18" charset="0"/>
                            <a:ea typeface="Cambria Math" panose="02040503050406030204" pitchFamily="18" charset="0"/>
                            <a:sym typeface="Wingdings" panose="05000000000000000000" pitchFamily="2" charset="2"/>
                          </a:rPr>
                          <m:t>𝑎𝑏</m:t>
                        </m:r>
                      </m:sub>
                    </m:sSub>
                    <m:r>
                      <a:rPr lang="en-US" sz="1400" b="0" i="1" smtClean="0">
                        <a:latin typeface="Cambria Math" panose="02040503050406030204" pitchFamily="18" charset="0"/>
                        <a:ea typeface="Cambria Math" panose="02040503050406030204" pitchFamily="18" charset="0"/>
                        <a:sym typeface="Wingdings" panose="05000000000000000000" pitchFamily="2" charset="2"/>
                      </a:rPr>
                      <m:t>=150 </m:t>
                    </m:r>
                    <m:r>
                      <a:rPr lang="en-US" sz="1400" b="0" i="1" smtClean="0">
                        <a:latin typeface="Cambria Math" panose="02040503050406030204" pitchFamily="18" charset="0"/>
                        <a:ea typeface="Cambria Math" panose="02040503050406030204" pitchFamily="18" charset="0"/>
                        <a:sym typeface="Wingdings" panose="05000000000000000000" pitchFamily="2" charset="2"/>
                      </a:rPr>
                      <m:t>𝐽</m:t>
                    </m:r>
                  </m:oMath>
                </a14:m>
                <a:endParaRPr lang="en-US" sz="1400" dirty="0"/>
              </a:p>
              <a:p>
                <a:pPr marL="342900" indent="-342900">
                  <a:buAutoNum type="alphaLcParenR"/>
                </a:pPr>
                <a:r>
                  <a:rPr lang="en-US" sz="1400" dirty="0"/>
                  <a:t> </a:t>
                </a:r>
                <a:r>
                  <a:rPr lang="en-US" sz="1400" b="1" i="1" dirty="0" err="1"/>
                  <a:t>bd</a:t>
                </a:r>
                <a:r>
                  <a:rPr lang="en-US" sz="1400" dirty="0"/>
                  <a:t> at constant pressure </a:t>
                </a:r>
              </a:p>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𝑊</m:t>
                          </m:r>
                        </m:e>
                        <m:sub>
                          <m:r>
                            <a:rPr lang="en-US" sz="1400" b="0" i="1" smtClean="0">
                              <a:latin typeface="Cambria Math" panose="02040503050406030204" pitchFamily="18" charset="0"/>
                            </a:rPr>
                            <m:t>𝑏𝑑</m:t>
                          </m:r>
                        </m:sub>
                      </m:sSub>
                      <m:r>
                        <a:rPr lang="en-US" sz="1400" b="0" i="1" smtClean="0">
                          <a:latin typeface="Cambria Math" panose="02040503050406030204" pitchFamily="18" charset="0"/>
                        </a:rPr>
                        <m:t>=</m:t>
                      </m:r>
                      <m:r>
                        <a:rPr lang="en-US" sz="1400" b="0" i="1" smtClean="0">
                          <a:latin typeface="Cambria Math" panose="02040503050406030204" pitchFamily="18" charset="0"/>
                        </a:rPr>
                        <m:t>𝑝</m:t>
                      </m:r>
                      <m:d>
                        <m:dPr>
                          <m:ctrlPr>
                            <a:rPr lang="en-US" sz="1400" b="0" i="1" smtClean="0">
                              <a:latin typeface="Cambria Math" panose="02040503050406030204" pitchFamily="18" charset="0"/>
                            </a:rPr>
                          </m:ctrlPr>
                        </m:dPr>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𝑉</m:t>
                              </m:r>
                            </m:e>
                            <m:sub>
                              <m:r>
                                <a:rPr lang="en-US" sz="1400" b="0" i="1" smtClean="0">
                                  <a:latin typeface="Cambria Math" panose="02040503050406030204" pitchFamily="18" charset="0"/>
                                </a:rPr>
                                <m:t>2</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𝑉</m:t>
                              </m:r>
                            </m:e>
                            <m:sub>
                              <m:r>
                                <a:rPr lang="en-US" sz="1400" b="0" i="1" smtClean="0">
                                  <a:latin typeface="Cambria Math" panose="02040503050406030204" pitchFamily="18" charset="0"/>
                                </a:rPr>
                                <m:t>1</m:t>
                              </m:r>
                            </m:sub>
                          </m:sSub>
                        </m:e>
                      </m:d>
                      <m:r>
                        <a:rPr lang="en-US" sz="1400" b="0" i="1" smtClean="0">
                          <a:latin typeface="Cambria Math" panose="02040503050406030204" pitchFamily="18" charset="0"/>
                        </a:rPr>
                        <m:t>=8</m:t>
                      </m:r>
                      <m:r>
                        <a:rPr lang="en-US" sz="1400" b="0" i="1" smtClean="0">
                          <a:latin typeface="Cambria Math" panose="02040503050406030204" pitchFamily="18" charset="0"/>
                        </a:rPr>
                        <m:t>𝑥</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10</m:t>
                          </m:r>
                        </m:e>
                        <m:sup>
                          <m:r>
                            <a:rPr lang="en-US" sz="1400" b="0" i="1" smtClean="0">
                              <a:latin typeface="Cambria Math" panose="02040503050406030204" pitchFamily="18" charset="0"/>
                            </a:rPr>
                            <m:t>4</m:t>
                          </m:r>
                        </m:sup>
                      </m:sSup>
                      <m:r>
                        <a:rPr lang="en-US" sz="1400" b="0" i="1" smtClean="0">
                          <a:latin typeface="Cambria Math" panose="02040503050406030204" pitchFamily="18" charset="0"/>
                        </a:rPr>
                        <m:t>𝑃𝑎</m:t>
                      </m:r>
                      <m:d>
                        <m:dPr>
                          <m:ctrlPr>
                            <a:rPr lang="en-US" sz="1400" b="0" i="1" smtClean="0">
                              <a:latin typeface="Cambria Math" panose="02040503050406030204" pitchFamily="18" charset="0"/>
                            </a:rPr>
                          </m:ctrlPr>
                        </m:dPr>
                        <m:e>
                          <m:r>
                            <a:rPr lang="en-US" sz="1400" b="0" i="1" smtClean="0">
                              <a:latin typeface="Cambria Math" panose="02040503050406030204" pitchFamily="18" charset="0"/>
                            </a:rPr>
                            <m:t>5−2</m:t>
                          </m:r>
                        </m:e>
                      </m:d>
                      <m:r>
                        <a:rPr lang="en-US" sz="1400" b="0" i="1" smtClean="0">
                          <a:latin typeface="Cambria Math" panose="02040503050406030204" pitchFamily="18" charset="0"/>
                        </a:rPr>
                        <m:t>𝑥</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10</m:t>
                          </m:r>
                        </m:e>
                        <m:sup>
                          <m:r>
                            <a:rPr lang="en-US" sz="1400" b="0" i="1" smtClean="0">
                              <a:latin typeface="Cambria Math" panose="02040503050406030204" pitchFamily="18" charset="0"/>
                            </a:rPr>
                            <m:t>−5</m:t>
                          </m:r>
                        </m:sup>
                      </m:sSup>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𝑚</m:t>
                          </m:r>
                        </m:e>
                        <m:sup>
                          <m:r>
                            <a:rPr lang="en-US" sz="1400" b="0" i="1" smtClean="0">
                              <a:latin typeface="Cambria Math" panose="02040503050406030204" pitchFamily="18" charset="0"/>
                            </a:rPr>
                            <m:t>3</m:t>
                          </m:r>
                        </m:sup>
                      </m:sSup>
                      <m:r>
                        <a:rPr lang="en-US" sz="1400" b="0" i="1" smtClean="0">
                          <a:latin typeface="Cambria Math" panose="02040503050406030204" pitchFamily="18" charset="0"/>
                        </a:rPr>
                        <m:t>=240 </m:t>
                      </m:r>
                      <m:r>
                        <a:rPr lang="en-US" sz="1400" b="0" i="1" smtClean="0">
                          <a:latin typeface="Cambria Math" panose="02040503050406030204" pitchFamily="18" charset="0"/>
                        </a:rPr>
                        <m:t>𝐽</m:t>
                      </m:r>
                    </m:oMath>
                  </m:oMathPara>
                </a14:m>
                <a:endParaRPr lang="en-US" sz="1400" dirty="0"/>
              </a:p>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𝑊</m:t>
                          </m:r>
                        </m:e>
                        <m:sub>
                          <m:r>
                            <a:rPr lang="en-US" sz="1400" b="0" i="1" smtClean="0">
                              <a:latin typeface="Cambria Math" panose="02040503050406030204" pitchFamily="18" charset="0"/>
                            </a:rPr>
                            <m:t>𝑡𝑜𝑡𝑎𝑙</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𝑊</m:t>
                          </m:r>
                        </m:e>
                        <m:sub>
                          <m:r>
                            <a:rPr lang="en-US" sz="1400" b="0" i="1" smtClean="0">
                              <a:latin typeface="Cambria Math" panose="02040503050406030204" pitchFamily="18" charset="0"/>
                            </a:rPr>
                            <m:t>𝑎𝑏</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𝑊</m:t>
                          </m:r>
                        </m:e>
                        <m:sub>
                          <m:r>
                            <a:rPr lang="en-US" sz="1400" b="0" i="1" smtClean="0">
                              <a:latin typeface="Cambria Math" panose="02040503050406030204" pitchFamily="18" charset="0"/>
                            </a:rPr>
                            <m:t>𝑏𝑑</m:t>
                          </m:r>
                        </m:sub>
                      </m:sSub>
                      <m:r>
                        <a:rPr lang="en-US" sz="1400" b="0" i="1" smtClean="0">
                          <a:latin typeface="Cambria Math" panose="02040503050406030204" pitchFamily="18" charset="0"/>
                        </a:rPr>
                        <m:t>=0+240=240 </m:t>
                      </m:r>
                      <m:r>
                        <a:rPr lang="en-US" sz="1400" b="0" i="1" smtClean="0">
                          <a:latin typeface="Cambria Math" panose="02040503050406030204" pitchFamily="18" charset="0"/>
                        </a:rPr>
                        <m:t>𝐽</m:t>
                      </m:r>
                    </m:oMath>
                  </m:oMathPara>
                </a14:m>
                <a:endParaRPr lang="en-US" sz="1400" dirty="0"/>
              </a:p>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𝑄</m:t>
                          </m:r>
                        </m:e>
                        <m:sub>
                          <m:r>
                            <a:rPr lang="en-US" sz="1400" b="0" i="1" smtClean="0">
                              <a:latin typeface="Cambria Math" panose="02040503050406030204" pitchFamily="18" charset="0"/>
                            </a:rPr>
                            <m:t>𝑎𝑏𝑑</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𝑄</m:t>
                          </m:r>
                        </m:e>
                        <m:sub>
                          <m:r>
                            <a:rPr lang="en-US" sz="1400" b="0" i="1" smtClean="0">
                              <a:latin typeface="Cambria Math" panose="02040503050406030204" pitchFamily="18" charset="0"/>
                            </a:rPr>
                            <m:t>𝑎𝑏</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𝑄</m:t>
                          </m:r>
                        </m:e>
                        <m:sub>
                          <m:r>
                            <a:rPr lang="en-US" sz="1400" b="0" i="1" smtClean="0">
                              <a:latin typeface="Cambria Math" panose="02040503050406030204" pitchFamily="18" charset="0"/>
                            </a:rPr>
                            <m:t>𝑏𝑑</m:t>
                          </m:r>
                        </m:sub>
                      </m:sSub>
                      <m:r>
                        <a:rPr lang="en-US" sz="1400" b="0" i="1" smtClean="0">
                          <a:latin typeface="Cambria Math" panose="02040503050406030204" pitchFamily="18" charset="0"/>
                        </a:rPr>
                        <m:t>=150+600=750 </m:t>
                      </m:r>
                      <m:r>
                        <a:rPr lang="en-US" sz="1400" b="0" i="1" smtClean="0">
                          <a:latin typeface="Cambria Math" panose="02040503050406030204" pitchFamily="18" charset="0"/>
                        </a:rPr>
                        <m:t>𝐽</m:t>
                      </m:r>
                    </m:oMath>
                  </m:oMathPara>
                </a14:m>
                <a:endParaRPr lang="en-US" sz="1400" dirty="0"/>
              </a:p>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𝑈</m:t>
                          </m:r>
                        </m:e>
                        <m:sub>
                          <m:r>
                            <a:rPr lang="en-US" sz="1400" b="0" i="1" smtClean="0">
                              <a:latin typeface="Cambria Math" panose="02040503050406030204" pitchFamily="18" charset="0"/>
                            </a:rPr>
                            <m:t>𝑎𝑏𝑑</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𝑄</m:t>
                          </m:r>
                        </m:e>
                        <m:sub>
                          <m:r>
                            <a:rPr lang="en-US" sz="1400" b="0" i="1" smtClean="0">
                              <a:latin typeface="Cambria Math" panose="02040503050406030204" pitchFamily="18" charset="0"/>
                            </a:rPr>
                            <m:t>𝑎𝑏𝑑</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𝑊</m:t>
                          </m:r>
                        </m:e>
                        <m:sub>
                          <m:r>
                            <a:rPr lang="en-US" sz="1400" b="0" i="1" smtClean="0">
                              <a:latin typeface="Cambria Math" panose="02040503050406030204" pitchFamily="18" charset="0"/>
                            </a:rPr>
                            <m:t>𝑎𝑏𝑑</m:t>
                          </m:r>
                        </m:sub>
                      </m:sSub>
                      <m:r>
                        <a:rPr lang="en-US" sz="1400" b="0" i="1" smtClean="0">
                          <a:latin typeface="Cambria Math" panose="02040503050406030204" pitchFamily="18" charset="0"/>
                        </a:rPr>
                        <m:t>=750−240=510 </m:t>
                      </m:r>
                      <m:r>
                        <a:rPr lang="en-US" sz="1400" b="0" i="1" smtClean="0">
                          <a:latin typeface="Cambria Math" panose="02040503050406030204" pitchFamily="18" charset="0"/>
                        </a:rPr>
                        <m:t>𝐽</m:t>
                      </m:r>
                    </m:oMath>
                  </m:oMathPara>
                </a14:m>
                <a:endParaRPr lang="en-US" sz="1400" dirty="0"/>
              </a:p>
              <a:p>
                <a:pPr marL="342900" indent="-342900">
                  <a:buFont typeface="+mj-lt"/>
                  <a:buAutoNum type="alphaLcParenR" startAt="3"/>
                </a:pPr>
                <a:r>
                  <a:rPr lang="en-US" sz="1400" dirty="0"/>
                  <a:t>Because </a:t>
                </a:r>
                <a:r>
                  <a:rPr lang="el-GR" sz="1400" b="1" dirty="0"/>
                  <a:t>Δ</a:t>
                </a:r>
                <a:r>
                  <a:rPr lang="en-US" sz="1400" b="1" dirty="0"/>
                  <a:t>U </a:t>
                </a:r>
                <a:r>
                  <a:rPr lang="en-US" sz="1400" dirty="0"/>
                  <a:t>is independent of the path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𝑈</m:t>
                        </m:r>
                      </m:e>
                      <m:sub>
                        <m:r>
                          <a:rPr lang="en-US" sz="1400" i="1">
                            <a:latin typeface="Cambria Math" panose="02040503050406030204" pitchFamily="18" charset="0"/>
                          </a:rPr>
                          <m:t>𝑎</m:t>
                        </m:r>
                        <m:r>
                          <a:rPr lang="en-US" sz="1400" b="0" i="1" smtClean="0">
                            <a:latin typeface="Cambria Math" panose="02040503050406030204" pitchFamily="18" charset="0"/>
                          </a:rPr>
                          <m:t>𝑐</m:t>
                        </m:r>
                        <m:r>
                          <a:rPr lang="en-US" sz="1400" i="1">
                            <a:latin typeface="Cambria Math" panose="02040503050406030204" pitchFamily="18" charset="0"/>
                          </a:rPr>
                          <m:t>𝑑</m:t>
                        </m:r>
                      </m:sub>
                    </m:sSub>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m:t>
                        </m:r>
                        <m:r>
                          <a:rPr lang="en-US" sz="1400" i="1">
                            <a:latin typeface="Cambria Math" panose="02040503050406030204" pitchFamily="18" charset="0"/>
                            <a:ea typeface="Cambria Math" panose="02040503050406030204" pitchFamily="18" charset="0"/>
                          </a:rPr>
                          <m:t>𝑈</m:t>
                        </m:r>
                      </m:e>
                      <m:sub>
                        <m:r>
                          <a:rPr lang="en-US" sz="1400" i="1">
                            <a:latin typeface="Cambria Math" panose="02040503050406030204" pitchFamily="18" charset="0"/>
                          </a:rPr>
                          <m:t>𝑎𝑏𝑑</m:t>
                        </m:r>
                      </m:sub>
                    </m:sSub>
                  </m:oMath>
                </a14:m>
                <a:endParaRPr lang="en-US" sz="1400" dirty="0"/>
              </a:p>
              <a:p>
                <a:r>
                  <a:rPr lang="en-US" sz="1400" dirty="0"/>
                  <a:t>Total work for path </a:t>
                </a:r>
                <a:r>
                  <a:rPr lang="en-US" sz="1400" b="1" i="1" dirty="0" err="1"/>
                  <a:t>acd</a:t>
                </a:r>
                <a:r>
                  <a:rPr lang="en-US" sz="1400" dirty="0"/>
                  <a:t> : </a:t>
                </a:r>
              </a:p>
              <a:p>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𝑊</m:t>
                          </m:r>
                        </m:e>
                        <m:sub>
                          <m:r>
                            <a:rPr lang="en-US" sz="1400" i="1">
                              <a:latin typeface="Cambria Math" panose="02040503050406030204" pitchFamily="18" charset="0"/>
                            </a:rPr>
                            <m:t>𝑡𝑜𝑡𝑎𝑙</m:t>
                          </m:r>
                        </m:sub>
                      </m:sSub>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𝑊</m:t>
                          </m:r>
                        </m:e>
                        <m:sub>
                          <m:r>
                            <a:rPr lang="en-US" sz="1400" i="1">
                              <a:latin typeface="Cambria Math" panose="02040503050406030204" pitchFamily="18" charset="0"/>
                            </a:rPr>
                            <m:t>𝑎</m:t>
                          </m:r>
                          <m:r>
                            <a:rPr lang="en-US" sz="1400" b="0" i="1" smtClean="0">
                              <a:latin typeface="Cambria Math" panose="02040503050406030204" pitchFamily="18" charset="0"/>
                            </a:rPr>
                            <m:t>𝑐</m:t>
                          </m:r>
                        </m:sub>
                      </m:sSub>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𝑊</m:t>
                          </m:r>
                        </m:e>
                        <m:sub>
                          <m:r>
                            <a:rPr lang="en-US" sz="1400" b="0" i="1" smtClean="0">
                              <a:latin typeface="Cambria Math" panose="02040503050406030204" pitchFamily="18" charset="0"/>
                            </a:rPr>
                            <m:t>𝑐</m:t>
                          </m:r>
                          <m:r>
                            <a:rPr lang="en-US" sz="1400" i="1">
                              <a:latin typeface="Cambria Math" panose="02040503050406030204" pitchFamily="18" charset="0"/>
                            </a:rPr>
                            <m:t>𝑑</m:t>
                          </m:r>
                        </m:sub>
                      </m:sSub>
                      <m:r>
                        <a:rPr lang="en-US" sz="1400" i="1">
                          <a:latin typeface="Cambria Math" panose="02040503050406030204" pitchFamily="18" charset="0"/>
                        </a:rPr>
                        <m:t>=</m:t>
                      </m:r>
                      <m:r>
                        <a:rPr lang="en-US" sz="1400" i="1">
                          <a:latin typeface="Cambria Math" panose="02040503050406030204" pitchFamily="18" charset="0"/>
                        </a:rPr>
                        <m:t>𝑝</m:t>
                      </m:r>
                      <m:d>
                        <m:dPr>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r>
                                <a:rPr lang="en-US" sz="1400" i="1">
                                  <a:latin typeface="Cambria Math" panose="02040503050406030204" pitchFamily="18" charset="0"/>
                                </a:rPr>
                                <m:t>𝑉</m:t>
                              </m:r>
                            </m:e>
                            <m:sub>
                              <m:r>
                                <a:rPr lang="en-US" sz="1400" i="1">
                                  <a:latin typeface="Cambria Math" panose="02040503050406030204" pitchFamily="18" charset="0"/>
                                </a:rPr>
                                <m:t>2</m:t>
                              </m:r>
                            </m:sub>
                          </m:sSub>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𝑉</m:t>
                              </m:r>
                            </m:e>
                            <m:sub>
                              <m:r>
                                <a:rPr lang="en-US" sz="1400" i="1">
                                  <a:latin typeface="Cambria Math" panose="02040503050406030204" pitchFamily="18" charset="0"/>
                                </a:rPr>
                                <m:t>1</m:t>
                              </m:r>
                            </m:sub>
                          </m:sSub>
                        </m:e>
                      </m:d>
                      <m:r>
                        <a:rPr lang="en-US" sz="1400" b="0" i="1" smtClean="0">
                          <a:latin typeface="Cambria Math" panose="02040503050406030204" pitchFamily="18" charset="0"/>
                        </a:rPr>
                        <m:t>+0</m:t>
                      </m:r>
                      <m:r>
                        <a:rPr lang="en-US" sz="1400" i="1">
                          <a:latin typeface="Cambria Math" panose="02040503050406030204" pitchFamily="18" charset="0"/>
                        </a:rPr>
                        <m:t>=</m:t>
                      </m:r>
                      <m:r>
                        <a:rPr lang="en-US" sz="1400" b="0" i="1" smtClean="0">
                          <a:latin typeface="Cambria Math" panose="02040503050406030204" pitchFamily="18" charset="0"/>
                        </a:rPr>
                        <m:t>3</m:t>
                      </m:r>
                      <m:r>
                        <a:rPr lang="en-US" sz="1400" i="1">
                          <a:latin typeface="Cambria Math" panose="02040503050406030204" pitchFamily="18" charset="0"/>
                        </a:rPr>
                        <m:t>𝑥</m:t>
                      </m:r>
                      <m:sSup>
                        <m:sSupPr>
                          <m:ctrlPr>
                            <a:rPr lang="en-US" sz="1400" i="1">
                              <a:latin typeface="Cambria Math" panose="02040503050406030204" pitchFamily="18" charset="0"/>
                            </a:rPr>
                          </m:ctrlPr>
                        </m:sSupPr>
                        <m:e>
                          <m:r>
                            <a:rPr lang="en-US" sz="1400" i="1">
                              <a:latin typeface="Cambria Math" panose="02040503050406030204" pitchFamily="18" charset="0"/>
                            </a:rPr>
                            <m:t>10</m:t>
                          </m:r>
                        </m:e>
                        <m:sup>
                          <m:r>
                            <a:rPr lang="en-US" sz="1400" i="1">
                              <a:latin typeface="Cambria Math" panose="02040503050406030204" pitchFamily="18" charset="0"/>
                            </a:rPr>
                            <m:t>4</m:t>
                          </m:r>
                        </m:sup>
                      </m:sSup>
                      <m:r>
                        <a:rPr lang="en-US" sz="1400" i="1">
                          <a:latin typeface="Cambria Math" panose="02040503050406030204" pitchFamily="18" charset="0"/>
                        </a:rPr>
                        <m:t>𝑃𝑎</m:t>
                      </m:r>
                      <m:d>
                        <m:dPr>
                          <m:ctrlPr>
                            <a:rPr lang="en-US" sz="1400" i="1">
                              <a:latin typeface="Cambria Math" panose="02040503050406030204" pitchFamily="18" charset="0"/>
                            </a:rPr>
                          </m:ctrlPr>
                        </m:dPr>
                        <m:e>
                          <m:r>
                            <a:rPr lang="en-US" sz="1400" i="1">
                              <a:latin typeface="Cambria Math" panose="02040503050406030204" pitchFamily="18" charset="0"/>
                            </a:rPr>
                            <m:t>5−2</m:t>
                          </m:r>
                        </m:e>
                      </m:d>
                      <m:r>
                        <a:rPr lang="en-US" sz="1400" i="1">
                          <a:latin typeface="Cambria Math" panose="02040503050406030204" pitchFamily="18" charset="0"/>
                        </a:rPr>
                        <m:t>𝑥</m:t>
                      </m:r>
                      <m:sSup>
                        <m:sSupPr>
                          <m:ctrlPr>
                            <a:rPr lang="en-US" sz="1400" i="1">
                              <a:latin typeface="Cambria Math" panose="02040503050406030204" pitchFamily="18" charset="0"/>
                            </a:rPr>
                          </m:ctrlPr>
                        </m:sSupPr>
                        <m:e>
                          <m:r>
                            <a:rPr lang="en-US" sz="1400" i="1">
                              <a:latin typeface="Cambria Math" panose="02040503050406030204" pitchFamily="18" charset="0"/>
                            </a:rPr>
                            <m:t>10</m:t>
                          </m:r>
                        </m:e>
                        <m:sup>
                          <m:r>
                            <a:rPr lang="en-US" sz="1400" i="1">
                              <a:latin typeface="Cambria Math" panose="02040503050406030204" pitchFamily="18" charset="0"/>
                            </a:rPr>
                            <m:t>−</m:t>
                          </m:r>
                          <m:r>
                            <a:rPr lang="en-US" sz="1400" b="0" i="1" smtClean="0">
                              <a:latin typeface="Cambria Math" panose="02040503050406030204" pitchFamily="18" charset="0"/>
                            </a:rPr>
                            <m:t>3</m:t>
                          </m:r>
                        </m:sup>
                      </m:sSup>
                      <m:sSup>
                        <m:sSupPr>
                          <m:ctrlPr>
                            <a:rPr lang="en-US" sz="1400" i="1">
                              <a:latin typeface="Cambria Math" panose="02040503050406030204" pitchFamily="18" charset="0"/>
                            </a:rPr>
                          </m:ctrlPr>
                        </m:sSupPr>
                        <m:e>
                          <m:r>
                            <a:rPr lang="en-US" sz="1400" i="1">
                              <a:latin typeface="Cambria Math" panose="02040503050406030204" pitchFamily="18" charset="0"/>
                            </a:rPr>
                            <m:t>𝑚</m:t>
                          </m:r>
                        </m:e>
                        <m:sup>
                          <m:r>
                            <a:rPr lang="en-US" sz="1400" i="1">
                              <a:latin typeface="Cambria Math" panose="02040503050406030204" pitchFamily="18" charset="0"/>
                            </a:rPr>
                            <m:t>3</m:t>
                          </m:r>
                        </m:sup>
                      </m:sSup>
                      <m:r>
                        <a:rPr lang="en-US" sz="1400" b="0" i="1" smtClean="0">
                          <a:latin typeface="Cambria Math" panose="02040503050406030204" pitchFamily="18" charset="0"/>
                        </a:rPr>
                        <m:t>=90 </m:t>
                      </m:r>
                      <m:r>
                        <a:rPr lang="en-US" sz="1400" b="0" i="1" smtClean="0">
                          <a:latin typeface="Cambria Math" panose="02040503050406030204" pitchFamily="18" charset="0"/>
                        </a:rPr>
                        <m:t>𝐽</m:t>
                      </m:r>
                    </m:oMath>
                  </m:oMathPara>
                </a14:m>
                <a:endParaRPr lang="en-US" sz="1400" dirty="0"/>
              </a:p>
            </p:txBody>
          </p:sp>
        </mc:Choice>
        <mc:Fallback xmlns="">
          <p:sp>
            <p:nvSpPr>
              <p:cNvPr id="6" name="TextBox 5"/>
              <p:cNvSpPr txBox="1">
                <a:spLocks noRot="1" noChangeAspect="1" noMove="1" noResize="1" noEditPoints="1" noAdjustHandles="1" noChangeArrowheads="1" noChangeShapeType="1" noTextEdit="1"/>
              </p:cNvSpPr>
              <p:nvPr/>
            </p:nvSpPr>
            <p:spPr>
              <a:xfrm>
                <a:off x="3009531" y="3503876"/>
                <a:ext cx="5943600" cy="3326360"/>
              </a:xfrm>
              <a:prstGeom prst="rect">
                <a:avLst/>
              </a:prstGeom>
              <a:blipFill rotWithShape="0">
                <a:blip r:embed="rId5"/>
                <a:stretch>
                  <a:fillRect l="-308" t="-367" r="-821"/>
                </a:stretch>
              </a:blipFill>
            </p:spPr>
            <p:txBody>
              <a:bodyPr/>
              <a:lstStyle/>
              <a:p>
                <a:r>
                  <a:rPr lang="en-US">
                    <a:noFill/>
                  </a:rPr>
                  <a:t> </a:t>
                </a:r>
              </a:p>
            </p:txBody>
          </p:sp>
        </mc:Fallback>
      </mc:AlternateContent>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Box 2"/>
          <p:cNvSpPr txBox="1">
            <a:spLocks noChangeArrowheads="1"/>
          </p:cNvSpPr>
          <p:nvPr/>
        </p:nvSpPr>
        <p:spPr bwMode="auto">
          <a:xfrm>
            <a:off x="1828800" y="5867400"/>
            <a:ext cx="4926419" cy="64633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t>Isochoric = when the temperature increases at constant volume the pressure increases</a:t>
            </a:r>
          </a:p>
        </p:txBody>
      </p:sp>
      <p:sp>
        <p:nvSpPr>
          <p:cNvPr id="24580" name="TextBox 4"/>
          <p:cNvSpPr txBox="1">
            <a:spLocks noChangeArrowheads="1"/>
          </p:cNvSpPr>
          <p:nvPr/>
        </p:nvSpPr>
        <p:spPr bwMode="auto">
          <a:xfrm>
            <a:off x="2743200" y="0"/>
            <a:ext cx="23622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000">
              <a:solidFill>
                <a:srgbClr val="FF0000"/>
              </a:solidFill>
            </a:endParaRPr>
          </a:p>
        </p:txBody>
      </p:sp>
      <p:sp>
        <p:nvSpPr>
          <p:cNvPr id="6" name="Rectangle 5"/>
          <p:cNvSpPr/>
          <p:nvPr/>
        </p:nvSpPr>
        <p:spPr>
          <a:xfrm>
            <a:off x="2667000" y="381000"/>
            <a:ext cx="25908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582" name="TextBox 3"/>
          <p:cNvSpPr txBox="1">
            <a:spLocks noChangeArrowheads="1"/>
          </p:cNvSpPr>
          <p:nvPr/>
        </p:nvSpPr>
        <p:spPr bwMode="auto">
          <a:xfrm>
            <a:off x="228600" y="0"/>
            <a:ext cx="41148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solidFill>
                  <a:srgbClr val="FF0000"/>
                </a:solidFill>
              </a:rPr>
              <a:t>Problem on  Heat Capacities</a:t>
            </a:r>
          </a:p>
          <a:p>
            <a:pPr eaLnBrk="1" hangingPunct="1"/>
            <a:endParaRPr lang="en-US" altLang="en-US" dirty="0">
              <a:solidFill>
                <a:srgbClr val="FF0000"/>
              </a:solidFill>
            </a:endParaRPr>
          </a:p>
        </p:txBody>
      </p:sp>
      <mc:AlternateContent xmlns:mc="http://schemas.openxmlformats.org/markup-compatibility/2006" xmlns:a14="http://schemas.microsoft.com/office/drawing/2010/main">
        <mc:Choice Requires="a14">
          <p:sp>
            <p:nvSpPr>
              <p:cNvPr id="2" name="TextBox 1"/>
              <p:cNvSpPr txBox="1"/>
              <p:nvPr/>
            </p:nvSpPr>
            <p:spPr>
              <a:xfrm>
                <a:off x="342900" y="781050"/>
                <a:ext cx="8648700" cy="2884123"/>
              </a:xfrm>
              <a:prstGeom prst="rect">
                <a:avLst/>
              </a:prstGeom>
              <a:noFill/>
            </p:spPr>
            <p:txBody>
              <a:bodyPr wrap="square" rtlCol="0">
                <a:spAutoFit/>
              </a:bodyPr>
              <a:lstStyle/>
              <a:p>
                <a:pPr marL="342900" indent="-342900">
                  <a:buFont typeface="+mj-lt"/>
                  <a:buAutoNum type="alphaLcParenR"/>
                </a:pPr>
                <a:r>
                  <a:rPr lang="en-US" dirty="0"/>
                  <a:t>How much heat does it take to increase the temperature of 2.5moles of an ideal gas (monoatomic) from 25</a:t>
                </a:r>
                <a:r>
                  <a:rPr lang="en-US" baseline="30000" dirty="0"/>
                  <a:t>o</a:t>
                </a:r>
                <a:r>
                  <a:rPr lang="en-US" dirty="0"/>
                  <a:t>C to 55</a:t>
                </a:r>
                <a:r>
                  <a:rPr lang="en-US" baseline="30000" dirty="0"/>
                  <a:t>o</a:t>
                </a:r>
                <a:r>
                  <a:rPr lang="en-US" dirty="0"/>
                  <a:t>C, if the gas is at constant volume.</a:t>
                </a:r>
              </a:p>
              <a:p>
                <a:pPr marL="342900" indent="-342900">
                  <a:buFont typeface="+mj-lt"/>
                  <a:buAutoNum type="alphaLcParenR"/>
                </a:pPr>
                <a:endParaRPr lang="en-US" dirty="0"/>
              </a:p>
              <a:p>
                <a:pPr marL="342900" indent="-342900">
                  <a:buFont typeface="+mj-lt"/>
                  <a:buAutoNum type="alphaLcParenR"/>
                </a:pPr>
                <a:r>
                  <a:rPr lang="en-US" dirty="0"/>
                  <a:t>How much heat is needed if the gas is diatomic rather than monoatomic?</a:t>
                </a:r>
              </a:p>
              <a:p>
                <a:pPr marL="342900" indent="-342900">
                  <a:buFont typeface="+mj-lt"/>
                  <a:buAutoNum type="alphaLcParenR"/>
                </a:pPr>
                <a:endParaRPr lang="en-US" dirty="0"/>
              </a:p>
              <a:p>
                <a:pPr marL="342900" indent="-342900">
                  <a:buFont typeface="+mj-lt"/>
                  <a:buAutoNum type="alphaLcParenR"/>
                </a:pPr>
                <a:r>
                  <a:rPr lang="en-US" dirty="0"/>
                  <a:t>Sketch in a </a:t>
                </a:r>
                <a:r>
                  <a:rPr lang="en-US" b="1" dirty="0" err="1"/>
                  <a:t>pV</a:t>
                </a:r>
                <a:r>
                  <a:rPr lang="en-US" dirty="0"/>
                  <a:t>-diagram of these processes.</a:t>
                </a:r>
              </a:p>
              <a:p>
                <a:r>
                  <a:rPr lang="en-US" dirty="0"/>
                  <a:t>	a) </a:t>
                </a:r>
                <a14:m>
                  <m:oMath xmlns:m="http://schemas.openxmlformats.org/officeDocument/2006/math">
                    <m:r>
                      <a:rPr lang="en-US" b="0" i="1" smtClean="0">
                        <a:latin typeface="Cambria Math" panose="02040503050406030204" pitchFamily="18" charset="0"/>
                      </a:rPr>
                      <m:t>𝑄</m:t>
                    </m:r>
                    <m:r>
                      <a:rPr lang="en-US" b="0" i="1" smtClean="0">
                        <a:latin typeface="Cambria Math" panose="02040503050406030204" pitchFamily="18" charset="0"/>
                      </a:rPr>
                      <m:t>=2.5</m:t>
                    </m:r>
                    <m:r>
                      <a:rPr lang="en-US" b="0" i="1" smtClean="0">
                        <a:latin typeface="Cambria Math" panose="02040503050406030204" pitchFamily="18" charset="0"/>
                      </a:rPr>
                      <m:t>𝑚𝑜𝑙</m:t>
                    </m:r>
                    <m:f>
                      <m:fPr>
                        <m:ctrlPr>
                          <a:rPr lang="en-US" b="0" i="1" smtClean="0">
                            <a:latin typeface="Cambria Math" panose="02040503050406030204" pitchFamily="18" charset="0"/>
                          </a:rPr>
                        </m:ctrlPr>
                      </m:fPr>
                      <m:num>
                        <m:r>
                          <a:rPr lang="en-US" b="0" i="1" smtClean="0">
                            <a:latin typeface="Cambria Math" panose="02040503050406030204" pitchFamily="18" charset="0"/>
                          </a:rPr>
                          <m:t>3</m:t>
                        </m:r>
                      </m:num>
                      <m:den>
                        <m:r>
                          <a:rPr lang="en-US" b="0" i="1" smtClean="0">
                            <a:latin typeface="Cambria Math" panose="02040503050406030204" pitchFamily="18" charset="0"/>
                          </a:rPr>
                          <m:t>2</m:t>
                        </m:r>
                      </m:den>
                    </m:f>
                    <m:d>
                      <m:dPr>
                        <m:ctrlPr>
                          <a:rPr lang="en-US" b="0" i="1" smtClean="0">
                            <a:latin typeface="Cambria Math" panose="02040503050406030204" pitchFamily="18" charset="0"/>
                          </a:rPr>
                        </m:ctrlPr>
                      </m:dPr>
                      <m:e>
                        <m:r>
                          <a:rPr lang="en-US" b="0" i="1" smtClean="0">
                            <a:latin typeface="Cambria Math" panose="02040503050406030204" pitchFamily="18" charset="0"/>
                          </a:rPr>
                          <m:t>8.315</m:t>
                        </m:r>
                        <m:f>
                          <m:fPr>
                            <m:ctrlPr>
                              <a:rPr lang="en-US" b="0" i="1" smtClean="0">
                                <a:latin typeface="Cambria Math" panose="02040503050406030204" pitchFamily="18" charset="0"/>
                              </a:rPr>
                            </m:ctrlPr>
                          </m:fPr>
                          <m:num>
                            <m:r>
                              <a:rPr lang="en-US" b="0" i="1" smtClean="0">
                                <a:latin typeface="Cambria Math" panose="02040503050406030204" pitchFamily="18" charset="0"/>
                              </a:rPr>
                              <m:t>𝐽</m:t>
                            </m:r>
                          </m:num>
                          <m:den>
                            <m:r>
                              <a:rPr lang="en-US" b="0" i="1" smtClean="0">
                                <a:latin typeface="Cambria Math" panose="02040503050406030204" pitchFamily="18" charset="0"/>
                              </a:rPr>
                              <m:t>𝑚𝑜𝑙</m:t>
                            </m:r>
                            <m:r>
                              <a:rPr lang="en-US" b="0" i="1" smtClean="0">
                                <a:latin typeface="Cambria Math" panose="02040503050406030204" pitchFamily="18" charset="0"/>
                              </a:rPr>
                              <m:t>.</m:t>
                            </m:r>
                            <m:r>
                              <a:rPr lang="en-US" b="0" i="1" smtClean="0">
                                <a:latin typeface="Cambria Math" panose="02040503050406030204" pitchFamily="18" charset="0"/>
                              </a:rPr>
                              <m:t>𝐾</m:t>
                            </m:r>
                          </m:den>
                        </m:f>
                        <m:r>
                          <a:rPr lang="en-US" b="0" i="1" smtClean="0">
                            <a:latin typeface="Cambria Math" panose="02040503050406030204" pitchFamily="18" charset="0"/>
                          </a:rPr>
                          <m:t>𝐶</m:t>
                        </m:r>
                      </m:e>
                    </m:d>
                    <m:r>
                      <a:rPr lang="en-US" b="0" i="1" smtClean="0">
                        <a:latin typeface="Cambria Math" panose="02040503050406030204" pitchFamily="18" charset="0"/>
                      </a:rPr>
                      <m:t>30</m:t>
                    </m:r>
                    <m:r>
                      <a:rPr lang="en-US" b="0" i="1" smtClean="0">
                        <a:latin typeface="Cambria Math" panose="02040503050406030204" pitchFamily="18" charset="0"/>
                      </a:rPr>
                      <m:t>𝐾</m:t>
                    </m:r>
                    <m:r>
                      <a:rPr lang="en-US" b="0" i="1" smtClean="0">
                        <a:latin typeface="Cambria Math" panose="02040503050406030204" pitchFamily="18" charset="0"/>
                      </a:rPr>
                      <m:t>=935</m:t>
                    </m:r>
                    <m:r>
                      <a:rPr lang="en-US" b="0" i="1" smtClean="0">
                        <a:latin typeface="Cambria Math" panose="02040503050406030204" pitchFamily="18" charset="0"/>
                      </a:rPr>
                      <m:t>𝐽</m:t>
                    </m:r>
                  </m:oMath>
                </a14:m>
                <a:r>
                  <a:rPr lang="en-US" dirty="0"/>
                  <a:t>          R= </a:t>
                </a:r>
                <a14:m>
                  <m:oMath xmlns:m="http://schemas.openxmlformats.org/officeDocument/2006/math">
                    <m:r>
                      <a:rPr lang="en-US" i="1">
                        <a:latin typeface="Cambria Math" panose="02040503050406030204" pitchFamily="18" charset="0"/>
                      </a:rPr>
                      <m:t>8.315</m:t>
                    </m:r>
                    <m:f>
                      <m:fPr>
                        <m:ctrlPr>
                          <a:rPr lang="en-US" i="1">
                            <a:latin typeface="Cambria Math" panose="02040503050406030204" pitchFamily="18" charset="0"/>
                          </a:rPr>
                        </m:ctrlPr>
                      </m:fPr>
                      <m:num>
                        <m:r>
                          <a:rPr lang="en-US" i="1">
                            <a:latin typeface="Cambria Math" panose="02040503050406030204" pitchFamily="18" charset="0"/>
                          </a:rPr>
                          <m:t>𝐽</m:t>
                        </m:r>
                      </m:num>
                      <m:den>
                        <m:r>
                          <a:rPr lang="en-US" i="1">
                            <a:latin typeface="Cambria Math" panose="02040503050406030204" pitchFamily="18" charset="0"/>
                          </a:rPr>
                          <m:t>𝑚𝑜𝑙</m:t>
                        </m:r>
                        <m:r>
                          <a:rPr lang="en-US" i="1">
                            <a:latin typeface="Cambria Math" panose="02040503050406030204" pitchFamily="18" charset="0"/>
                          </a:rPr>
                          <m:t>.</m:t>
                        </m:r>
                        <m:r>
                          <a:rPr lang="en-US" i="1">
                            <a:latin typeface="Cambria Math" panose="02040503050406030204" pitchFamily="18" charset="0"/>
                          </a:rPr>
                          <m:t>𝐾</m:t>
                        </m:r>
                      </m:den>
                    </m:f>
                    <m:r>
                      <a:rPr lang="en-US" i="1">
                        <a:latin typeface="Cambria Math" panose="02040503050406030204" pitchFamily="18" charset="0"/>
                      </a:rPr>
                      <m:t>𝐶</m:t>
                    </m:r>
                  </m:oMath>
                </a14:m>
                <a:endParaRPr lang="en-US" dirty="0"/>
              </a:p>
              <a:p>
                <a:r>
                  <a:rPr lang="en-US" dirty="0"/>
                  <a:t>	b) </a:t>
                </a:r>
                <a14:m>
                  <m:oMath xmlns:m="http://schemas.openxmlformats.org/officeDocument/2006/math">
                    <m:r>
                      <a:rPr lang="en-US" b="0" i="1" smtClean="0">
                        <a:latin typeface="Cambria Math" panose="02040503050406030204" pitchFamily="18" charset="0"/>
                      </a:rPr>
                      <m:t>𝑄</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5/2</m:t>
                        </m:r>
                      </m:num>
                      <m:den>
                        <m:r>
                          <a:rPr lang="en-US" b="0" i="1" smtClean="0">
                            <a:latin typeface="Cambria Math" panose="02040503050406030204" pitchFamily="18" charset="0"/>
                          </a:rPr>
                          <m:t>3/2</m:t>
                        </m:r>
                      </m:den>
                    </m:f>
                    <m:r>
                      <a:rPr lang="en-US" b="0" i="1" smtClean="0">
                        <a:latin typeface="Cambria Math" panose="02040503050406030204" pitchFamily="18" charset="0"/>
                      </a:rPr>
                      <m:t>∗935=1560 </m:t>
                    </m:r>
                    <m:r>
                      <a:rPr lang="en-US" b="0" i="1" smtClean="0">
                        <a:latin typeface="Cambria Math" panose="02040503050406030204" pitchFamily="18" charset="0"/>
                      </a:rPr>
                      <m:t>𝐽</m:t>
                    </m:r>
                  </m:oMath>
                </a14:m>
                <a:endParaRPr lang="en-US" dirty="0"/>
              </a:p>
              <a:p>
                <a:r>
                  <a:rPr lang="en-US" dirty="0"/>
                  <a:t>	c)	</a:t>
                </a:r>
              </a:p>
            </p:txBody>
          </p:sp>
        </mc:Choice>
        <mc:Fallback xmlns="">
          <p:sp>
            <p:nvSpPr>
              <p:cNvPr id="2" name="TextBox 1"/>
              <p:cNvSpPr txBox="1">
                <a:spLocks noRot="1" noChangeAspect="1" noMove="1" noResize="1" noEditPoints="1" noAdjustHandles="1" noChangeArrowheads="1" noChangeShapeType="1" noTextEdit="1"/>
              </p:cNvSpPr>
              <p:nvPr/>
            </p:nvSpPr>
            <p:spPr>
              <a:xfrm>
                <a:off x="342900" y="781050"/>
                <a:ext cx="8648700" cy="2884123"/>
              </a:xfrm>
              <a:prstGeom prst="rect">
                <a:avLst/>
              </a:prstGeom>
              <a:blipFill rotWithShape="0">
                <a:blip r:embed="rId2"/>
                <a:stretch>
                  <a:fillRect l="-423" t="-1057" r="-352" b="-2537"/>
                </a:stretch>
              </a:blipFill>
            </p:spPr>
            <p:txBody>
              <a:bodyPr/>
              <a:lstStyle/>
              <a:p>
                <a:r>
                  <a:rPr lang="en-US">
                    <a:noFill/>
                  </a:rPr>
                  <a:t> </a:t>
                </a:r>
              </a:p>
            </p:txBody>
          </p:sp>
        </mc:Fallback>
      </mc:AlternateContent>
      <p:pic>
        <p:nvPicPr>
          <p:cNvPr id="3" name="Picture 2"/>
          <p:cNvPicPr>
            <a:picLocks noChangeAspect="1"/>
          </p:cNvPicPr>
          <p:nvPr/>
        </p:nvPicPr>
        <p:blipFill>
          <a:blip r:embed="rId3"/>
          <a:stretch>
            <a:fillRect/>
          </a:stretch>
        </p:blipFill>
        <p:spPr>
          <a:xfrm>
            <a:off x="2667000" y="3276600"/>
            <a:ext cx="3071813" cy="2460845"/>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609600"/>
            <a:ext cx="8001000" cy="5410200"/>
          </a:xfrm>
          <a:prstGeom prst="roundRect">
            <a:avLst/>
          </a:prstGeom>
          <a:gradFill>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ln>
            <a:solidFill>
              <a:schemeClr val="accent1">
                <a:shade val="50000"/>
                <a:alpha val="27000"/>
              </a:schemeClr>
            </a:solidFill>
          </a:ln>
          <a:effectLst>
            <a:outerShdw blurRad="50800" dist="50800" dir="5400000" algn="ctr" rotWithShape="0">
              <a:srgbClr val="92D050"/>
            </a:outerShdw>
          </a:effectLst>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lstStyle>
            <a:lvl1pPr>
              <a:defRPr sz="2400">
                <a:solidFill>
                  <a:schemeClr val="tx2"/>
                </a:solidFill>
                <a:latin typeface="Arial" panose="020B0604020202020204" pitchFamily="34" charset="0"/>
                <a:ea typeface="MS PGothic" panose="020B0600070205080204" pitchFamily="34" charset="-128"/>
              </a:defRPr>
            </a:lvl1pPr>
            <a:lvl2pPr marL="742950" indent="-285750">
              <a:defRPr sz="2400">
                <a:solidFill>
                  <a:schemeClr val="tx2"/>
                </a:solidFill>
                <a:latin typeface="Arial" panose="020B0604020202020204" pitchFamily="34" charset="0"/>
                <a:ea typeface="MS PGothic" panose="020B0600070205080204" pitchFamily="34" charset="-128"/>
              </a:defRPr>
            </a:lvl2pPr>
            <a:lvl3pPr marL="1143000" indent="-228600">
              <a:defRPr sz="2400">
                <a:solidFill>
                  <a:schemeClr val="tx2"/>
                </a:solidFill>
                <a:latin typeface="Arial" panose="020B0604020202020204" pitchFamily="34" charset="0"/>
                <a:ea typeface="MS PGothic" panose="020B0600070205080204" pitchFamily="34" charset="-128"/>
              </a:defRPr>
            </a:lvl3pPr>
            <a:lvl4pPr marL="1600200" indent="-228600">
              <a:defRPr sz="2400">
                <a:solidFill>
                  <a:schemeClr val="tx2"/>
                </a:solidFill>
                <a:latin typeface="Arial" panose="020B0604020202020204" pitchFamily="34" charset="0"/>
                <a:ea typeface="MS PGothic" panose="020B0600070205080204" pitchFamily="34" charset="-128"/>
              </a:defRPr>
            </a:lvl4pPr>
            <a:lvl5pPr marL="2057400" indent="-228600">
              <a:defRPr sz="2400">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9pPr>
          </a:lstStyle>
          <a:p>
            <a:pPr algn="l"/>
            <a:endParaRPr lang="en-US" altLang="en-US" sz="2000" dirty="0">
              <a:solidFill>
                <a:srgbClr val="000000"/>
              </a:solidFill>
              <a:latin typeface="Times New Roman" panose="02020603050405020304" pitchFamily="18" charset="0"/>
            </a:endParaRPr>
          </a:p>
          <a:p>
            <a:endParaRPr lang="en-US" altLang="en-US" sz="2000" dirty="0">
              <a:solidFill>
                <a:srgbClr val="000000"/>
              </a:solidFill>
              <a:latin typeface="Times New Roman" panose="02020603050405020304" pitchFamily="18" charset="0"/>
            </a:endParaRPr>
          </a:p>
          <a:p>
            <a:r>
              <a:rPr lang="en-US" altLang="en-US" sz="2000" dirty="0">
                <a:solidFill>
                  <a:srgbClr val="000000"/>
                </a:solidFill>
                <a:latin typeface="Times New Roman" panose="02020603050405020304" pitchFamily="18" charset="0"/>
              </a:rPr>
              <a:t>You compress a sample of air slowly to half its original volume, keeping its temperature constant. The internal energy of the gas.</a:t>
            </a:r>
          </a:p>
          <a:p>
            <a:endParaRPr lang="en-US" altLang="en-US" sz="2000" dirty="0">
              <a:solidFill>
                <a:srgbClr val="000000"/>
              </a:solidFill>
              <a:latin typeface="Times New Roman" panose="02020603050405020304" pitchFamily="18" charset="0"/>
            </a:endParaRPr>
          </a:p>
          <a:p>
            <a:endParaRPr lang="en-US" altLang="en-US" sz="2000" dirty="0">
              <a:solidFill>
                <a:srgbClr val="000000"/>
              </a:solidFill>
              <a:latin typeface="Times New Roman" panose="02020603050405020304" pitchFamily="18" charset="0"/>
            </a:endParaRPr>
          </a:p>
          <a:p>
            <a:pPr marL="457200" indent="-457200">
              <a:buAutoNum type="alphaUcPeriod"/>
            </a:pPr>
            <a:r>
              <a:rPr lang="en-US" altLang="en-US" sz="2000" dirty="0">
                <a:solidFill>
                  <a:srgbClr val="000000"/>
                </a:solidFill>
                <a:latin typeface="Times New Roman" panose="02020603050405020304" pitchFamily="18" charset="0"/>
              </a:rPr>
              <a:t>Decreases to half its original value.</a:t>
            </a:r>
          </a:p>
          <a:p>
            <a:pPr marL="457200" indent="-457200">
              <a:buAutoNum type="alphaUcPeriod"/>
            </a:pPr>
            <a:r>
              <a:rPr lang="en-US" altLang="en-US" sz="2000" dirty="0">
                <a:solidFill>
                  <a:srgbClr val="000000"/>
                </a:solidFill>
                <a:latin typeface="Times New Roman" panose="02020603050405020304" pitchFamily="18" charset="0"/>
              </a:rPr>
              <a:t>Remains unchanged.</a:t>
            </a:r>
          </a:p>
          <a:p>
            <a:pPr marL="457200" indent="-457200">
              <a:buAutoNum type="alphaUcPeriod"/>
            </a:pPr>
            <a:r>
              <a:rPr lang="en-US" altLang="en-US" sz="2000" dirty="0">
                <a:solidFill>
                  <a:srgbClr val="000000"/>
                </a:solidFill>
                <a:latin typeface="Times New Roman" panose="02020603050405020304" pitchFamily="18" charset="0"/>
              </a:rPr>
              <a:t>Increases to twice its original value. </a:t>
            </a:r>
          </a:p>
        </p:txBody>
      </p:sp>
      <p:sp>
        <p:nvSpPr>
          <p:cNvPr id="3" name="Oval 2"/>
          <p:cNvSpPr/>
          <p:nvPr/>
        </p:nvSpPr>
        <p:spPr>
          <a:xfrm>
            <a:off x="1283091" y="304800"/>
            <a:ext cx="3581400" cy="609600"/>
          </a:xfrm>
          <a:prstGeom prst="ellipse">
            <a:avLst/>
          </a:prstGeom>
          <a:solidFill>
            <a:schemeClr val="bg1"/>
          </a:solidFill>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Blackadder ITC" pitchFamily="82" charset="0"/>
              </a:rPr>
              <a:t>Clicker – Questions 3</a:t>
            </a:r>
          </a:p>
        </p:txBody>
      </p:sp>
    </p:spTree>
    <p:extLst>
      <p:ext uri="{BB962C8B-B14F-4D97-AF65-F5344CB8AC3E}">
        <p14:creationId xmlns:p14="http://schemas.microsoft.com/office/powerpoint/2010/main" val="8994185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35174" y="363915"/>
            <a:ext cx="4370225" cy="461665"/>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sz="2400" dirty="0">
                <a:solidFill>
                  <a:srgbClr val="FF0000"/>
                </a:solidFill>
                <a:latin typeface="Times New Roman" panose="02020603050405020304" pitchFamily="18" charset="0"/>
                <a:cs typeface="Times New Roman" panose="02020603050405020304" pitchFamily="18" charset="0"/>
              </a:rPr>
              <a:t>15.7	Properties of an Ideal Gas</a:t>
            </a:r>
          </a:p>
        </p:txBody>
      </p:sp>
      <mc:AlternateContent xmlns:mc="http://schemas.openxmlformats.org/markup-compatibility/2006" xmlns:a14="http://schemas.microsoft.com/office/drawing/2010/main">
        <mc:Choice Requires="a14">
          <p:sp>
            <p:nvSpPr>
              <p:cNvPr id="10" name="TextBox 9"/>
              <p:cNvSpPr txBox="1"/>
              <p:nvPr/>
            </p:nvSpPr>
            <p:spPr>
              <a:xfrm>
                <a:off x="5645305" y="1010246"/>
                <a:ext cx="2075141" cy="369332"/>
              </a:xfrm>
              <a:prstGeom prst="rect">
                <a:avLst/>
              </a:prstGeom>
              <a:noFill/>
              <a:ln>
                <a:solidFill>
                  <a:schemeClr val="tx1"/>
                </a:solidFill>
              </a:ln>
            </p:spPr>
            <p:txBody>
              <a:bodyPr wrap="square" rtlCol="0">
                <a:spAutoFit/>
              </a:bodyPr>
              <a:lstStyle/>
              <a:p>
                <a:pPr defTabSz="685800" fontAlgn="auto">
                  <a:spcBef>
                    <a:spcPts val="0"/>
                  </a:spcBef>
                  <a:spcAft>
                    <a:spcPts val="0"/>
                  </a:spcAft>
                </a:pPr>
                <a14:m>
                  <m:oMathPara xmlns:m="http://schemas.openxmlformats.org/officeDocument/2006/math">
                    <m:oMathParaPr>
                      <m:jc m:val="centerGroup"/>
                    </m:oMathParaPr>
                    <m:oMath xmlns:m="http://schemas.openxmlformats.org/officeDocument/2006/math">
                      <m:r>
                        <a:rPr lang="en-US"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𝑈</m:t>
                      </m:r>
                      <m:r>
                        <a:rPr lang="en-US"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𝑄</m:t>
                      </m:r>
                      <m:r>
                        <a:rPr lang="en-US"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𝑊</m:t>
                      </m:r>
                    </m:oMath>
                  </m:oMathPara>
                </a14:m>
                <a:endParaRPr lang="en-US"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5645305" y="1010246"/>
                <a:ext cx="2075141" cy="369332"/>
              </a:xfrm>
              <a:prstGeom prst="rect">
                <a:avLst/>
              </a:prstGeom>
              <a:blipFill>
                <a:blip r:embed="rId2"/>
                <a:stretch>
                  <a:fillRect b="-9677"/>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706600" y="1506155"/>
                <a:ext cx="8028512" cy="1038041"/>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We learned in Section 15.4 that the constant-volume molar heat capacity for a monatomic ideal gas is		</a:t>
                </a:r>
              </a:p>
              <a:p>
                <a:pPr defTabSz="685800" fontAlgn="auto">
                  <a:spcBef>
                    <a:spcPts val="0"/>
                  </a:spcBef>
                  <a:spcAft>
                    <a:spcPts val="0"/>
                  </a:spcAft>
                </a:pPr>
                <a:r>
                  <a:rPr lang="en-US" dirty="0">
                    <a:solidFill>
                      <a:prstClr val="black"/>
                    </a:solidFill>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sSub>
                      <m:sSub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𝐶</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𝑉</m:t>
                        </m:r>
                      </m:sub>
                    </m:s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3</m:t>
                        </m:r>
                      </m:num>
                      <m:den>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𝑅</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dirty="0">
                    <a:solidFill>
                      <a:prstClr val="black"/>
                    </a:solidFill>
                    <a:latin typeface="Times New Roman" panose="02020603050405020304" pitchFamily="18" charset="0"/>
                    <a:cs typeface="Times New Roman" panose="02020603050405020304" pitchFamily="18" charset="0"/>
                  </a:rPr>
                  <a:t> 12.5 J/(</a:t>
                </a:r>
                <a:r>
                  <a:rPr lang="en-US" dirty="0" err="1">
                    <a:solidFill>
                      <a:prstClr val="black"/>
                    </a:solidFill>
                    <a:latin typeface="Times New Roman" panose="02020603050405020304" pitchFamily="18" charset="0"/>
                    <a:cs typeface="Times New Roman" panose="02020603050405020304" pitchFamily="18" charset="0"/>
                  </a:rPr>
                  <a:t>mol•K</a:t>
                </a:r>
                <a:r>
                  <a:rPr lang="en-US" dirty="0">
                    <a:solidFill>
                      <a:prstClr val="black"/>
                    </a:solidFill>
                    <a:latin typeface="Times New Roman" panose="02020603050405020304" pitchFamily="18" charset="0"/>
                    <a:cs typeface="Times New Roman" panose="02020603050405020304" pitchFamily="18" charset="0"/>
                  </a:rPr>
                  <a:t>)</a:t>
                </a:r>
              </a:p>
            </p:txBody>
          </p:sp>
        </mc:Choice>
        <mc:Fallback xmlns="">
          <p:sp>
            <p:nvSpPr>
              <p:cNvPr id="4" name="TextBox 3"/>
              <p:cNvSpPr txBox="1">
                <a:spLocks noRot="1" noChangeAspect="1" noMove="1" noResize="1" noEditPoints="1" noAdjustHandles="1" noChangeArrowheads="1" noChangeShapeType="1" noTextEdit="1"/>
              </p:cNvSpPr>
              <p:nvPr/>
            </p:nvSpPr>
            <p:spPr>
              <a:xfrm>
                <a:off x="706600" y="1506155"/>
                <a:ext cx="8028512" cy="1038041"/>
              </a:xfrm>
              <a:prstGeom prst="rect">
                <a:avLst/>
              </a:prstGeom>
              <a:blipFill>
                <a:blip r:embed="rId3"/>
                <a:stretch>
                  <a:fillRect l="-607" t="-2326" b="-2326"/>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706600" y="2631699"/>
                <a:ext cx="8028512" cy="2725361"/>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Question: What is the molar heat capacity for a monatomic ideal gas under a constant pressure?	</a:t>
                </a:r>
                <a14:m>
                  <m:oMath xmlns:m="http://schemas.openxmlformats.org/officeDocument/2006/math">
                    <m:r>
                      <a:rPr lang="en-US">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𝑝</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𝑐𝑜𝑛𝑠𝑡𝑎𝑛𝑡</m:t>
                    </m:r>
                  </m:oMath>
                </a14:m>
                <a:r>
                  <a:rPr lang="en-US"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𝑊</m:t>
                    </m:r>
                    <m:r>
                      <a:rPr lang="en-US"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𝑝</m:t>
                    </m:r>
                    <m:d>
                      <m:dPr>
                        <m:ctrlPr>
                          <a:rPr lang="en-US"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en-US"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𝑉</m:t>
                            </m:r>
                          </m:e>
                          <m:sub>
                            <m:r>
                              <a:rPr lang="en-US"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sub>
                        </m:sSub>
                        <m:r>
                          <a:rPr lang="en-US"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𝑉</m:t>
                            </m:r>
                          </m:e>
                          <m:sub>
                            <m:r>
                              <a:rPr lang="en-US"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1</m:t>
                            </m:r>
                          </m:sub>
                        </m:sSub>
                      </m:e>
                    </m:d>
                    <m:r>
                      <a:rPr lang="en-US" i="1" dirty="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𝑝</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𝑉</m:t>
                    </m:r>
                    <m:r>
                      <a:rPr lang="en-US">
                        <a:solidFill>
                          <a:prstClr val="black"/>
                        </a:solidFill>
                        <a:latin typeface="Cambria Math" panose="02040503050406030204" pitchFamily="18" charset="0"/>
                        <a:ea typeface="Cambria Math" panose="02040503050406030204" pitchFamily="18" charset="0"/>
                        <a:cs typeface="Times New Roman" panose="02020603050405020304" pitchFamily="18" charset="0"/>
                      </a:rPr>
                      <m:t> ]</m:t>
                    </m:r>
                  </m:oMath>
                </a14:m>
                <a:endParaRPr lang="en-US"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i="1">
                        <a:solidFill>
                          <a:prstClr val="black"/>
                        </a:solidFill>
                        <a:latin typeface="Cambria Math" panose="02040503050406030204" pitchFamily="18" charset="0"/>
                        <a:cs typeface="Times New Roman" panose="02020603050405020304" pitchFamily="18" charset="0"/>
                      </a:rPr>
                      <m:t>𝑄</m:t>
                    </m:r>
                    <m:r>
                      <a:rPr lang="en-US" i="1">
                        <a:solidFill>
                          <a:prstClr val="black"/>
                        </a:solidFill>
                        <a:latin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𝑈</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𝑊</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sSub>
                      <m:sSub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𝐶</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𝑉</m:t>
                        </m:r>
                      </m:sub>
                    </m:s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𝑇</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𝑝</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𝑉</m:t>
                    </m:r>
                  </m:oMath>
                </a14:m>
                <a:endParaRPr lang="en-US"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a:t>
                </a: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Since		</a:t>
                </a:r>
                <a14:m>
                  <m:oMath xmlns:m="http://schemas.openxmlformats.org/officeDocument/2006/math">
                    <m:r>
                      <a:rPr lang="en-US" i="1">
                        <a:solidFill>
                          <a:prstClr val="black"/>
                        </a:solidFill>
                        <a:latin typeface="Cambria Math" panose="02040503050406030204" pitchFamily="18" charset="0"/>
                        <a:cs typeface="Times New Roman" panose="02020603050405020304" pitchFamily="18" charset="0"/>
                      </a:rPr>
                      <m:t>𝑝𝑉</m:t>
                    </m:r>
                    <m:r>
                      <a:rPr lang="en-US" i="1">
                        <a:solidFill>
                          <a:prstClr val="black"/>
                        </a:solidFill>
                        <a:latin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cs typeface="Times New Roman" panose="02020603050405020304" pitchFamily="18" charset="0"/>
                      </a:rPr>
                      <m:t>𝑛𝑅𝑇</m:t>
                    </m:r>
                  </m:oMath>
                </a14:m>
                <a:r>
                  <a:rPr lang="en-US" dirty="0">
                    <a:solidFill>
                      <a:prstClr val="black"/>
                    </a:solidFill>
                    <a:latin typeface="Times New Roman" panose="02020603050405020304" pitchFamily="18" charset="0"/>
                    <a:cs typeface="Times New Roman" panose="02020603050405020304" pitchFamily="18" charset="0"/>
                  </a:rPr>
                  <a:t>,	or	</a:t>
                </a:r>
                <a:r>
                  <a:rPr lang="en-US" dirty="0">
                    <a:solidFill>
                      <a:prstClr val="black"/>
                    </a:solidFill>
                    <a:latin typeface="Calibri" panose="020F0502020204030204"/>
                    <a:cs typeface="Times New Roman" panose="02020603050405020304" pitchFamily="18" charset="0"/>
                  </a:rPr>
                  <a:t> </a:t>
                </a:r>
                <a14:m>
                  <m:oMath xmlns:m="http://schemas.openxmlformats.org/officeDocument/2006/math">
                    <m:r>
                      <a:rPr lang="en-US" i="1">
                        <a:solidFill>
                          <a:prstClr val="black"/>
                        </a:solidFill>
                        <a:latin typeface="Cambria Math" panose="02040503050406030204" pitchFamily="18" charset="0"/>
                        <a:cs typeface="Times New Roman" panose="02020603050405020304" pitchFamily="18" charset="0"/>
                      </a:rPr>
                      <m:t>𝑝</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cs typeface="Times New Roman" panose="02020603050405020304" pitchFamily="18" charset="0"/>
                      </a:rPr>
                      <m:t>𝑉</m:t>
                    </m:r>
                    <m:r>
                      <a:rPr lang="en-US" i="1">
                        <a:solidFill>
                          <a:prstClr val="black"/>
                        </a:solidFill>
                        <a:latin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cs typeface="Times New Roman" panose="02020603050405020304" pitchFamily="18" charset="0"/>
                      </a:rPr>
                      <m:t>𝑛𝑅</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cs typeface="Times New Roman" panose="02020603050405020304" pitchFamily="18" charset="0"/>
                      </a:rPr>
                      <m:t>𝑇</m:t>
                    </m:r>
                    <m:r>
                      <a:rPr lang="en-US" i="1">
                        <a:solidFill>
                          <a:prstClr val="black"/>
                        </a:solidFill>
                        <a:latin typeface="Cambria Math" panose="02040503050406030204" pitchFamily="18" charset="0"/>
                        <a:cs typeface="Times New Roman" panose="02020603050405020304" pitchFamily="18" charset="0"/>
                      </a:rPr>
                      <m:t> </m:t>
                    </m:r>
                  </m:oMath>
                </a14:m>
                <a:endParaRPr lang="en-US"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We have</a:t>
                </a: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		</a:t>
                </a:r>
                <a14:m>
                  <m:oMath xmlns:m="http://schemas.openxmlformats.org/officeDocument/2006/math">
                    <m:r>
                      <a:rPr lang="en-US" i="1">
                        <a:solidFill>
                          <a:prstClr val="black"/>
                        </a:solidFill>
                        <a:latin typeface="Cambria Math" panose="02040503050406030204" pitchFamily="18" charset="0"/>
                        <a:cs typeface="Times New Roman" panose="02020603050405020304" pitchFamily="18" charset="0"/>
                      </a:rPr>
                      <m:t>𝑄</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sSub>
                      <m:sSub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𝐶</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𝑉</m:t>
                        </m:r>
                      </m:sub>
                    </m:s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𝑇</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𝑝</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𝑉</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sSub>
                      <m:sSub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𝐶</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𝑉</m:t>
                        </m:r>
                      </m:sub>
                    </m:s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𝑇</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𝑛𝑅</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𝑇</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d>
                      <m:d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𝐶</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𝑉</m:t>
                            </m:r>
                          </m:sub>
                        </m:s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𝑛𝑅</m:t>
                        </m:r>
                      </m:e>
                    </m:d>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𝑇</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𝑛</m:t>
                    </m:r>
                    <m:sSub>
                      <m:sSub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𝐶</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𝑝</m:t>
                        </m:r>
                      </m:sub>
                    </m:s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𝑇</m:t>
                    </m:r>
                  </m:oMath>
                </a14:m>
                <a:r>
                  <a:rPr lang="en-US" dirty="0">
                    <a:solidFill>
                      <a:prstClr val="black"/>
                    </a:solidFill>
                    <a:latin typeface="Times New Roman" panose="02020603050405020304" pitchFamily="18" charset="0"/>
                    <a:cs typeface="Times New Roman" panose="02020603050405020304" pitchFamily="18" charset="0"/>
                  </a:rPr>
                  <a:t>.</a:t>
                </a:r>
              </a:p>
              <a:p>
                <a:pPr defTabSz="685800" fontAlgn="auto">
                  <a:spcBef>
                    <a:spcPts val="0"/>
                  </a:spcBef>
                  <a:spcAft>
                    <a:spcPts val="0"/>
                  </a:spcAft>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pPr>
                <a:r>
                  <a:rPr lang="en-US" dirty="0">
                    <a:solidFill>
                      <a:prstClr val="black"/>
                    </a:solidFill>
                    <a:latin typeface="Times New Roman" panose="02020603050405020304" pitchFamily="18" charset="0"/>
                    <a:cs typeface="Times New Roman" panose="02020603050405020304" pitchFamily="18" charset="0"/>
                  </a:rPr>
                  <a:t>The constant-pressure molar heat capacity is		 </a:t>
                </a:r>
                <a14:m>
                  <m:oMath xmlns:m="http://schemas.openxmlformats.org/officeDocument/2006/math">
                    <m:sSub>
                      <m:sSub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𝐶</m:t>
                        </m:r>
                      </m:e>
                      <m: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𝑝</m:t>
                        </m:r>
                      </m:sub>
                    </m:s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𝐶</m:t>
                        </m:r>
                      </m:e>
                      <m:sub>
                        <m:r>
                          <a:rPr lang="en-US" b="0" i="1" smtClean="0">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𝑉</m:t>
                        </m:r>
                      </m:sub>
                    </m:sSub>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𝑅</m:t>
                    </m:r>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5</m:t>
                        </m:r>
                      </m:num>
                      <m:den>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2</m:t>
                        </m:r>
                      </m:den>
                    </m:f>
                    <m:r>
                      <a:rPr lang="en-US" i="1">
                        <a:solidFill>
                          <a:prstClr val="black"/>
                        </a:solidFill>
                        <a:latin typeface="Cambria Math" panose="02040503050406030204" pitchFamily="18" charset="0"/>
                        <a:ea typeface="Cambria Math" panose="02040503050406030204" pitchFamily="18" charset="0"/>
                        <a:cs typeface="Times New Roman" panose="02020603050405020304" pitchFamily="18" charset="0"/>
                      </a:rPr>
                      <m:t>𝑅</m:t>
                    </m:r>
                  </m:oMath>
                </a14:m>
                <a:endParaRPr lang="en-US" dirty="0">
                  <a:solidFill>
                    <a:prstClr val="black"/>
                  </a:solidFill>
                  <a:latin typeface="Times New Roman" panose="02020603050405020304" pitchFamily="18" charset="0"/>
                  <a:cs typeface="Times New Roman" panose="02020603050405020304" pitchFamily="18"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706600" y="2631699"/>
                <a:ext cx="8028512" cy="2725361"/>
              </a:xfrm>
              <a:prstGeom prst="rect">
                <a:avLst/>
              </a:prstGeom>
              <a:blipFill>
                <a:blip r:embed="rId4"/>
                <a:stretch>
                  <a:fillRect l="-607" t="-1114" r="-910" b="-223"/>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7071937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4393770"/>
            <a:ext cx="48768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953000"/>
            <a:ext cx="2133600" cy="172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TextBox 7"/>
          <p:cNvSpPr txBox="1">
            <a:spLocks noChangeArrowheads="1"/>
          </p:cNvSpPr>
          <p:nvPr/>
        </p:nvSpPr>
        <p:spPr bwMode="auto">
          <a:xfrm>
            <a:off x="1371600" y="0"/>
            <a:ext cx="8172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srgbClr val="FF0000"/>
                </a:solidFill>
              </a:rPr>
              <a:t>Properties of an ideal gas:Heat capacities and the adiabatic process</a:t>
            </a:r>
          </a:p>
        </p:txBody>
      </p:sp>
      <p:sp>
        <p:nvSpPr>
          <p:cNvPr id="26633" name="TextBox 8"/>
          <p:cNvSpPr txBox="1">
            <a:spLocks noChangeArrowheads="1"/>
          </p:cNvSpPr>
          <p:nvPr/>
        </p:nvSpPr>
        <p:spPr bwMode="auto">
          <a:xfrm>
            <a:off x="2262856" y="5436920"/>
            <a:ext cx="1647990" cy="52322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dirty="0"/>
              <a:t>Walls of container</a:t>
            </a:r>
          </a:p>
          <a:p>
            <a:pPr eaLnBrk="1" hangingPunct="1"/>
            <a:r>
              <a:rPr lang="en-US" altLang="en-US" sz="1400" dirty="0"/>
              <a:t>do not move</a:t>
            </a:r>
          </a:p>
        </p:txBody>
      </p:sp>
      <p:sp>
        <p:nvSpPr>
          <p:cNvPr id="2" name="TextBox 1"/>
          <p:cNvSpPr txBox="1"/>
          <p:nvPr/>
        </p:nvSpPr>
        <p:spPr>
          <a:xfrm>
            <a:off x="2667000" y="420688"/>
            <a:ext cx="5867399" cy="923330"/>
          </a:xfrm>
          <a:prstGeom prst="rect">
            <a:avLst/>
          </a:prstGeom>
          <a:noFill/>
          <a:ln w="38100">
            <a:solidFill>
              <a:srgbClr val="FF0000"/>
            </a:solidFill>
          </a:ln>
        </p:spPr>
        <p:txBody>
          <a:bodyPr wrap="square" rtlCol="0">
            <a:spAutoFit/>
          </a:bodyPr>
          <a:lstStyle/>
          <a:p>
            <a:r>
              <a:rPr lang="en-US" b="1" u="sng" dirty="0"/>
              <a:t>Free expansion: </a:t>
            </a:r>
            <a:r>
              <a:rPr lang="en-US" dirty="0"/>
              <a:t>When the partition is broken the gas expands freely into the vacuum region. Internal energy stays constant and temperature does not change</a:t>
            </a:r>
          </a:p>
        </p:txBody>
      </p:sp>
      <mc:AlternateContent xmlns:mc="http://schemas.openxmlformats.org/markup-compatibility/2006" xmlns:a14="http://schemas.microsoft.com/office/drawing/2010/main">
        <mc:Choice Requires="a14">
          <p:sp>
            <p:nvSpPr>
              <p:cNvPr id="3" name="TextBox 2"/>
              <p:cNvSpPr txBox="1"/>
              <p:nvPr/>
            </p:nvSpPr>
            <p:spPr>
              <a:xfrm>
                <a:off x="2417763" y="1510090"/>
                <a:ext cx="6945312" cy="2825325"/>
              </a:xfrm>
              <a:prstGeom prst="rect">
                <a:avLst/>
              </a:prstGeom>
              <a:noFill/>
            </p:spPr>
            <p:txBody>
              <a:bodyPr wrap="square" rtlCol="0">
                <a:spAutoFit/>
              </a:bodyPr>
              <a:lstStyle/>
              <a:p>
                <a:r>
                  <a:rPr lang="en-US" sz="1400" dirty="0"/>
                  <a:t>Molar heat capacity depends on condition under which heat is added.</a:t>
                </a:r>
              </a:p>
              <a:p>
                <a:endParaRPr lang="en-US" sz="1400" dirty="0"/>
              </a:p>
              <a:p>
                <a14:m>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𝐶</m:t>
                        </m:r>
                      </m:e>
                      <m:sub>
                        <m:r>
                          <a:rPr lang="en-US" sz="1400" b="0" i="1" smtClean="0">
                            <a:latin typeface="Cambria Math" panose="02040503050406030204" pitchFamily="18" charset="0"/>
                          </a:rPr>
                          <m:t>𝑉</m:t>
                        </m:r>
                      </m:sub>
                    </m:sSub>
                  </m:oMath>
                </a14:m>
                <a:r>
                  <a:rPr lang="en-US" sz="1400" dirty="0"/>
                  <a:t>= heat is added to raise temperature </a:t>
                </a:r>
                <a14:m>
                  <m:oMath xmlns:m="http://schemas.openxmlformats.org/officeDocument/2006/math">
                    <m:r>
                      <a:rPr lang="en-US" sz="1400" b="0" i="1" smtClean="0">
                        <a:latin typeface="Cambria Math" panose="02040503050406030204" pitchFamily="18" charset="0"/>
                      </a:rPr>
                      <m:t>𝑄</m:t>
                    </m:r>
                    <m:r>
                      <a:rPr lang="en-US" sz="1400" b="0" i="1" smtClean="0">
                        <a:latin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𝑈</m:t>
                    </m:r>
                  </m:oMath>
                </a14:m>
                <a:r>
                  <a:rPr lang="en-US" sz="1400" dirty="0"/>
                  <a:t> under constant volume, but letting pressure go up.</a:t>
                </a:r>
              </a:p>
              <a:p>
                <a:endParaRPr lang="en-US" sz="1400" dirty="0"/>
              </a:p>
              <a:p>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𝐶</m:t>
                        </m:r>
                      </m:e>
                      <m:sub>
                        <m:r>
                          <a:rPr lang="en-US" sz="1400" b="0" i="1" smtClean="0">
                            <a:latin typeface="Cambria Math" panose="02040503050406030204" pitchFamily="18" charset="0"/>
                          </a:rPr>
                          <m:t>𝑝</m:t>
                        </m:r>
                      </m:sub>
                    </m:sSub>
                  </m:oMath>
                </a14:m>
                <a:r>
                  <a:rPr lang="en-US" sz="1400" dirty="0"/>
                  <a:t>= heat is added while gas expands </a:t>
                </a:r>
                <a14:m>
                  <m:oMath xmlns:m="http://schemas.openxmlformats.org/officeDocument/2006/math">
                    <m:r>
                      <a:rPr lang="en-US" sz="1400" i="1">
                        <a:latin typeface="Cambria Math" panose="02040503050406030204" pitchFamily="18" charset="0"/>
                      </a:rPr>
                      <m:t>𝑄</m:t>
                    </m:r>
                    <m:r>
                      <a:rPr lang="en-US" sz="1400" i="1">
                        <a:latin typeface="Cambria Math" panose="02040503050406030204" pitchFamily="18" charset="0"/>
                      </a:rPr>
                      <m:t>=∆</m:t>
                    </m:r>
                    <m:r>
                      <a:rPr lang="en-US" sz="1400" i="1">
                        <a:latin typeface="Cambria Math" panose="02040503050406030204" pitchFamily="18" charset="0"/>
                        <a:ea typeface="Cambria Math" panose="02040503050406030204" pitchFamily="18" charset="0"/>
                      </a:rPr>
                      <m:t>𝑈</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𝑊</m:t>
                    </m:r>
                  </m:oMath>
                </a14:m>
                <a:r>
                  <a:rPr lang="en-US" sz="1400" dirty="0"/>
                  <a:t> but keeping pressure constant.</a:t>
                </a:r>
              </a:p>
              <a:p>
                <a:endParaRPr lang="en-US" sz="1400" dirty="0"/>
              </a:p>
              <a:p>
                <a:r>
                  <a:rPr lang="en-US" sz="1400" b="1" u="sng" dirty="0"/>
                  <a:t>Adiabatic: Q=0</a:t>
                </a:r>
              </a:p>
              <a:p>
                <a:r>
                  <a:rPr lang="en-US" sz="1400" dirty="0"/>
                  <a:t>	</a:t>
                </a:r>
                <a14:m>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𝑝</m:t>
                        </m:r>
                      </m:e>
                      <m:sub>
                        <m:r>
                          <a:rPr lang="en-US" sz="1400" b="0" i="1" smtClean="0">
                            <a:latin typeface="Cambria Math" panose="02040503050406030204" pitchFamily="18" charset="0"/>
                          </a:rPr>
                          <m:t>1</m:t>
                        </m:r>
                      </m:sub>
                    </m:sSub>
                    <m:sSubSup>
                      <m:sSubSupPr>
                        <m:ctrlPr>
                          <a:rPr lang="en-US" sz="1400" i="1" smtClean="0">
                            <a:latin typeface="Cambria Math" panose="02040503050406030204" pitchFamily="18" charset="0"/>
                          </a:rPr>
                        </m:ctrlPr>
                      </m:sSubSupPr>
                      <m:e>
                        <m:r>
                          <a:rPr lang="en-US" sz="1400" b="0" i="1" smtClean="0">
                            <a:latin typeface="Cambria Math" panose="02040503050406030204" pitchFamily="18" charset="0"/>
                          </a:rPr>
                          <m:t>𝑉</m:t>
                        </m:r>
                      </m:e>
                      <m:sub>
                        <m:r>
                          <a:rPr lang="en-US" sz="1400" b="0" i="1" smtClean="0">
                            <a:latin typeface="Cambria Math" panose="02040503050406030204" pitchFamily="18" charset="0"/>
                          </a:rPr>
                          <m:t>1</m:t>
                        </m:r>
                      </m:sub>
                      <m:sup>
                        <m:r>
                          <a:rPr lang="en-US" sz="1400" i="1" smtClean="0">
                            <a:latin typeface="Cambria Math" panose="02040503050406030204" pitchFamily="18" charset="0"/>
                            <a:ea typeface="Cambria Math" panose="02040503050406030204" pitchFamily="18" charset="0"/>
                          </a:rPr>
                          <m:t>𝛾</m:t>
                        </m:r>
                      </m:sup>
                    </m:sSubSup>
                    <m:r>
                      <a:rPr lang="en-US" sz="1400" b="0" i="1" smtClean="0">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𝑝</m:t>
                        </m:r>
                      </m:e>
                      <m:sub>
                        <m:r>
                          <a:rPr lang="en-US" sz="1400" b="0" i="1" smtClean="0">
                            <a:latin typeface="Cambria Math" panose="02040503050406030204" pitchFamily="18" charset="0"/>
                          </a:rPr>
                          <m:t>2</m:t>
                        </m:r>
                      </m:sub>
                    </m:sSub>
                    <m:sSubSup>
                      <m:sSubSupPr>
                        <m:ctrlPr>
                          <a:rPr lang="en-US" sz="1400" i="1">
                            <a:latin typeface="Cambria Math" panose="02040503050406030204" pitchFamily="18" charset="0"/>
                          </a:rPr>
                        </m:ctrlPr>
                      </m:sSubSupPr>
                      <m:e>
                        <m:r>
                          <a:rPr lang="en-US" sz="1400" i="1">
                            <a:latin typeface="Cambria Math" panose="02040503050406030204" pitchFamily="18" charset="0"/>
                          </a:rPr>
                          <m:t>𝑉</m:t>
                        </m:r>
                      </m:e>
                      <m:sub>
                        <m:r>
                          <a:rPr lang="en-US" sz="1400" b="0" i="1" smtClean="0">
                            <a:latin typeface="Cambria Math" panose="02040503050406030204" pitchFamily="18" charset="0"/>
                          </a:rPr>
                          <m:t>2</m:t>
                        </m:r>
                      </m:sub>
                      <m:sup>
                        <m:r>
                          <a:rPr lang="en-US" sz="1400" i="1">
                            <a:latin typeface="Cambria Math" panose="02040503050406030204" pitchFamily="18" charset="0"/>
                            <a:ea typeface="Cambria Math" panose="02040503050406030204" pitchFamily="18" charset="0"/>
                          </a:rPr>
                          <m:t>𝛾</m:t>
                        </m:r>
                      </m:sup>
                    </m:sSubSup>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𝑐𝑜𝑛𝑠𝑡𝑎𝑛𝑡</m:t>
                    </m:r>
                  </m:oMath>
                </a14:m>
                <a:r>
                  <a:rPr lang="en-US" sz="1400" dirty="0">
                    <a:sym typeface="Wingdings" panose="05000000000000000000" pitchFamily="2" charset="2"/>
                  </a:rPr>
                  <a:t></a:t>
                </a:r>
                <a14:m>
                  <m:oMath xmlns:m="http://schemas.openxmlformats.org/officeDocument/2006/math">
                    <m:r>
                      <a:rPr lang="en-US" sz="1400" i="1" smtClean="0">
                        <a:latin typeface="Cambria Math" panose="02040503050406030204" pitchFamily="18" charset="0"/>
                        <a:ea typeface="Cambria Math" panose="02040503050406030204" pitchFamily="18" charset="0"/>
                      </a:rPr>
                      <m:t>𝛾</m:t>
                    </m:r>
                    <m:r>
                      <a:rPr lang="en-US" sz="1400" b="0" i="1" smtClean="0">
                        <a:latin typeface="Cambria Math" panose="02040503050406030204" pitchFamily="18" charset="0"/>
                        <a:ea typeface="Cambria Math" panose="02040503050406030204" pitchFamily="18" charset="0"/>
                      </a:rPr>
                      <m:t>=</m:t>
                    </m:r>
                    <m:f>
                      <m:fPr>
                        <m:ctrlPr>
                          <a:rPr lang="en-US" sz="1400" b="0" i="1" smtClean="0">
                            <a:latin typeface="Cambria Math" panose="02040503050406030204" pitchFamily="18" charset="0"/>
                            <a:ea typeface="Cambria Math" panose="02040503050406030204" pitchFamily="18" charset="0"/>
                          </a:rPr>
                        </m:ctrlPr>
                      </m:fPr>
                      <m:num>
                        <m:sSub>
                          <m:sSubPr>
                            <m:ctrlPr>
                              <a:rPr lang="en-US" sz="1400" b="0" i="1" smtClean="0">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𝐶</m:t>
                            </m:r>
                          </m:e>
                          <m:sub>
                            <m:r>
                              <a:rPr lang="en-US" sz="1400" b="0" i="1" smtClean="0">
                                <a:latin typeface="Cambria Math" panose="02040503050406030204" pitchFamily="18" charset="0"/>
                                <a:ea typeface="Cambria Math" panose="02040503050406030204" pitchFamily="18" charset="0"/>
                              </a:rPr>
                              <m:t>𝑝</m:t>
                            </m:r>
                          </m:sub>
                        </m:sSub>
                      </m:num>
                      <m:den>
                        <m:sSub>
                          <m:sSubPr>
                            <m:ctrlPr>
                              <a:rPr lang="en-US" sz="1400" b="0" i="1" smtClean="0">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𝐶</m:t>
                            </m:r>
                          </m:e>
                          <m:sub>
                            <m:r>
                              <a:rPr lang="en-US" sz="1400" b="0" i="1" smtClean="0">
                                <a:latin typeface="Cambria Math" panose="02040503050406030204" pitchFamily="18" charset="0"/>
                                <a:ea typeface="Cambria Math" panose="02040503050406030204" pitchFamily="18" charset="0"/>
                              </a:rPr>
                              <m:t>𝑉</m:t>
                            </m:r>
                          </m:sub>
                        </m:sSub>
                      </m:den>
                    </m:f>
                  </m:oMath>
                </a14:m>
                <a:endParaRPr lang="en-US" sz="1400" dirty="0"/>
              </a:p>
              <a:p>
                <a:endParaRPr lang="en-US" sz="1400" dirty="0"/>
              </a:p>
              <a:p>
                <a:r>
                  <a:rPr lang="en-US" sz="1400" b="1" u="sng" dirty="0"/>
                  <a:t>Isothermal: ΔT=0</a:t>
                </a:r>
              </a:p>
              <a:p>
                <a:r>
                  <a:rPr lang="en-US" sz="1400" dirty="0"/>
                  <a:t>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𝑝</m:t>
                        </m:r>
                      </m:e>
                      <m:sub>
                        <m:r>
                          <a:rPr lang="en-US" sz="1400" i="1">
                            <a:latin typeface="Cambria Math" panose="02040503050406030204" pitchFamily="18" charset="0"/>
                          </a:rPr>
                          <m:t>1</m:t>
                        </m:r>
                      </m:sub>
                    </m:sSub>
                    <m:sSub>
                      <m:sSubPr>
                        <m:ctrlPr>
                          <a:rPr lang="en-US" sz="1400" i="1">
                            <a:latin typeface="Cambria Math" panose="02040503050406030204" pitchFamily="18" charset="0"/>
                          </a:rPr>
                        </m:ctrlPr>
                      </m:sSubPr>
                      <m:e>
                        <m:r>
                          <a:rPr lang="en-US" sz="1400" b="0" i="1" smtClean="0">
                            <a:latin typeface="Cambria Math" panose="02040503050406030204" pitchFamily="18" charset="0"/>
                          </a:rPr>
                          <m:t>𝑉</m:t>
                        </m:r>
                      </m:e>
                      <m:sub>
                        <m:r>
                          <a:rPr lang="en-US" sz="1400" i="1">
                            <a:latin typeface="Cambria Math" panose="02040503050406030204" pitchFamily="18" charset="0"/>
                          </a:rPr>
                          <m:t>1</m:t>
                        </m:r>
                      </m:sub>
                    </m:sSub>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𝑝</m:t>
                        </m:r>
                      </m:e>
                      <m:sub>
                        <m:r>
                          <a:rPr lang="en-US" sz="1400" i="1">
                            <a:latin typeface="Cambria Math" panose="02040503050406030204" pitchFamily="18" charset="0"/>
                          </a:rPr>
                          <m:t>2</m:t>
                        </m:r>
                      </m:sub>
                    </m:sSub>
                    <m:sSub>
                      <m:sSubPr>
                        <m:ctrlPr>
                          <a:rPr lang="en-US" sz="1400" i="1">
                            <a:latin typeface="Cambria Math" panose="02040503050406030204" pitchFamily="18" charset="0"/>
                          </a:rPr>
                        </m:ctrlPr>
                      </m:sSubPr>
                      <m:e>
                        <m:r>
                          <a:rPr lang="en-US" sz="1400" b="0" i="1" smtClean="0">
                            <a:latin typeface="Cambria Math" panose="02040503050406030204" pitchFamily="18" charset="0"/>
                          </a:rPr>
                          <m:t>𝑉</m:t>
                        </m:r>
                      </m:e>
                      <m:sub>
                        <m:r>
                          <a:rPr lang="en-US" sz="1400" b="0" i="1" smtClean="0">
                            <a:latin typeface="Cambria Math" panose="02040503050406030204" pitchFamily="18" charset="0"/>
                          </a:rPr>
                          <m:t>2</m:t>
                        </m:r>
                      </m:sub>
                    </m:sSub>
                    <m:r>
                      <a:rPr lang="en-US" sz="1400" i="1">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𝑛𝑅𝑇</m:t>
                    </m:r>
                  </m:oMath>
                </a14:m>
                <a:endParaRPr lang="en-US" sz="1400" dirty="0"/>
              </a:p>
            </p:txBody>
          </p:sp>
        </mc:Choice>
        <mc:Fallback xmlns="">
          <p:sp>
            <p:nvSpPr>
              <p:cNvPr id="3" name="TextBox 2"/>
              <p:cNvSpPr txBox="1">
                <a:spLocks noRot="1" noChangeAspect="1" noMove="1" noResize="1" noEditPoints="1" noAdjustHandles="1" noChangeArrowheads="1" noChangeShapeType="1" noTextEdit="1"/>
              </p:cNvSpPr>
              <p:nvPr/>
            </p:nvSpPr>
            <p:spPr>
              <a:xfrm>
                <a:off x="2417763" y="1510090"/>
                <a:ext cx="6945312" cy="2825325"/>
              </a:xfrm>
              <a:prstGeom prst="rect">
                <a:avLst/>
              </a:prstGeom>
              <a:blipFill rotWithShape="0">
                <a:blip r:embed="rId7"/>
                <a:stretch>
                  <a:fillRect l="-263" t="-4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3215352" y="6372354"/>
                <a:ext cx="4484946" cy="485646"/>
              </a:xfrm>
              <a:prstGeom prst="rect">
                <a:avLst/>
              </a:prstGeom>
              <a:noFill/>
            </p:spPr>
            <p:txBody>
              <a:bodyPr wrap="none" rtlCol="0">
                <a:spAutoFit/>
              </a:bodyPr>
              <a:lstStyle/>
              <a:p>
                <a:r>
                  <a:rPr lang="en-US" dirty="0"/>
                  <a:t>Note</a:t>
                </a:r>
                <a:r>
                  <a:rPr lang="en-US" dirty="0">
                    <a:solidFill>
                      <a:srgbClr val="FF0000"/>
                    </a:solidFill>
                  </a:rPr>
                  <a:t>: </a:t>
                </a:r>
                <a14:m>
                  <m:oMath xmlns:m="http://schemas.openxmlformats.org/officeDocument/2006/math">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𝐶</m:t>
                        </m:r>
                      </m:e>
                      <m:sub>
                        <m:r>
                          <a:rPr lang="en-US" i="1">
                            <a:solidFill>
                              <a:srgbClr val="FF0000"/>
                            </a:solidFill>
                            <a:latin typeface="Cambria Math" panose="02040503050406030204" pitchFamily="18" charset="0"/>
                          </a:rPr>
                          <m:t>𝑝</m:t>
                        </m:r>
                      </m:sub>
                    </m:sSub>
                    <m:r>
                      <a:rPr lang="en-US" b="0" i="1" smtClean="0">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𝐶</m:t>
                        </m:r>
                      </m:e>
                      <m:sub>
                        <m:r>
                          <a:rPr lang="en-US" b="0" i="1" smtClean="0">
                            <a:solidFill>
                              <a:srgbClr val="FF0000"/>
                            </a:solidFill>
                            <a:latin typeface="Cambria Math" panose="02040503050406030204" pitchFamily="18" charset="0"/>
                          </a:rPr>
                          <m:t>𝑉</m:t>
                        </m:r>
                      </m:sub>
                    </m:sSub>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𝑅</m:t>
                    </m:r>
                  </m:oMath>
                </a14:m>
                <a:r>
                  <a:rPr lang="en-US" dirty="0">
                    <a:solidFill>
                      <a:srgbClr val="FF0000"/>
                    </a:solidFill>
                  </a:rPr>
                  <a:t> where </a:t>
                </a:r>
                <a14:m>
                  <m:oMath xmlns:m="http://schemas.openxmlformats.org/officeDocument/2006/math">
                    <m:r>
                      <a:rPr lang="en-US" b="0" i="1" smtClean="0">
                        <a:solidFill>
                          <a:srgbClr val="FF0000"/>
                        </a:solidFill>
                        <a:latin typeface="Cambria Math" panose="02040503050406030204" pitchFamily="18" charset="0"/>
                      </a:rPr>
                      <m:t>𝑅</m:t>
                    </m:r>
                    <m:r>
                      <a:rPr lang="en-US" b="0" i="1" smtClean="0">
                        <a:solidFill>
                          <a:srgbClr val="FF0000"/>
                        </a:solidFill>
                        <a:latin typeface="Cambria Math" panose="02040503050406030204" pitchFamily="18" charset="0"/>
                      </a:rPr>
                      <m:t>=8.314</m:t>
                    </m:r>
                    <m:f>
                      <m:fPr>
                        <m:ctrlPr>
                          <a:rPr lang="en-US" b="0" i="1" smtClean="0">
                            <a:solidFill>
                              <a:srgbClr val="FF0000"/>
                            </a:solidFill>
                            <a:latin typeface="Cambria Math" panose="02040503050406030204" pitchFamily="18" charset="0"/>
                          </a:rPr>
                        </m:ctrlPr>
                      </m:fPr>
                      <m:num>
                        <m:r>
                          <a:rPr lang="en-US" b="0" i="1" smtClean="0">
                            <a:solidFill>
                              <a:srgbClr val="FF0000"/>
                            </a:solidFill>
                            <a:latin typeface="Cambria Math" panose="02040503050406030204" pitchFamily="18" charset="0"/>
                          </a:rPr>
                          <m:t>𝐽</m:t>
                        </m:r>
                      </m:num>
                      <m:den>
                        <m:r>
                          <a:rPr lang="en-US" b="0" i="1" smtClean="0">
                            <a:solidFill>
                              <a:srgbClr val="FF0000"/>
                            </a:solidFill>
                            <a:latin typeface="Cambria Math" panose="02040503050406030204" pitchFamily="18" charset="0"/>
                          </a:rPr>
                          <m:t>𝑚𝑜𝑙</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𝐾</m:t>
                        </m:r>
                      </m:den>
                    </m:f>
                  </m:oMath>
                </a14:m>
                <a:endParaRPr lang="en-US" dirty="0">
                  <a:solidFill>
                    <a:srgbClr val="FF000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3215352" y="6372354"/>
                <a:ext cx="4484946" cy="485646"/>
              </a:xfrm>
              <a:prstGeom prst="rect">
                <a:avLst/>
              </a:prstGeom>
              <a:blipFill rotWithShape="0">
                <a:blip r:embed="rId8"/>
                <a:stretch>
                  <a:fillRect l="-1087" b="-6250"/>
                </a:stretch>
              </a:blipFill>
            </p:spPr>
            <p:txBody>
              <a:bodyPr/>
              <a:lstStyle/>
              <a:p>
                <a:r>
                  <a:rPr lang="en-US">
                    <a:noFill/>
                  </a:rPr>
                  <a:t> </a:t>
                </a:r>
              </a:p>
            </p:txBody>
          </p:sp>
        </mc:Fallback>
      </mc:AlternateContent>
      <p:pic>
        <p:nvPicPr>
          <p:cNvPr id="11" name="Picture 10" descr="15_25_Figure.jpg"/>
          <p:cNvPicPr>
            <a:picLocks noChangeAspect="1"/>
          </p:cNvPicPr>
          <p:nvPr/>
        </p:nvPicPr>
        <p:blipFill rotWithShape="1">
          <a:blip r:embed="rId9" cstate="print">
            <a:extLst>
              <a:ext uri="{28A0092B-C50C-407E-A947-70E740481C1C}">
                <a14:useLocalDpi xmlns:a14="http://schemas.microsoft.com/office/drawing/2010/main" val="0"/>
              </a:ext>
            </a:extLst>
          </a:blip>
          <a:srcRect b="2976"/>
          <a:stretch/>
        </p:blipFill>
        <p:spPr>
          <a:xfrm>
            <a:off x="35560" y="302911"/>
            <a:ext cx="2106457" cy="2414357"/>
          </a:xfrm>
          <a:prstGeom prst="rect">
            <a:avLst/>
          </a:prstGeom>
        </p:spPr>
      </p:pic>
      <p:pic>
        <p:nvPicPr>
          <p:cNvPr id="12" name="Picture 11" descr="15_26_Figure.jpg"/>
          <p:cNvPicPr>
            <a:picLocks noChangeAspect="1"/>
          </p:cNvPicPr>
          <p:nvPr/>
        </p:nvPicPr>
        <p:blipFill rotWithShape="1">
          <a:blip r:embed="rId10" cstate="print">
            <a:extLst>
              <a:ext uri="{28A0092B-C50C-407E-A947-70E740481C1C}">
                <a14:useLocalDpi xmlns:a14="http://schemas.microsoft.com/office/drawing/2010/main" val="0"/>
              </a:ext>
            </a:extLst>
          </a:blip>
          <a:srcRect b="2661"/>
          <a:stretch/>
        </p:blipFill>
        <p:spPr>
          <a:xfrm>
            <a:off x="74947" y="2779548"/>
            <a:ext cx="1931192" cy="2173452"/>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5_25_Figure.jpg"/>
          <p:cNvPicPr>
            <a:picLocks noChangeAspect="1"/>
          </p:cNvPicPr>
          <p:nvPr/>
        </p:nvPicPr>
        <p:blipFill rotWithShape="1">
          <a:blip r:embed="rId2" cstate="print">
            <a:extLst>
              <a:ext uri="{28A0092B-C50C-407E-A947-70E740481C1C}">
                <a14:useLocalDpi xmlns:a14="http://schemas.microsoft.com/office/drawing/2010/main" val="0"/>
              </a:ext>
            </a:extLst>
          </a:blip>
          <a:srcRect b="2976"/>
          <a:stretch/>
        </p:blipFill>
        <p:spPr>
          <a:xfrm>
            <a:off x="35560" y="271013"/>
            <a:ext cx="2727423" cy="3126089"/>
          </a:xfrm>
          <a:prstGeom prst="rect">
            <a:avLst/>
          </a:prstGeom>
        </p:spPr>
      </p:pic>
      <mc:AlternateContent xmlns:mc="http://schemas.openxmlformats.org/markup-compatibility/2006">
        <mc:Choice xmlns:a14="http://schemas.microsoft.com/office/drawing/2010/main" Requires="a14">
          <p:sp>
            <p:nvSpPr>
              <p:cNvPr id="3" name="TextBox 2"/>
              <p:cNvSpPr txBox="1"/>
              <p:nvPr/>
            </p:nvSpPr>
            <p:spPr>
              <a:xfrm>
                <a:off x="3733800" y="271014"/>
                <a:ext cx="5105400" cy="3831049"/>
              </a:xfrm>
              <a:prstGeom prst="rect">
                <a:avLst/>
              </a:prstGeom>
              <a:noFill/>
            </p:spPr>
            <p:txBody>
              <a:bodyPr wrap="square" rtlCol="0">
                <a:spAutoFit/>
              </a:bodyPr>
              <a:lstStyle/>
              <a:p>
                <a:r>
                  <a:rPr lang="en-US" dirty="0">
                    <a:solidFill>
                      <a:srgbClr val="FF0000"/>
                    </a:solidFill>
                  </a:rPr>
                  <a:t>Molar heat capacity depends on condition under which heat is added.</a:t>
                </a:r>
              </a:p>
              <a:p>
                <a:endParaRPr lang="en-US" dirty="0"/>
              </a:p>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𝑉</m:t>
                        </m:r>
                      </m:sub>
                    </m:sSub>
                  </m:oMath>
                </a14:m>
                <a:r>
                  <a:rPr lang="en-US" dirty="0"/>
                  <a:t>= heat is added to raise temperature </a:t>
                </a:r>
                <a14:m>
                  <m:oMath xmlns:m="http://schemas.openxmlformats.org/officeDocument/2006/math">
                    <m:r>
                      <a:rPr lang="en-US" i="1">
                        <a:latin typeface="Cambria Math" panose="02040503050406030204" pitchFamily="18" charset="0"/>
                      </a:rPr>
                      <m:t>𝑄</m:t>
                    </m:r>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𝑈</m:t>
                    </m:r>
                  </m:oMath>
                </a14:m>
                <a:r>
                  <a:rPr lang="en-US" dirty="0"/>
                  <a:t> under constant volume, but letting pressure go up. W=0 no work, since volume is constant.</a:t>
                </a:r>
              </a:p>
              <a:p>
                <a:endParaRPr lang="en-US" dirty="0"/>
              </a:p>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𝑝</m:t>
                        </m:r>
                      </m:sub>
                    </m:sSub>
                  </m:oMath>
                </a14:m>
                <a:r>
                  <a:rPr lang="en-US" dirty="0"/>
                  <a:t>= heat is added while gas expands </a:t>
                </a:r>
                <a14:m>
                  <m:oMath xmlns:m="http://schemas.openxmlformats.org/officeDocument/2006/math">
                    <m:r>
                      <a:rPr lang="en-US" i="1">
                        <a:latin typeface="Cambria Math" panose="02040503050406030204" pitchFamily="18" charset="0"/>
                      </a:rPr>
                      <m:t>𝑄</m:t>
                    </m:r>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𝑈</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𝑊</m:t>
                    </m:r>
                  </m:oMath>
                </a14:m>
                <a:r>
                  <a:rPr lang="en-US" dirty="0"/>
                  <a:t> but keeping pressure constant. . W&gt;0 work performed, since volume is expanding</a:t>
                </a:r>
              </a:p>
              <a:p>
                <a:endParaRPr lang="en-US" dirty="0"/>
              </a:p>
              <a:p>
                <a14:m>
                  <m:oMath xmlns:m="http://schemas.openxmlformats.org/officeDocument/2006/math">
                    <m:sSub>
                      <m:sSubPr>
                        <m:ctrlPr>
                          <a:rPr lang="en-US" i="1" smtClean="0">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𝐶</m:t>
                        </m:r>
                      </m:e>
                      <m:sub>
                        <m:r>
                          <a:rPr lang="en-US" i="1">
                            <a:solidFill>
                              <a:srgbClr val="FF0000"/>
                            </a:solidFill>
                            <a:latin typeface="Cambria Math" panose="02040503050406030204" pitchFamily="18" charset="0"/>
                          </a:rPr>
                          <m:t>𝑝</m:t>
                        </m:r>
                      </m:sub>
                    </m:sSub>
                    <m:r>
                      <a:rPr lang="en-US" i="1">
                        <a:solidFill>
                          <a:srgbClr val="FF0000"/>
                        </a:solidFill>
                        <a:latin typeface="Cambria Math" panose="02040503050406030204" pitchFamily="18" charset="0"/>
                      </a:rPr>
                      <m:t>=</m:t>
                    </m:r>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𝐶</m:t>
                        </m:r>
                      </m:e>
                      <m:sub>
                        <m:r>
                          <a:rPr lang="en-US" i="1">
                            <a:solidFill>
                              <a:srgbClr val="FF0000"/>
                            </a:solidFill>
                            <a:latin typeface="Cambria Math" panose="02040503050406030204" pitchFamily="18" charset="0"/>
                          </a:rPr>
                          <m:t>𝑉</m:t>
                        </m:r>
                      </m:sub>
                    </m:sSub>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𝑅</m:t>
                    </m:r>
                  </m:oMath>
                </a14:m>
                <a:r>
                  <a:rPr lang="en-US" dirty="0">
                    <a:solidFill>
                      <a:srgbClr val="FF0000"/>
                    </a:solidFill>
                  </a:rPr>
                  <a:t> where </a:t>
                </a:r>
                <a14:m>
                  <m:oMath xmlns:m="http://schemas.openxmlformats.org/officeDocument/2006/math">
                    <m:r>
                      <a:rPr lang="en-US" i="1">
                        <a:solidFill>
                          <a:srgbClr val="FF0000"/>
                        </a:solidFill>
                        <a:latin typeface="Cambria Math" panose="02040503050406030204" pitchFamily="18" charset="0"/>
                      </a:rPr>
                      <m:t>𝑅</m:t>
                    </m:r>
                    <m:r>
                      <a:rPr lang="en-US" i="1">
                        <a:solidFill>
                          <a:srgbClr val="FF0000"/>
                        </a:solidFill>
                        <a:latin typeface="Cambria Math" panose="02040503050406030204" pitchFamily="18" charset="0"/>
                      </a:rPr>
                      <m:t>=8.314</m:t>
                    </m:r>
                    <m:f>
                      <m:fPr>
                        <m:ctrlPr>
                          <a:rPr lang="en-US" i="1">
                            <a:solidFill>
                              <a:srgbClr val="FF0000"/>
                            </a:solidFill>
                            <a:latin typeface="Cambria Math" panose="02040503050406030204" pitchFamily="18" charset="0"/>
                          </a:rPr>
                        </m:ctrlPr>
                      </m:fPr>
                      <m:num>
                        <m:r>
                          <a:rPr lang="en-US" i="1">
                            <a:solidFill>
                              <a:srgbClr val="FF0000"/>
                            </a:solidFill>
                            <a:latin typeface="Cambria Math" panose="02040503050406030204" pitchFamily="18" charset="0"/>
                          </a:rPr>
                          <m:t>𝐽</m:t>
                        </m:r>
                      </m:num>
                      <m:den>
                        <m:r>
                          <a:rPr lang="en-US" i="1">
                            <a:solidFill>
                              <a:srgbClr val="FF0000"/>
                            </a:solidFill>
                            <a:latin typeface="Cambria Math" panose="02040503050406030204" pitchFamily="18" charset="0"/>
                          </a:rPr>
                          <m:t>𝑚𝑜𝑙</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𝐾</m:t>
                        </m:r>
                      </m:den>
                    </m:f>
                  </m:oMath>
                </a14:m>
                <a:endParaRPr lang="en-US" dirty="0"/>
              </a:p>
              <a:p>
                <a:endParaRPr lang="en-US" dirty="0"/>
              </a:p>
            </p:txBody>
          </p:sp>
        </mc:Choice>
        <mc:Fallback>
          <p:sp>
            <p:nvSpPr>
              <p:cNvPr id="3" name="TextBox 2"/>
              <p:cNvSpPr txBox="1">
                <a:spLocks noRot="1" noChangeAspect="1" noMove="1" noResize="1" noEditPoints="1" noAdjustHandles="1" noChangeArrowheads="1" noChangeShapeType="1" noTextEdit="1"/>
              </p:cNvSpPr>
              <p:nvPr/>
            </p:nvSpPr>
            <p:spPr>
              <a:xfrm>
                <a:off x="3733800" y="271014"/>
                <a:ext cx="5105400" cy="3831049"/>
              </a:xfrm>
              <a:prstGeom prst="rect">
                <a:avLst/>
              </a:prstGeom>
              <a:blipFill>
                <a:blip r:embed="rId3"/>
                <a:stretch>
                  <a:fillRect l="-1075" t="-795" r="-10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flipH="1">
                <a:off x="685800" y="4724400"/>
                <a:ext cx="7696198" cy="369332"/>
              </a:xfrm>
              <a:prstGeom prst="rect">
                <a:avLst/>
              </a:prstGeom>
              <a:noFill/>
            </p:spPr>
            <p:txBody>
              <a:bodyPr wrap="square" rtlCol="0">
                <a:spAutoFit/>
              </a:bodyPr>
              <a:lstStyle/>
              <a:p>
                <a:r>
                  <a:rPr lang="en-US" dirty="0">
                    <a:ea typeface="Cambria Math" panose="02040503050406030204" pitchFamily="18" charset="0"/>
                  </a:rPr>
                  <a:t> </a:t>
                </a:r>
                <a:r>
                  <a:rPr lang="en-US">
                    <a:ea typeface="Cambria Math" panose="02040503050406030204" pitchFamily="18" charset="0"/>
                  </a:rPr>
                  <a:t>Careful with         </a:t>
                </a:r>
                <a:r>
                  <a:rPr lang="en-US">
                    <a:solidFill>
                      <a:srgbClr val="0070C0"/>
                    </a:solidFill>
                    <a:ea typeface="Cambria Math" panose="02040503050406030204" pitchFamily="18" charset="0"/>
                  </a:rPr>
                  <a:t>constant </a:t>
                </a:r>
                <a:r>
                  <a:rPr lang="en-US" dirty="0">
                    <a:solidFill>
                      <a:srgbClr val="0070C0"/>
                    </a:solidFill>
                    <a:ea typeface="Cambria Math" panose="02040503050406030204" pitchFamily="18" charset="0"/>
                  </a:rPr>
                  <a:t>pressure equations    </a:t>
                </a:r>
                <a:r>
                  <a:rPr lang="en-US" dirty="0">
                    <a:ea typeface="Cambria Math" panose="02040503050406030204" pitchFamily="18" charset="0"/>
                  </a:rPr>
                  <a:t>W=p</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𝑉</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𝑛𝑅</m:t>
                    </m:r>
                  </m:oMath>
                </a14:m>
                <a:r>
                  <a:rPr lang="en-US" dirty="0">
                    <a:ea typeface="Cambria Math" panose="02040503050406030204" pitchFamily="18" charset="0"/>
                  </a:rPr>
                  <a:t> </a:t>
                </a:r>
                <a14:m>
                  <m:oMath xmlns:m="http://schemas.openxmlformats.org/officeDocument/2006/math">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𝑇</m:t>
                    </m:r>
                  </m:oMath>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flipH="1">
                <a:off x="685800" y="4724400"/>
                <a:ext cx="7696198" cy="369332"/>
              </a:xfrm>
              <a:prstGeom prst="rect">
                <a:avLst/>
              </a:prstGeom>
              <a:blipFill rotWithShape="0">
                <a:blip r:embed="rId4"/>
                <a:stretch>
                  <a:fillRect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381000" y="5310187"/>
                <a:ext cx="8610600" cy="390748"/>
              </a:xfrm>
              <a:prstGeom prst="rect">
                <a:avLst/>
              </a:prstGeom>
              <a:noFill/>
            </p:spPr>
            <p:txBody>
              <a:bodyPr wrap="square" rtlCol="0">
                <a:spAutoFit/>
              </a:bodyPr>
              <a:lstStyle/>
              <a:p>
                <a:pPr algn="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𝑈</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𝑛</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𝑉</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𝑇</m:t>
                    </m:r>
                    <m:r>
                      <a:rPr lang="en-US" b="0" i="1" smtClean="0">
                        <a:latin typeface="Cambria Math" panose="02040503050406030204" pitchFamily="18" charset="0"/>
                        <a:ea typeface="Cambria Math" panose="02040503050406030204" pitchFamily="18" charset="0"/>
                      </a:rPr>
                      <m:t>,</m:t>
                    </m:r>
                  </m:oMath>
                </a14:m>
                <a:r>
                  <a:rPr lang="en-US" dirty="0"/>
                  <a:t>if at constant pressure replace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𝑉</m:t>
                        </m:r>
                      </m:sub>
                    </m:sSub>
                  </m:oMath>
                </a14:m>
                <a:r>
                  <a:rPr lang="en-US" dirty="0"/>
                  <a:t>=</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𝑝</m:t>
                        </m:r>
                      </m:sub>
                    </m:sSub>
                  </m:oMath>
                </a14:m>
                <a:r>
                  <a:rPr lang="en-US" dirty="0"/>
                  <a:t>-R=3/2R for a mono atomic gas</a:t>
                </a:r>
              </a:p>
            </p:txBody>
          </p:sp>
        </mc:Choice>
        <mc:Fallback xmlns="">
          <p:sp>
            <p:nvSpPr>
              <p:cNvPr id="5" name="TextBox 4"/>
              <p:cNvSpPr txBox="1">
                <a:spLocks noRot="1" noChangeAspect="1" noMove="1" noResize="1" noEditPoints="1" noAdjustHandles="1" noChangeArrowheads="1" noChangeShapeType="1" noTextEdit="1"/>
              </p:cNvSpPr>
              <p:nvPr/>
            </p:nvSpPr>
            <p:spPr>
              <a:xfrm>
                <a:off x="381000" y="5310187"/>
                <a:ext cx="8610600" cy="390748"/>
              </a:xfrm>
              <a:prstGeom prst="rect">
                <a:avLst/>
              </a:prstGeom>
              <a:blipFill rotWithShape="0">
                <a:blip r:embed="rId5"/>
                <a:stretch>
                  <a:fillRect t="-7813" r="-567" b="-18750"/>
                </a:stretch>
              </a:blipFill>
            </p:spPr>
            <p:txBody>
              <a:bodyPr/>
              <a:lstStyle/>
              <a:p>
                <a:r>
                  <a:rPr lang="en-US">
                    <a:noFill/>
                  </a:rPr>
                  <a:t> </a:t>
                </a:r>
              </a:p>
            </p:txBody>
          </p:sp>
        </mc:Fallback>
      </mc:AlternateContent>
    </p:spTree>
    <p:extLst>
      <p:ext uri="{BB962C8B-B14F-4D97-AF65-F5344CB8AC3E}">
        <p14:creationId xmlns:p14="http://schemas.microsoft.com/office/powerpoint/2010/main" val="13622520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609600"/>
            <a:ext cx="8001000" cy="5410200"/>
          </a:xfrm>
          <a:prstGeom prst="roundRect">
            <a:avLst/>
          </a:prstGeom>
          <a:gradFill>
            <a:gsLst>
              <a:gs pos="0">
                <a:schemeClr val="accent1">
                  <a:tint val="66000"/>
                  <a:satMod val="160000"/>
                  <a:alpha val="1000"/>
                </a:schemeClr>
              </a:gs>
              <a:gs pos="50000">
                <a:schemeClr val="accent1">
                  <a:tint val="44500"/>
                  <a:satMod val="160000"/>
                </a:schemeClr>
              </a:gs>
              <a:gs pos="100000">
                <a:schemeClr val="accent1">
                  <a:tint val="23500"/>
                  <a:satMod val="160000"/>
                </a:schemeClr>
              </a:gs>
            </a:gsLst>
            <a:lin ang="5400000" scaled="0"/>
          </a:gradFill>
          <a:ln>
            <a:solidFill>
              <a:schemeClr val="accent1">
                <a:shade val="50000"/>
                <a:alpha val="27000"/>
              </a:schemeClr>
            </a:solidFill>
          </a:ln>
          <a:effectLst>
            <a:outerShdw blurRad="50800" dist="50800" dir="5400000" algn="ctr" rotWithShape="0">
              <a:srgbClr val="92D050"/>
            </a:outerShdw>
          </a:effectLst>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lstStyle>
            <a:lvl1pPr>
              <a:defRPr sz="2400">
                <a:solidFill>
                  <a:schemeClr val="tx2"/>
                </a:solidFill>
                <a:latin typeface="Arial" panose="020B0604020202020204" pitchFamily="34" charset="0"/>
                <a:ea typeface="MS PGothic" panose="020B0600070205080204" pitchFamily="34" charset="-128"/>
              </a:defRPr>
            </a:lvl1pPr>
            <a:lvl2pPr marL="742950" indent="-285750">
              <a:defRPr sz="2400">
                <a:solidFill>
                  <a:schemeClr val="tx2"/>
                </a:solidFill>
                <a:latin typeface="Arial" panose="020B0604020202020204" pitchFamily="34" charset="0"/>
                <a:ea typeface="MS PGothic" panose="020B0600070205080204" pitchFamily="34" charset="-128"/>
              </a:defRPr>
            </a:lvl2pPr>
            <a:lvl3pPr marL="1143000" indent="-228600">
              <a:defRPr sz="2400">
                <a:solidFill>
                  <a:schemeClr val="tx2"/>
                </a:solidFill>
                <a:latin typeface="Arial" panose="020B0604020202020204" pitchFamily="34" charset="0"/>
                <a:ea typeface="MS PGothic" panose="020B0600070205080204" pitchFamily="34" charset="-128"/>
              </a:defRPr>
            </a:lvl3pPr>
            <a:lvl4pPr marL="1600200" indent="-228600">
              <a:defRPr sz="2400">
                <a:solidFill>
                  <a:schemeClr val="tx2"/>
                </a:solidFill>
                <a:latin typeface="Arial" panose="020B0604020202020204" pitchFamily="34" charset="0"/>
                <a:ea typeface="MS PGothic" panose="020B0600070205080204" pitchFamily="34" charset="-128"/>
              </a:defRPr>
            </a:lvl4pPr>
            <a:lvl5pPr marL="2057400" indent="-228600">
              <a:defRPr sz="2400">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9pPr>
          </a:lstStyle>
          <a:p>
            <a:pPr algn="l"/>
            <a:endParaRPr lang="en-US" altLang="en-US" sz="2000" dirty="0">
              <a:solidFill>
                <a:srgbClr val="000000"/>
              </a:solidFill>
              <a:latin typeface="Times New Roman" panose="02020603050405020304" pitchFamily="18" charset="0"/>
            </a:endParaRPr>
          </a:p>
          <a:p>
            <a:r>
              <a:rPr lang="en-US" altLang="en-US" sz="2000" dirty="0">
                <a:solidFill>
                  <a:srgbClr val="000000"/>
                </a:solidFill>
                <a:latin typeface="Times New Roman" panose="02020603050405020304" pitchFamily="18" charset="0"/>
              </a:rPr>
              <a:t>The gas shown in figure is in a completely insulated rigid container. Weight is added to the frictionless piston, compressing the gas. As this is done,</a:t>
            </a:r>
          </a:p>
          <a:p>
            <a:endParaRPr lang="en-US" altLang="en-US" sz="2000" dirty="0">
              <a:solidFill>
                <a:srgbClr val="000000"/>
              </a:solidFill>
              <a:latin typeface="Times New Roman" panose="02020603050405020304" pitchFamily="18" charset="0"/>
            </a:endParaRPr>
          </a:p>
        </p:txBody>
      </p:sp>
      <p:sp>
        <p:nvSpPr>
          <p:cNvPr id="3" name="Oval 2"/>
          <p:cNvSpPr/>
          <p:nvPr/>
        </p:nvSpPr>
        <p:spPr>
          <a:xfrm>
            <a:off x="1283091" y="304800"/>
            <a:ext cx="3581400" cy="609600"/>
          </a:xfrm>
          <a:prstGeom prst="ellipse">
            <a:avLst/>
          </a:prstGeom>
          <a:solidFill>
            <a:schemeClr val="bg1"/>
          </a:solidFill>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Blackadder ITC" pitchFamily="82" charset="0"/>
              </a:rPr>
              <a:t>Clicker – Questions 4</a:t>
            </a:r>
          </a:p>
        </p:txBody>
      </p:sp>
      <p:pic>
        <p:nvPicPr>
          <p:cNvPr id="5" name="Picture 4"/>
          <p:cNvPicPr>
            <a:picLocks noChangeAspect="1"/>
          </p:cNvPicPr>
          <p:nvPr/>
        </p:nvPicPr>
        <p:blipFill>
          <a:blip r:embed="rId3"/>
          <a:stretch>
            <a:fillRect/>
          </a:stretch>
        </p:blipFill>
        <p:spPr>
          <a:xfrm>
            <a:off x="6553200" y="1905000"/>
            <a:ext cx="1891889" cy="1951383"/>
          </a:xfrm>
          <a:prstGeom prst="rect">
            <a:avLst/>
          </a:prstGeom>
        </p:spPr>
      </p:pic>
      <p:sp>
        <p:nvSpPr>
          <p:cNvPr id="6" name="TextBox 5"/>
          <p:cNvSpPr txBox="1"/>
          <p:nvPr/>
        </p:nvSpPr>
        <p:spPr>
          <a:xfrm>
            <a:off x="818547" y="2234148"/>
            <a:ext cx="4348162" cy="3785652"/>
          </a:xfrm>
          <a:prstGeom prst="rect">
            <a:avLst/>
          </a:prstGeom>
          <a:noFill/>
        </p:spPr>
        <p:txBody>
          <a:bodyPr wrap="square" rtlCol="0">
            <a:spAutoFit/>
          </a:bodyPr>
          <a:lstStyle/>
          <a:p>
            <a:pPr marL="457200" indent="-457200">
              <a:buAutoNum type="alphaUcPeriod"/>
            </a:pPr>
            <a:r>
              <a:rPr lang="en-US" altLang="en-US" sz="2000" dirty="0">
                <a:solidFill>
                  <a:srgbClr val="000000"/>
                </a:solidFill>
                <a:latin typeface="Times New Roman" panose="02020603050405020304" pitchFamily="18" charset="0"/>
              </a:rPr>
              <a:t>The temperature of the gas stays the same because the container is insulated.</a:t>
            </a:r>
          </a:p>
          <a:p>
            <a:pPr marL="457200" indent="-457200">
              <a:buFontTx/>
              <a:buAutoNum type="alphaUcPeriod"/>
            </a:pPr>
            <a:r>
              <a:rPr lang="en-US" altLang="en-US" sz="2000" dirty="0">
                <a:solidFill>
                  <a:srgbClr val="000000"/>
                </a:solidFill>
                <a:latin typeface="Times New Roman" panose="02020603050405020304" pitchFamily="18" charset="0"/>
              </a:rPr>
              <a:t>The temperature of the gas increases because heat is added to the gas.</a:t>
            </a:r>
          </a:p>
          <a:p>
            <a:pPr marL="457200" indent="-457200">
              <a:buFontTx/>
              <a:buAutoNum type="alphaUcPeriod"/>
            </a:pPr>
            <a:r>
              <a:rPr lang="en-US" altLang="en-US" sz="2000" dirty="0">
                <a:solidFill>
                  <a:srgbClr val="000000"/>
                </a:solidFill>
                <a:latin typeface="Times New Roman" panose="02020603050405020304" pitchFamily="18" charset="0"/>
              </a:rPr>
              <a:t>The temperature of the gas increases because work is done on the gas.</a:t>
            </a:r>
          </a:p>
          <a:p>
            <a:pPr marL="457200" indent="-457200">
              <a:buFontTx/>
              <a:buAutoNum type="alphaUcPeriod"/>
            </a:pPr>
            <a:r>
              <a:rPr lang="en-US" altLang="en-US" sz="2000" dirty="0">
                <a:solidFill>
                  <a:srgbClr val="000000"/>
                </a:solidFill>
                <a:latin typeface="Times New Roman" panose="02020603050405020304" pitchFamily="18" charset="0"/>
              </a:rPr>
              <a:t>The pressure of the gas stays the same because the temperature of the gas is constant.</a:t>
            </a:r>
          </a:p>
        </p:txBody>
      </p:sp>
    </p:spTree>
    <p:extLst>
      <p:ext uri="{BB962C8B-B14F-4D97-AF65-F5344CB8AC3E}">
        <p14:creationId xmlns:p14="http://schemas.microsoft.com/office/powerpoint/2010/main" val="13704461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3" descr="15-Figure43_G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0521"/>
            <a:ext cx="2895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TextBox 5"/>
          <p:cNvSpPr txBox="1">
            <a:spLocks noChangeArrowheads="1"/>
          </p:cNvSpPr>
          <p:nvPr/>
        </p:nvSpPr>
        <p:spPr bwMode="auto">
          <a:xfrm>
            <a:off x="228600" y="0"/>
            <a:ext cx="25146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solidFill>
                  <a:srgbClr val="FF0000"/>
                </a:solidFill>
              </a:rPr>
              <a:t>Problem 15 - 75</a:t>
            </a:r>
          </a:p>
        </p:txBody>
      </p:sp>
      <p:sp>
        <p:nvSpPr>
          <p:cNvPr id="2" name="TextBox 1"/>
          <p:cNvSpPr txBox="1"/>
          <p:nvPr/>
        </p:nvSpPr>
        <p:spPr>
          <a:xfrm>
            <a:off x="4032584" y="3116880"/>
            <a:ext cx="5049253" cy="646331"/>
          </a:xfrm>
          <a:prstGeom prst="rect">
            <a:avLst/>
          </a:prstGeom>
          <a:noFill/>
          <a:ln w="19050">
            <a:solidFill>
              <a:srgbClr val="FF0000"/>
            </a:solidFill>
          </a:ln>
        </p:spPr>
        <p:txBody>
          <a:bodyPr wrap="square" rtlCol="0">
            <a:spAutoFit/>
          </a:bodyPr>
          <a:lstStyle/>
          <a:p>
            <a:r>
              <a:rPr lang="en-US" b="1" dirty="0" err="1"/>
              <a:t>pV</a:t>
            </a:r>
            <a:r>
              <a:rPr lang="en-US" dirty="0"/>
              <a:t>-diagram for 0.004mole of ideal H</a:t>
            </a:r>
            <a:r>
              <a:rPr lang="en-US" baseline="-25000" dirty="0"/>
              <a:t>2</a:t>
            </a:r>
            <a:r>
              <a:rPr lang="en-US" dirty="0"/>
              <a:t> gas temperature does not change during path </a:t>
            </a:r>
            <a:r>
              <a:rPr lang="en-US" b="1" i="1" dirty="0" err="1"/>
              <a:t>bc</a:t>
            </a:r>
            <a:r>
              <a:rPr lang="en-US" dirty="0"/>
              <a:t>.</a:t>
            </a:r>
          </a:p>
        </p:txBody>
      </p:sp>
      <mc:AlternateContent xmlns:mc="http://schemas.openxmlformats.org/markup-compatibility/2006" xmlns:a14="http://schemas.microsoft.com/office/drawing/2010/main">
        <mc:Choice Requires="a14">
          <p:sp>
            <p:nvSpPr>
              <p:cNvPr id="3" name="TextBox 2"/>
              <p:cNvSpPr txBox="1"/>
              <p:nvPr/>
            </p:nvSpPr>
            <p:spPr>
              <a:xfrm>
                <a:off x="3059642" y="0"/>
                <a:ext cx="6084358" cy="3046411"/>
              </a:xfrm>
              <a:prstGeom prst="rect">
                <a:avLst/>
              </a:prstGeom>
              <a:noFill/>
              <a:ln w="38100">
                <a:solidFill>
                  <a:srgbClr val="FF0000"/>
                </a:solidFill>
              </a:ln>
            </p:spPr>
            <p:txBody>
              <a:bodyPr wrap="none" rtlCol="0">
                <a:spAutoFit/>
              </a:bodyPr>
              <a:lstStyle/>
              <a:p>
                <a:r>
                  <a:rPr lang="en-US" dirty="0"/>
                  <a:t>Note: </a:t>
                </a:r>
                <a:r>
                  <a:rPr lang="en-US" b="1" i="1" dirty="0"/>
                  <a:t>ab</a:t>
                </a:r>
                <a:r>
                  <a:rPr lang="en-US" dirty="0"/>
                  <a:t> isochoric (constant volume)</a:t>
                </a:r>
              </a:p>
              <a:p>
                <a:r>
                  <a:rPr lang="en-US" dirty="0"/>
                  <a:t>          </a:t>
                </a:r>
                <a:r>
                  <a:rPr lang="en-US" b="1" i="1" dirty="0" err="1"/>
                  <a:t>bc</a:t>
                </a:r>
                <a:r>
                  <a:rPr lang="en-US" dirty="0"/>
                  <a:t> </a:t>
                </a:r>
                <a:r>
                  <a:rPr lang="en-US" dirty="0" err="1"/>
                  <a:t>isothermic</a:t>
                </a:r>
                <a:r>
                  <a:rPr lang="en-US" dirty="0"/>
                  <a:t> (constant temperature)</a:t>
                </a:r>
              </a:p>
              <a:p>
                <a:r>
                  <a:rPr lang="en-US" dirty="0"/>
                  <a:t>          </a:t>
                </a:r>
                <a:r>
                  <a:rPr lang="en-US" b="1" i="1" dirty="0"/>
                  <a:t>ca</a:t>
                </a:r>
                <a:r>
                  <a:rPr lang="en-US" dirty="0"/>
                  <a:t> isobaric (constant pressure)</a:t>
                </a:r>
              </a:p>
              <a:p>
                <a:endParaRPr lang="en-US" dirty="0"/>
              </a:p>
              <a:p>
                <a:r>
                  <a:rPr lang="en-US" dirty="0"/>
                  <a:t>For;</a:t>
                </a:r>
              </a:p>
              <a:p>
                <a:r>
                  <a:rPr lang="en-US" dirty="0"/>
                  <a:t>	 </a:t>
                </a:r>
                <a14:m>
                  <m:oMath xmlns:m="http://schemas.openxmlformats.org/officeDocument/2006/math">
                    <m:d>
                      <m:dPr>
                        <m:begChr m:val=""/>
                        <m:endChr m:val="}"/>
                        <m:ctrlPr>
                          <a:rPr lang="en-US" i="1" smtClean="0">
                            <a:latin typeface="Cambria Math" panose="02040503050406030204" pitchFamily="18" charset="0"/>
                          </a:rPr>
                        </m:ctrlPr>
                      </m:dPr>
                      <m:e>
                        <m:eqArr>
                          <m:eqArrPr>
                            <m:ctrlPr>
                              <a:rPr lang="en-US" i="1" smtClean="0">
                                <a:latin typeface="Cambria Math" panose="02040503050406030204" pitchFamily="18" charset="0"/>
                              </a:rPr>
                            </m:ctrlPr>
                          </m:eqArrPr>
                          <m:e>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𝑇</m:t>
                            </m:r>
                            <m:r>
                              <a:rPr lang="en-US" b="0" i="1" smtClean="0">
                                <a:latin typeface="Cambria Math" panose="02040503050406030204" pitchFamily="18" charset="0"/>
                                <a:ea typeface="Cambria Math" panose="02040503050406030204" pitchFamily="18" charset="0"/>
                              </a:rPr>
                              <m:t>=0→ ∆</m:t>
                            </m:r>
                            <m:r>
                              <a:rPr lang="en-US" b="0" i="1" smtClean="0">
                                <a:latin typeface="Cambria Math" panose="02040503050406030204" pitchFamily="18" charset="0"/>
                                <a:ea typeface="Cambria Math" panose="02040503050406030204" pitchFamily="18" charset="0"/>
                              </a:rPr>
                              <m:t>𝑈</m:t>
                            </m:r>
                            <m:r>
                              <a:rPr lang="en-US" b="0" i="1" smtClean="0">
                                <a:latin typeface="Cambria Math" panose="02040503050406030204" pitchFamily="18" charset="0"/>
                                <a:ea typeface="Cambria Math" panose="02040503050406030204" pitchFamily="18" charset="0"/>
                              </a:rPr>
                              <m:t>=0</m:t>
                            </m:r>
                          </m:e>
                          <m:e>
                            <m:r>
                              <a:rPr lang="en-US" b="0" i="1" smtClean="0">
                                <a:latin typeface="Cambria Math" panose="02040503050406030204" pitchFamily="18" charset="0"/>
                              </a:rPr>
                              <m:t>𝑄</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𝑈</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𝑊</m:t>
                            </m:r>
                          </m:e>
                        </m:eqArr>
                      </m:e>
                    </m:d>
                    <m:r>
                      <a:rPr lang="en-US" b="0" i="1" smtClean="0">
                        <a:latin typeface="Cambria Math" panose="02040503050406030204" pitchFamily="18" charset="0"/>
                      </a:rPr>
                      <m:t>𝑄</m:t>
                    </m:r>
                    <m:r>
                      <a:rPr lang="en-US" b="0" i="1" smtClean="0">
                        <a:latin typeface="Cambria Math" panose="02040503050406030204" pitchFamily="18" charset="0"/>
                      </a:rPr>
                      <m:t>=</m:t>
                    </m:r>
                    <m:r>
                      <a:rPr lang="en-US" b="0" i="1" smtClean="0">
                        <a:latin typeface="Cambria Math" panose="02040503050406030204" pitchFamily="18" charset="0"/>
                      </a:rPr>
                      <m:t>𝑊</m:t>
                    </m:r>
                    <m:r>
                      <a:rPr lang="en-US" b="0" i="1" smtClean="0">
                        <a:latin typeface="Cambria Math" panose="02040503050406030204" pitchFamily="18" charset="0"/>
                      </a:rPr>
                      <m:t>=</m:t>
                    </m:r>
                    <m:r>
                      <a:rPr lang="en-US" b="0" i="1" smtClean="0">
                        <a:latin typeface="Cambria Math" panose="02040503050406030204" pitchFamily="18" charset="0"/>
                      </a:rPr>
                      <m:t>𝑛𝑅𝑇𝑙𝑛</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𝑐</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𝑏</m:t>
                            </m:r>
                          </m:sub>
                        </m:sSub>
                      </m:den>
                    </m:f>
                  </m:oMath>
                </a14:m>
                <a:r>
                  <a:rPr lang="en-US" dirty="0"/>
                  <a:t> (isotherm)</a:t>
                </a:r>
              </a:p>
              <a:p>
                <a:r>
                  <a:rPr lang="en-US" dirty="0"/>
                  <a: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𝑉</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5</m:t>
                        </m:r>
                      </m:num>
                      <m:den>
                        <m:r>
                          <a:rPr lang="en-US" b="0" i="1" smtClean="0">
                            <a:latin typeface="Cambria Math" panose="02040503050406030204" pitchFamily="18" charset="0"/>
                          </a:rPr>
                          <m:t>2</m:t>
                        </m:r>
                      </m:den>
                    </m:f>
                    <m:r>
                      <a:rPr lang="en-US" b="0" i="1" smtClean="0">
                        <a:latin typeface="Cambria Math" panose="02040503050406030204" pitchFamily="18" charset="0"/>
                      </a:rPr>
                      <m:t>𝑅</m:t>
                    </m:r>
                  </m:oMath>
                </a14:m>
                <a:r>
                  <a:rPr lang="en-US" dirty="0"/>
                  <a:t> (diatomic gas)</a:t>
                </a:r>
              </a:p>
              <a:p>
                <a:r>
                  <a:rPr lang="en-US" dirty="0"/>
                  <a: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𝑝</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𝑉</m:t>
                        </m:r>
                      </m:sub>
                    </m:sSub>
                    <m:r>
                      <a:rPr lang="en-US" b="0" i="1" smtClean="0">
                        <a:latin typeface="Cambria Math" panose="02040503050406030204" pitchFamily="18" charset="0"/>
                      </a:rPr>
                      <m:t>+</m:t>
                    </m:r>
                    <m:r>
                      <a:rPr lang="en-US" b="0" i="1" smtClean="0">
                        <a:latin typeface="Cambria Math" panose="02040503050406030204" pitchFamily="18" charset="0"/>
                      </a:rPr>
                      <m:t>𝑅</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7</m:t>
                        </m:r>
                      </m:num>
                      <m:den>
                        <m:r>
                          <a:rPr lang="en-US" b="0" i="1" smtClean="0">
                            <a:latin typeface="Cambria Math" panose="02040503050406030204" pitchFamily="18" charset="0"/>
                          </a:rPr>
                          <m:t>2</m:t>
                        </m:r>
                      </m:den>
                    </m:f>
                    <m:r>
                      <a:rPr lang="en-US" b="0" i="1" smtClean="0">
                        <a:latin typeface="Cambria Math" panose="02040503050406030204" pitchFamily="18" charset="0"/>
                      </a:rPr>
                      <m:t>𝑅</m:t>
                    </m:r>
                  </m:oMath>
                </a14:m>
                <a:r>
                  <a:rPr lang="en-US" dirty="0"/>
                  <a:t> (</a:t>
                </a:r>
                <a:r>
                  <a:rPr lang="en-US" i="1" dirty="0"/>
                  <a:t>R</a:t>
                </a:r>
                <a:r>
                  <a:rPr lang="en-US" dirty="0"/>
                  <a:t>=8.315</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𝐽</m:t>
                        </m:r>
                      </m:num>
                      <m:den>
                        <m:r>
                          <a:rPr lang="en-US" b="0" i="1" smtClean="0">
                            <a:latin typeface="Cambria Math" panose="02040503050406030204" pitchFamily="18" charset="0"/>
                          </a:rPr>
                          <m:t>𝑚𝑜𝑙</m:t>
                        </m:r>
                        <m:r>
                          <a:rPr lang="en-US" b="0" i="1" smtClean="0">
                            <a:latin typeface="Cambria Math" panose="02040503050406030204" pitchFamily="18" charset="0"/>
                          </a:rPr>
                          <m:t>.</m:t>
                        </m:r>
                        <m:r>
                          <a:rPr lang="en-US" b="0" i="1" smtClean="0">
                            <a:latin typeface="Cambria Math" panose="02040503050406030204" pitchFamily="18" charset="0"/>
                          </a:rPr>
                          <m:t>𝐾</m:t>
                        </m:r>
                      </m:den>
                    </m:f>
                  </m:oMath>
                </a14:m>
                <a:r>
                  <a:rPr lang="en-US" dirty="0"/>
                  <a:t>)</a:t>
                </a:r>
              </a:p>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𝑈</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𝑛</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𝐶</m:t>
                          </m:r>
                        </m:e>
                        <m:sub>
                          <m:r>
                            <a:rPr lang="en-US" b="0" i="1" smtClean="0">
                              <a:latin typeface="Cambria Math" panose="02040503050406030204" pitchFamily="18" charset="0"/>
                              <a:ea typeface="Cambria Math" panose="02040503050406030204" pitchFamily="18" charset="0"/>
                            </a:rPr>
                            <m:t>𝑉</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𝑇</m:t>
                      </m:r>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3059642" y="0"/>
                <a:ext cx="6084358" cy="3046411"/>
              </a:xfrm>
              <a:prstGeom prst="rect">
                <a:avLst/>
              </a:prstGeom>
              <a:blipFill rotWithShape="0">
                <a:blip r:embed="rId3"/>
                <a:stretch>
                  <a:fillRect l="-598" t="-395"/>
                </a:stretch>
              </a:blipFill>
              <a:ln w="3810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12032" y="3176121"/>
                <a:ext cx="8153400" cy="3727495"/>
              </a:xfrm>
              <a:prstGeom prst="rect">
                <a:avLst/>
              </a:prstGeom>
              <a:noFill/>
            </p:spPr>
            <p:txBody>
              <a:bodyPr wrap="square" rtlCol="0">
                <a:spAutoFit/>
              </a:bodyPr>
              <a:lstStyle/>
              <a:p>
                <a:pPr marL="342900" indent="-342900">
                  <a:buAutoNum type="alphaLcParenBoth"/>
                </a:pPr>
                <a:r>
                  <a:rPr lang="en-US" dirty="0"/>
                  <a:t>What is the volume at </a:t>
                </a:r>
                <a:r>
                  <a:rPr lang="en-US" b="1" i="1" dirty="0"/>
                  <a:t>c</a:t>
                </a:r>
                <a:r>
                  <a:rPr lang="en-US" dirty="0"/>
                  <a:t> ?</a:t>
                </a:r>
              </a:p>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𝑏</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𝑐</m:t>
                        </m:r>
                      </m:sub>
                    </m:sSub>
                  </m:oMath>
                </a14:m>
                <a:r>
                  <a:rPr lang="en-US" dirty="0">
                    <a:sym typeface="Wingdings" panose="05000000000000000000" pitchFamily="2" charset="2"/>
                  </a:rPr>
                  <a:t> for states </a:t>
                </a:r>
                <a:r>
                  <a:rPr lang="en-US" b="1" i="1" dirty="0">
                    <a:sym typeface="Wingdings" panose="05000000000000000000" pitchFamily="2" charset="2"/>
                  </a:rPr>
                  <a:t>b</a:t>
                </a:r>
                <a:r>
                  <a:rPr lang="en-US" dirty="0">
                    <a:sym typeface="Wingdings" panose="05000000000000000000" pitchFamily="2" charset="2"/>
                  </a:rPr>
                  <a:t> and </a:t>
                </a:r>
                <a:r>
                  <a:rPr lang="en-US" b="1" i="1" dirty="0">
                    <a:sym typeface="Wingdings" panose="05000000000000000000" pitchFamily="2" charset="2"/>
                  </a:rPr>
                  <a:t>c</a:t>
                </a:r>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𝑝𝑉</m:t>
                      </m:r>
                      <m:r>
                        <a:rPr lang="en-US" b="0" i="1" smtClean="0">
                          <a:latin typeface="Cambria Math" panose="02040503050406030204" pitchFamily="18" charset="0"/>
                        </a:rPr>
                        <m:t>=</m:t>
                      </m:r>
                      <m:r>
                        <a:rPr lang="en-US" b="0" i="1" smtClean="0">
                          <a:latin typeface="Cambria Math" panose="02040503050406030204" pitchFamily="18" charset="0"/>
                        </a:rPr>
                        <m:t>𝑛𝑅𝑇</m:t>
                      </m:r>
                      <m:r>
                        <a:rPr lang="en-US" b="0" i="1" smtClean="0">
                          <a:latin typeface="Cambria Math" panose="02040503050406030204" pitchFamily="18" charset="0"/>
                        </a:rPr>
                        <m:t> →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𝑏</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𝑏</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b="0" i="1" smtClean="0">
                              <a:latin typeface="Cambria Math" panose="02040503050406030204" pitchFamily="18" charset="0"/>
                            </a:rPr>
                            <m:t>𝑐</m:t>
                          </m:r>
                        </m:sub>
                      </m:sSub>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b="0" i="1" smtClean="0">
                              <a:latin typeface="Cambria Math" panose="02040503050406030204" pitchFamily="18" charset="0"/>
                            </a:rPr>
                            <m:t>𝑐</m:t>
                          </m:r>
                        </m:sub>
                      </m:sSub>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𝑐</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𝑏</m:t>
                          </m:r>
                        </m:sub>
                      </m:sSub>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𝑏</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𝑐</m:t>
                                  </m:r>
                                </m:sub>
                              </m:sSub>
                            </m:den>
                          </m:f>
                        </m:e>
                      </m:d>
                      <m:r>
                        <a:rPr lang="en-US" b="0" i="1" smtClean="0">
                          <a:latin typeface="Cambria Math" panose="02040503050406030204" pitchFamily="18" charset="0"/>
                        </a:rPr>
                        <m:t>=0.2∗</m:t>
                      </m:r>
                      <m:f>
                        <m:fPr>
                          <m:ctrlPr>
                            <a:rPr lang="en-US" b="0" i="1" smtClean="0">
                              <a:latin typeface="Cambria Math" panose="02040503050406030204" pitchFamily="18" charset="0"/>
                            </a:rPr>
                          </m:ctrlPr>
                        </m:fPr>
                        <m:num>
                          <m:r>
                            <a:rPr lang="en-US" b="0" i="1" smtClean="0">
                              <a:latin typeface="Cambria Math" panose="02040503050406030204" pitchFamily="18" charset="0"/>
                            </a:rPr>
                            <m:t>2</m:t>
                          </m:r>
                        </m:num>
                        <m:den>
                          <m:r>
                            <a:rPr lang="en-US" b="0" i="1" smtClean="0">
                              <a:latin typeface="Cambria Math" panose="02040503050406030204" pitchFamily="18" charset="0"/>
                            </a:rPr>
                            <m:t>0.5</m:t>
                          </m:r>
                        </m:den>
                      </m:f>
                      <m:r>
                        <a:rPr lang="en-US" b="0" i="1" smtClean="0">
                          <a:latin typeface="Cambria Math" panose="02040503050406030204" pitchFamily="18" charset="0"/>
                        </a:rPr>
                        <m:t>=0.8 </m:t>
                      </m:r>
                      <m:r>
                        <a:rPr lang="en-US" b="0" i="1" smtClean="0">
                          <a:latin typeface="Cambria Math" panose="02040503050406030204" pitchFamily="18" charset="0"/>
                        </a:rPr>
                        <m:t>𝐿</m:t>
                      </m:r>
                    </m:oMath>
                  </m:oMathPara>
                </a14:m>
                <a:endParaRPr lang="en-US" dirty="0"/>
              </a:p>
              <a:p>
                <a:pPr marL="342900" indent="-342900">
                  <a:buFont typeface="Wingdings" panose="05000000000000000000" pitchFamily="2" charset="2"/>
                  <a:buAutoNum type="alphaLcParenBoth" startAt="2"/>
                </a:pPr>
                <a:r>
                  <a:rPr lang="en-US" dirty="0"/>
                  <a:t>Find temperature of the gas at points </a:t>
                </a:r>
                <a:r>
                  <a:rPr lang="en-US" b="1" i="1" dirty="0"/>
                  <a:t>ab</a:t>
                </a:r>
                <a:r>
                  <a:rPr lang="en-US" dirty="0"/>
                  <a:t> and </a:t>
                </a:r>
                <a:r>
                  <a:rPr lang="en-US" b="1" i="1" dirty="0"/>
                  <a:t>c</a:t>
                </a:r>
              </a:p>
              <a:p>
                <a:r>
                  <a:rPr lang="en-US" dirty="0"/>
                  <a: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𝑎</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b="0" i="1" smtClean="0">
                                <a:latin typeface="Cambria Math" panose="02040503050406030204" pitchFamily="18" charset="0"/>
                              </a:rPr>
                              <m:t>𝑎</m:t>
                            </m:r>
                          </m:sub>
                        </m:sSub>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b="0" i="1" smtClean="0">
                                <a:latin typeface="Cambria Math" panose="02040503050406030204" pitchFamily="18" charset="0"/>
                              </a:rPr>
                              <m:t>𝑎</m:t>
                            </m:r>
                          </m:sub>
                        </m:sSub>
                      </m:num>
                      <m:den>
                        <m:r>
                          <a:rPr lang="en-US" b="0" i="1" smtClean="0">
                            <a:latin typeface="Cambria Math" panose="02040503050406030204" pitchFamily="18" charset="0"/>
                          </a:rPr>
                          <m:t>𝑛𝑅</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(0.5 </m:t>
                        </m:r>
                        <m:r>
                          <a:rPr lang="en-US" b="0" i="1" smtClean="0">
                            <a:latin typeface="Cambria Math" panose="02040503050406030204" pitchFamily="18" charset="0"/>
                          </a:rPr>
                          <m:t>𝑎𝑡𝑚</m:t>
                        </m:r>
                        <m:r>
                          <a:rPr lang="en-US" b="0" i="1" smtClean="0">
                            <a:latin typeface="Cambria Math" panose="02040503050406030204" pitchFamily="18" charset="0"/>
                          </a:rPr>
                          <m:t>)(1.013</m:t>
                        </m:r>
                        <m:r>
                          <a:rPr lang="en-US" b="0" i="1" smtClean="0">
                            <a:latin typeface="Cambria Math" panose="02040503050406030204" pitchFamily="18" charset="0"/>
                          </a:rPr>
                          <m:t>𝑥</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5</m:t>
                            </m:r>
                          </m:sup>
                        </m:sSup>
                        <m:f>
                          <m:fPr>
                            <m:ctrlPr>
                              <a:rPr lang="en-US" b="0" i="1" smtClean="0">
                                <a:latin typeface="Cambria Math" panose="02040503050406030204" pitchFamily="18" charset="0"/>
                              </a:rPr>
                            </m:ctrlPr>
                          </m:fPr>
                          <m:num>
                            <m:r>
                              <a:rPr lang="en-US" b="0" i="1" smtClean="0">
                                <a:latin typeface="Cambria Math" panose="02040503050406030204" pitchFamily="18" charset="0"/>
                              </a:rPr>
                              <m:t>𝑃𝑎</m:t>
                            </m:r>
                          </m:num>
                          <m:den>
                            <m:r>
                              <a:rPr lang="en-US" b="0" i="1" smtClean="0">
                                <a:latin typeface="Cambria Math" panose="02040503050406030204" pitchFamily="18" charset="0"/>
                              </a:rPr>
                              <m:t>𝑎𝑡𝑚</m:t>
                            </m:r>
                          </m:den>
                        </m:f>
                        <m:r>
                          <a:rPr lang="en-US" b="0" i="1" smtClean="0">
                            <a:latin typeface="Cambria Math" panose="02040503050406030204" pitchFamily="18" charset="0"/>
                          </a:rPr>
                          <m:t>)(0.2</m:t>
                        </m:r>
                        <m:r>
                          <a:rPr lang="en-US" i="1">
                            <a:latin typeface="Cambria Math" panose="02040503050406030204" pitchFamily="18" charset="0"/>
                          </a:rPr>
                          <m:t>𝑥</m:t>
                        </m:r>
                        <m:sSup>
                          <m:sSupPr>
                            <m:ctrlPr>
                              <a:rPr lang="en-US" i="1">
                                <a:latin typeface="Cambria Math" panose="02040503050406030204" pitchFamily="18" charset="0"/>
                              </a:rPr>
                            </m:ctrlPr>
                          </m:sSupPr>
                          <m:e>
                            <m:r>
                              <a:rPr lang="en-US" i="1">
                                <a:latin typeface="Cambria Math" panose="02040503050406030204" pitchFamily="18" charset="0"/>
                              </a:rPr>
                              <m:t>10</m:t>
                            </m:r>
                          </m:e>
                          <m:sup>
                            <m:r>
                              <a:rPr lang="en-US" b="0" i="1" smtClean="0">
                                <a:latin typeface="Cambria Math" panose="02040503050406030204" pitchFamily="18" charset="0"/>
                              </a:rPr>
                              <m:t>−3</m:t>
                            </m:r>
                          </m:sup>
                        </m:sSup>
                        <m:sSup>
                          <m:sSupPr>
                            <m:ctrlPr>
                              <a:rPr lang="en-US"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3</m:t>
                            </m:r>
                          </m:sup>
                        </m:sSup>
                        <m:r>
                          <a:rPr lang="en-US" b="0" i="1" smtClean="0">
                            <a:latin typeface="Cambria Math" panose="02040503050406030204" pitchFamily="18" charset="0"/>
                          </a:rPr>
                          <m:t>)</m:t>
                        </m:r>
                      </m:num>
                      <m:den>
                        <m:r>
                          <a:rPr lang="en-US" b="0" i="1" smtClean="0">
                            <a:latin typeface="Cambria Math" panose="02040503050406030204" pitchFamily="18" charset="0"/>
                          </a:rPr>
                          <m:t>0.004</m:t>
                        </m:r>
                        <m:r>
                          <a:rPr lang="en-US" b="0" i="1" smtClean="0">
                            <a:latin typeface="Cambria Math" panose="02040503050406030204" pitchFamily="18" charset="0"/>
                          </a:rPr>
                          <m:t>𝑚𝑜𝑙</m:t>
                        </m:r>
                        <m:r>
                          <a:rPr lang="en-US" b="0" i="1" smtClean="0">
                            <a:latin typeface="Cambria Math" panose="02040503050406030204" pitchFamily="18" charset="0"/>
                          </a:rPr>
                          <m:t>∗8.315</m:t>
                        </m:r>
                        <m:f>
                          <m:fPr>
                            <m:ctrlPr>
                              <a:rPr lang="en-US" b="0" i="1" smtClean="0">
                                <a:latin typeface="Cambria Math" panose="02040503050406030204" pitchFamily="18" charset="0"/>
                              </a:rPr>
                            </m:ctrlPr>
                          </m:fPr>
                          <m:num>
                            <m:r>
                              <a:rPr lang="en-US" b="0" i="1" smtClean="0">
                                <a:latin typeface="Cambria Math" panose="02040503050406030204" pitchFamily="18" charset="0"/>
                              </a:rPr>
                              <m:t>𝐽</m:t>
                            </m:r>
                          </m:num>
                          <m:den>
                            <m:r>
                              <a:rPr lang="en-US" b="0" i="1" smtClean="0">
                                <a:latin typeface="Cambria Math" panose="02040503050406030204" pitchFamily="18" charset="0"/>
                              </a:rPr>
                              <m:t>𝑚𝑜𝑙</m:t>
                            </m:r>
                            <m:r>
                              <a:rPr lang="en-US" b="0" i="1" smtClean="0">
                                <a:latin typeface="Cambria Math" panose="02040503050406030204" pitchFamily="18" charset="0"/>
                              </a:rPr>
                              <m:t>.</m:t>
                            </m:r>
                            <m:r>
                              <a:rPr lang="en-US" b="0" i="1" smtClean="0">
                                <a:latin typeface="Cambria Math" panose="02040503050406030204" pitchFamily="18" charset="0"/>
                              </a:rPr>
                              <m:t>𝐾</m:t>
                            </m:r>
                          </m:den>
                        </m:f>
                      </m:den>
                    </m:f>
                    <m:r>
                      <a:rPr lang="en-US" b="0" i="1" smtClean="0">
                        <a:latin typeface="Cambria Math" panose="02040503050406030204" pitchFamily="18" charset="0"/>
                      </a:rPr>
                      <m:t>=305</m:t>
                    </m:r>
                    <m:r>
                      <a:rPr lang="en-US" b="0" i="1" smtClean="0">
                        <a:latin typeface="Cambria Math" panose="02040503050406030204" pitchFamily="18" charset="0"/>
                      </a:rPr>
                      <m:t>𝐾</m:t>
                    </m:r>
                  </m:oMath>
                </a14:m>
                <a:r>
                  <a:rPr lang="en-US" dirty="0"/>
                  <a:t> (Note: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𝑎</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𝑁</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2</m:t>
                            </m:r>
                          </m:sup>
                        </m:sSup>
                      </m:den>
                    </m:f>
                  </m:oMath>
                </a14:m>
                <a:r>
                  <a:rPr lang="en-US" dirty="0"/>
                  <a:t>)</a:t>
                </a:r>
              </a:p>
              <a:p>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𝑎</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𝑏</m:t>
                        </m:r>
                      </m:sub>
                    </m:sSub>
                  </m:oMath>
                </a14:m>
                <a:r>
                  <a:rPr lang="en-US" dirty="0"/>
                  <a:t> </a:t>
                </a:r>
                <a:r>
                  <a:rPr lang="en-US" dirty="0">
                    <a:sym typeface="Wingdings" panose="05000000000000000000" pitchFamily="2" charset="2"/>
                  </a:rPr>
                  <a:t> for states </a:t>
                </a:r>
                <a:r>
                  <a:rPr lang="en-US" b="1" i="1" dirty="0">
                    <a:sym typeface="Wingdings" panose="05000000000000000000" pitchFamily="2" charset="2"/>
                  </a:rPr>
                  <a:t>a</a:t>
                </a:r>
                <a:r>
                  <a:rPr lang="en-US" dirty="0">
                    <a:sym typeface="Wingdings" panose="05000000000000000000" pitchFamily="2" charset="2"/>
                  </a:rPr>
                  <a:t> and </a:t>
                </a:r>
                <a:r>
                  <a:rPr lang="en-US" b="1" i="1" dirty="0">
                    <a:sym typeface="Wingdings" panose="05000000000000000000" pitchFamily="2" charset="2"/>
                  </a:rPr>
                  <a:t>b </a:t>
                </a:r>
                <a:r>
                  <a:rPr lang="en-US" dirty="0">
                    <a:sym typeface="Wingdings" panose="05000000000000000000" pitchFamily="2" charset="2"/>
                  </a:rPr>
                  <a:t> </a:t>
                </a:r>
                <a14:m>
                  <m:oMath xmlns:m="http://schemas.openxmlformats.org/officeDocument/2006/math">
                    <m:f>
                      <m:fPr>
                        <m:ctrlPr>
                          <a:rPr lang="en-US" i="1" smtClean="0">
                            <a:latin typeface="Cambria Math" panose="02040503050406030204" pitchFamily="18" charset="0"/>
                            <a:sym typeface="Wingdings" panose="05000000000000000000" pitchFamily="2" charset="2"/>
                          </a:rPr>
                        </m:ctrlPr>
                      </m:fPr>
                      <m:num>
                        <m:r>
                          <a:rPr lang="en-US" b="0" i="1" smtClean="0">
                            <a:latin typeface="Cambria Math" panose="02040503050406030204" pitchFamily="18" charset="0"/>
                            <a:sym typeface="Wingdings" panose="05000000000000000000" pitchFamily="2" charset="2"/>
                          </a:rPr>
                          <m:t>𝑇</m:t>
                        </m:r>
                      </m:num>
                      <m:den>
                        <m:r>
                          <a:rPr lang="en-US" b="0" i="1" smtClean="0">
                            <a:latin typeface="Cambria Math" panose="02040503050406030204" pitchFamily="18" charset="0"/>
                            <a:sym typeface="Wingdings" panose="05000000000000000000" pitchFamily="2" charset="2"/>
                          </a:rPr>
                          <m:t>𝑝</m:t>
                        </m:r>
                      </m:den>
                    </m:f>
                    <m:r>
                      <a:rPr lang="en-US" b="0" i="1" smtClean="0">
                        <a:latin typeface="Cambria Math" panose="02040503050406030204" pitchFamily="18" charset="0"/>
                        <a:sym typeface="Wingdings" panose="05000000000000000000" pitchFamily="2" charset="2"/>
                      </a:rPr>
                      <m:t>=</m:t>
                    </m:r>
                    <m:f>
                      <m:fPr>
                        <m:ctrlPr>
                          <a:rPr lang="en-US" b="0" i="1" smtClean="0">
                            <a:latin typeface="Cambria Math" panose="02040503050406030204" pitchFamily="18" charset="0"/>
                            <a:sym typeface="Wingdings" panose="05000000000000000000" pitchFamily="2" charset="2"/>
                          </a:rPr>
                        </m:ctrlPr>
                      </m:fPr>
                      <m:num>
                        <m:r>
                          <a:rPr lang="en-US" b="0" i="1" smtClean="0">
                            <a:latin typeface="Cambria Math" panose="02040503050406030204" pitchFamily="18" charset="0"/>
                            <a:sym typeface="Wingdings" panose="05000000000000000000" pitchFamily="2" charset="2"/>
                          </a:rPr>
                          <m:t>𝑉</m:t>
                        </m:r>
                      </m:num>
                      <m:den>
                        <m:r>
                          <a:rPr lang="en-US" b="0" i="1" smtClean="0">
                            <a:latin typeface="Cambria Math" panose="02040503050406030204" pitchFamily="18" charset="0"/>
                            <a:sym typeface="Wingdings" panose="05000000000000000000" pitchFamily="2" charset="2"/>
                          </a:rPr>
                          <m:t>𝑛𝑅</m:t>
                        </m:r>
                      </m:den>
                    </m:f>
                    <m:r>
                      <a:rPr lang="en-US" b="0" i="1" smtClean="0">
                        <a:latin typeface="Cambria Math" panose="02040503050406030204" pitchFamily="18" charset="0"/>
                        <a:sym typeface="Wingdings" panose="05000000000000000000" pitchFamily="2" charset="2"/>
                      </a:rPr>
                      <m:t>=</m:t>
                    </m:r>
                    <m:r>
                      <a:rPr lang="en-US" b="0" i="1" smtClean="0">
                        <a:latin typeface="Cambria Math" panose="02040503050406030204" pitchFamily="18" charset="0"/>
                        <a:sym typeface="Wingdings" panose="05000000000000000000" pitchFamily="2" charset="2"/>
                      </a:rPr>
                      <m:t>𝑐𝑜𝑛𝑠𝑡𝑎𝑛𝑡</m:t>
                    </m:r>
                    <m:r>
                      <a:rPr lang="en-US" b="0" i="1" smtClean="0">
                        <a:latin typeface="Cambria Math" panose="02040503050406030204" pitchFamily="18" charset="0"/>
                        <a:sym typeface="Wingdings" panose="05000000000000000000" pitchFamily="2" charset="2"/>
                      </a:rPr>
                      <m:t> →</m:t>
                    </m:r>
                    <m:f>
                      <m:fPr>
                        <m:ctrlPr>
                          <a:rPr lang="en-US" i="1">
                            <a:latin typeface="Cambria Math" panose="02040503050406030204" pitchFamily="18" charset="0"/>
                            <a:sym typeface="Wingdings" panose="05000000000000000000" pitchFamily="2" charset="2"/>
                          </a:rPr>
                        </m:ctrlPr>
                      </m:fPr>
                      <m:num>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𝑎</m:t>
                            </m:r>
                          </m:sub>
                        </m:sSub>
                      </m:num>
                      <m:den>
                        <m:sSub>
                          <m:sSubPr>
                            <m:ctrlPr>
                              <a:rPr lang="en-US" i="1">
                                <a:latin typeface="Cambria Math" panose="02040503050406030204" pitchFamily="18" charset="0"/>
                              </a:rPr>
                            </m:ctrlPr>
                          </m:sSubPr>
                          <m:e>
                            <m:r>
                              <a:rPr lang="en-US" b="0" i="1" smtClean="0">
                                <a:latin typeface="Cambria Math" panose="02040503050406030204" pitchFamily="18" charset="0"/>
                              </a:rPr>
                              <m:t>𝑝</m:t>
                            </m:r>
                          </m:e>
                          <m:sub>
                            <m:r>
                              <a:rPr lang="en-US" i="1">
                                <a:latin typeface="Cambria Math" panose="02040503050406030204" pitchFamily="18" charset="0"/>
                              </a:rPr>
                              <m:t>𝑎</m:t>
                            </m:r>
                          </m:sub>
                        </m:sSub>
                      </m:den>
                    </m:f>
                    <m:r>
                      <a:rPr lang="en-US" i="1">
                        <a:latin typeface="Cambria Math" panose="02040503050406030204" pitchFamily="18" charset="0"/>
                        <a:sym typeface="Wingdings" panose="05000000000000000000" pitchFamily="2" charset="2"/>
                      </a:rPr>
                      <m:t>=</m:t>
                    </m:r>
                    <m:f>
                      <m:fPr>
                        <m:ctrlPr>
                          <a:rPr lang="en-US" i="1">
                            <a:latin typeface="Cambria Math" panose="02040503050406030204" pitchFamily="18" charset="0"/>
                            <a:sym typeface="Wingdings" panose="05000000000000000000" pitchFamily="2" charset="2"/>
                          </a:rPr>
                        </m:ctrlPr>
                      </m:fPr>
                      <m:num>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b="0" i="1" smtClean="0">
                                <a:latin typeface="Cambria Math" panose="02040503050406030204" pitchFamily="18" charset="0"/>
                              </a:rPr>
                              <m:t>𝑏</m:t>
                            </m:r>
                          </m:sub>
                        </m:sSub>
                      </m:num>
                      <m:den>
                        <m:sSub>
                          <m:sSubPr>
                            <m:ctrlPr>
                              <a:rPr lang="en-US" i="1" smtClean="0">
                                <a:latin typeface="Cambria Math" panose="02040503050406030204" pitchFamily="18" charset="0"/>
                              </a:rPr>
                            </m:ctrlPr>
                          </m:sSubPr>
                          <m:e>
                            <m:r>
                              <a:rPr lang="en-US" i="1">
                                <a:latin typeface="Cambria Math" panose="02040503050406030204" pitchFamily="18" charset="0"/>
                              </a:rPr>
                              <m:t>𝑝</m:t>
                            </m:r>
                          </m:e>
                          <m:sub>
                            <m:r>
                              <a:rPr lang="en-US" b="0" i="1" smtClean="0">
                                <a:latin typeface="Cambria Math" panose="02040503050406030204" pitchFamily="18" charset="0"/>
                              </a:rPr>
                              <m:t>𝑏</m:t>
                            </m:r>
                          </m:sub>
                        </m:sSub>
                      </m:den>
                    </m:f>
                  </m:oMath>
                </a14:m>
                <a:endParaRPr lang="en-US"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b="0" i="1" smtClean="0">
                              <a:latin typeface="Cambria Math" panose="02040503050406030204" pitchFamily="18" charset="0"/>
                            </a:rPr>
                            <m:t>𝑏</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b="0" i="1" smtClean="0">
                              <a:latin typeface="Cambria Math" panose="02040503050406030204" pitchFamily="18" charset="0"/>
                            </a:rPr>
                            <m:t>𝑐</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𝑎</m:t>
                          </m:r>
                        </m:sub>
                      </m:sSub>
                      <m:f>
                        <m:fPr>
                          <m:ctrlPr>
                            <a:rPr lang="en-US" i="1">
                              <a:latin typeface="Cambria Math" panose="02040503050406030204" pitchFamily="18" charset="0"/>
                              <a:sym typeface="Wingdings" panose="05000000000000000000" pitchFamily="2" charset="2"/>
                            </a:rPr>
                          </m:ctrlPr>
                        </m:fPr>
                        <m:num>
                          <m:sSub>
                            <m:sSubPr>
                              <m:ctrlPr>
                                <a:rPr lang="en-US" i="1">
                                  <a:latin typeface="Cambria Math" panose="02040503050406030204" pitchFamily="18" charset="0"/>
                                </a:rPr>
                              </m:ctrlPr>
                            </m:sSubPr>
                            <m:e>
                              <m:r>
                                <a:rPr lang="en-US" b="0" i="1" smtClean="0">
                                  <a:latin typeface="Cambria Math" panose="02040503050406030204" pitchFamily="18" charset="0"/>
                                </a:rPr>
                                <m:t>𝑝</m:t>
                              </m:r>
                            </m:e>
                            <m:sub>
                              <m:r>
                                <a:rPr lang="en-US" i="1">
                                  <a:latin typeface="Cambria Math" panose="02040503050406030204" pitchFamily="18" charset="0"/>
                                </a:rPr>
                                <m:t>𝑏</m:t>
                              </m:r>
                            </m:sub>
                          </m:sSub>
                        </m:num>
                        <m:den>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b="0" i="1" smtClean="0">
                                  <a:latin typeface="Cambria Math" panose="02040503050406030204" pitchFamily="18" charset="0"/>
                                </a:rPr>
                                <m:t>𝑎</m:t>
                              </m:r>
                            </m:sub>
                          </m:sSub>
                        </m:den>
                      </m:f>
                      <m:r>
                        <a:rPr lang="en-US" b="0" i="1" smtClean="0">
                          <a:latin typeface="Cambria Math" panose="02040503050406030204" pitchFamily="18" charset="0"/>
                        </a:rPr>
                        <m:t>=305∗</m:t>
                      </m:r>
                      <m:f>
                        <m:fPr>
                          <m:ctrlPr>
                            <a:rPr lang="en-US" b="0" i="1" smtClean="0">
                              <a:latin typeface="Cambria Math" panose="02040503050406030204" pitchFamily="18" charset="0"/>
                            </a:rPr>
                          </m:ctrlPr>
                        </m:fPr>
                        <m:num>
                          <m:r>
                            <a:rPr lang="en-US" b="0" i="1" smtClean="0">
                              <a:latin typeface="Cambria Math" panose="02040503050406030204" pitchFamily="18" charset="0"/>
                            </a:rPr>
                            <m:t>2</m:t>
                          </m:r>
                        </m:num>
                        <m:den>
                          <m:r>
                            <a:rPr lang="en-US" b="0" i="1" smtClean="0">
                              <a:latin typeface="Cambria Math" panose="02040503050406030204" pitchFamily="18" charset="0"/>
                            </a:rPr>
                            <m:t>0.5</m:t>
                          </m:r>
                        </m:den>
                      </m:f>
                      <m:r>
                        <a:rPr lang="en-US" b="0" i="1" smtClean="0">
                          <a:latin typeface="Cambria Math" panose="02040503050406030204" pitchFamily="18" charset="0"/>
                        </a:rPr>
                        <m:t>=1220</m:t>
                      </m:r>
                      <m:r>
                        <a:rPr lang="en-US" b="0" i="1" smtClean="0">
                          <a:latin typeface="Cambria Math" panose="02040503050406030204" pitchFamily="18" charset="0"/>
                        </a:rPr>
                        <m:t>𝐾</m:t>
                      </m:r>
                    </m:oMath>
                  </m:oMathPara>
                </a14:m>
                <a:endParaRPr lang="en-US" dirty="0"/>
              </a:p>
              <a:p>
                <a:r>
                  <a:rPr lang="en-US" dirty="0">
                    <a:solidFill>
                      <a:srgbClr val="FF0000"/>
                    </a:solidFill>
                  </a:rPr>
                  <a:t>Continued on next slide</a:t>
                </a:r>
              </a:p>
            </p:txBody>
          </p:sp>
        </mc:Choice>
        <mc:Fallback xmlns="">
          <p:sp>
            <p:nvSpPr>
              <p:cNvPr id="4" name="TextBox 3"/>
              <p:cNvSpPr txBox="1">
                <a:spLocks noRot="1" noChangeAspect="1" noMove="1" noResize="1" noEditPoints="1" noAdjustHandles="1" noChangeArrowheads="1" noChangeShapeType="1" noTextEdit="1"/>
              </p:cNvSpPr>
              <p:nvPr/>
            </p:nvSpPr>
            <p:spPr>
              <a:xfrm>
                <a:off x="-12032" y="3176121"/>
                <a:ext cx="8153400" cy="3727495"/>
              </a:xfrm>
              <a:prstGeom prst="rect">
                <a:avLst/>
              </a:prstGeom>
              <a:blipFill rotWithShape="0">
                <a:blip r:embed="rId4"/>
                <a:stretch>
                  <a:fillRect l="-598" t="-818" b="-1800"/>
                </a:stretch>
              </a:blipFill>
            </p:spPr>
            <p:txBody>
              <a:bodyPr/>
              <a:lstStyle/>
              <a:p>
                <a:r>
                  <a:rPr lang="en-US">
                    <a:noFill/>
                  </a:rPr>
                  <a:t> </a:t>
                </a:r>
              </a:p>
            </p:txBody>
          </p:sp>
        </mc:Fallback>
      </mc:AlternateContent>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3" descr="15-Figure43_G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5334000"/>
            <a:ext cx="2895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762000" y="4572000"/>
            <a:ext cx="83820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5486400" y="4267200"/>
            <a:ext cx="36576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5" name="TextBox 10"/>
          <p:cNvSpPr txBox="1">
            <a:spLocks noChangeArrowheads="1"/>
          </p:cNvSpPr>
          <p:nvPr/>
        </p:nvSpPr>
        <p:spPr bwMode="auto">
          <a:xfrm>
            <a:off x="4572000" y="5715000"/>
            <a:ext cx="244810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t>factors of unity </a:t>
            </a:r>
          </a:p>
          <a:p>
            <a:pPr eaLnBrk="1" hangingPunct="1"/>
            <a:r>
              <a:rPr lang="en-US" altLang="en-US" dirty="0"/>
              <a:t>1 </a:t>
            </a:r>
            <a:r>
              <a:rPr lang="en-US" altLang="en-US" dirty="0" err="1"/>
              <a:t>atm</a:t>
            </a:r>
            <a:r>
              <a:rPr lang="en-US" altLang="en-US" dirty="0"/>
              <a:t> = 1.013x10</a:t>
            </a:r>
            <a:r>
              <a:rPr lang="en-US" altLang="en-US" baseline="30000" dirty="0"/>
              <a:t>5</a:t>
            </a:r>
            <a:r>
              <a:rPr lang="en-US" altLang="en-US" dirty="0"/>
              <a:t> Pa</a:t>
            </a:r>
          </a:p>
          <a:p>
            <a:pPr eaLnBrk="1" hangingPunct="1"/>
            <a:r>
              <a:rPr lang="en-US" altLang="en-US" dirty="0"/>
              <a:t>1 m</a:t>
            </a:r>
            <a:r>
              <a:rPr lang="en-US" altLang="en-US" baseline="30000" dirty="0"/>
              <a:t>3</a:t>
            </a:r>
            <a:r>
              <a:rPr lang="en-US" altLang="en-US" dirty="0"/>
              <a:t> = 10</a:t>
            </a:r>
            <a:r>
              <a:rPr lang="en-US" altLang="en-US" baseline="30000" dirty="0"/>
              <a:t>3</a:t>
            </a:r>
            <a:r>
              <a:rPr lang="en-US" altLang="en-US" dirty="0"/>
              <a:t> L</a:t>
            </a:r>
          </a:p>
        </p:txBody>
      </p:sp>
      <mc:AlternateContent xmlns:mc="http://schemas.openxmlformats.org/markup-compatibility/2006" xmlns:a14="http://schemas.microsoft.com/office/drawing/2010/main">
        <mc:Choice Requires="a14">
          <p:sp>
            <p:nvSpPr>
              <p:cNvPr id="2" name="TextBox 1"/>
              <p:cNvSpPr txBox="1"/>
              <p:nvPr/>
            </p:nvSpPr>
            <p:spPr>
              <a:xfrm>
                <a:off x="0" y="0"/>
                <a:ext cx="9144000" cy="5397568"/>
              </a:xfrm>
              <a:prstGeom prst="rect">
                <a:avLst/>
              </a:prstGeom>
              <a:noFill/>
            </p:spPr>
            <p:txBody>
              <a:bodyPr wrap="square" rtlCol="0">
                <a:spAutoFit/>
              </a:bodyPr>
              <a:lstStyle/>
              <a:p>
                <a:r>
                  <a:rPr lang="en-US" dirty="0"/>
                  <a:t>(c) How much heat went into or out of the gas during segments </a:t>
                </a:r>
                <a:r>
                  <a:rPr lang="en-US" b="1" i="1" dirty="0"/>
                  <a:t>ab</a:t>
                </a:r>
                <a:r>
                  <a:rPr lang="en-US" dirty="0"/>
                  <a:t>, </a:t>
                </a:r>
                <a:r>
                  <a:rPr lang="en-US" b="1" i="1" dirty="0"/>
                  <a:t>ca</a:t>
                </a:r>
                <a:r>
                  <a:rPr lang="en-US" dirty="0"/>
                  <a:t> and </a:t>
                </a:r>
                <a:r>
                  <a:rPr lang="en-US" b="1" i="1" dirty="0" err="1"/>
                  <a:t>bc</a:t>
                </a:r>
                <a:r>
                  <a:rPr lang="en-US" dirty="0"/>
                  <a:t> ?</a:t>
                </a:r>
              </a:p>
              <a:p>
                <a:endParaRPr lang="en-US" dirty="0"/>
              </a:p>
              <a:p>
                <a:r>
                  <a:rPr lang="en-US" b="1" i="1" dirty="0"/>
                  <a:t>ab</a:t>
                </a:r>
                <a:r>
                  <a:rPr lang="en-US" dirty="0"/>
                  <a:t>: </a:t>
                </a:r>
                <a14:m>
                  <m:oMath xmlns:m="http://schemas.openxmlformats.org/officeDocument/2006/math">
                    <m:r>
                      <a:rPr lang="en-US" b="0" i="1" smtClean="0">
                        <a:latin typeface="Cambria Math" panose="02040503050406030204" pitchFamily="18" charset="0"/>
                      </a:rPr>
                      <m:t>𝑄</m:t>
                    </m:r>
                    <m:r>
                      <a:rPr lang="en-US" b="0" i="1" smtClean="0">
                        <a:latin typeface="Cambria Math" panose="02040503050406030204" pitchFamily="18" charset="0"/>
                      </a:rPr>
                      <m:t>=</m:t>
                    </m:r>
                    <m:r>
                      <a:rPr lang="en-US" b="0" i="1" smtClean="0">
                        <a:latin typeface="Cambria Math" panose="02040503050406030204" pitchFamily="18" charset="0"/>
                      </a:rPr>
                      <m:t>𝑛</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𝑉</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𝑇</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𝑛</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3</m:t>
                        </m:r>
                      </m:num>
                      <m:den>
                        <m:r>
                          <a:rPr lang="en-US" b="0" i="1" smtClean="0">
                            <a:latin typeface="Cambria Math" panose="02040503050406030204" pitchFamily="18" charset="0"/>
                            <a:ea typeface="Cambria Math" panose="02040503050406030204" pitchFamily="18" charset="0"/>
                          </a:rPr>
                          <m:t>2</m:t>
                        </m:r>
                      </m:den>
                    </m:f>
                    <m:r>
                      <a:rPr lang="en-US" b="0" i="1" smtClean="0">
                        <a:latin typeface="Cambria Math" panose="02040503050406030204" pitchFamily="18" charset="0"/>
                        <a:ea typeface="Cambria Math" panose="02040503050406030204" pitchFamily="18" charset="0"/>
                      </a:rPr>
                      <m:t>𝑅</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𝑇</m:t>
                    </m:r>
                    <m:r>
                      <a:rPr lang="en-US" b="0" i="1" smtClean="0">
                        <a:latin typeface="Cambria Math" panose="02040503050406030204" pitchFamily="18" charset="0"/>
                        <a:ea typeface="Cambria Math" panose="02040503050406030204" pitchFamily="18" charset="0"/>
                      </a:rPr>
                      <m:t>=</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0.004</m:t>
                        </m:r>
                        <m:r>
                          <a:rPr lang="en-US" b="0" i="1" smtClean="0">
                            <a:latin typeface="Cambria Math" panose="02040503050406030204" pitchFamily="18" charset="0"/>
                            <a:ea typeface="Cambria Math" panose="02040503050406030204" pitchFamily="18" charset="0"/>
                          </a:rPr>
                          <m:t>𝑚𝑜𝑙</m:t>
                        </m:r>
                      </m:e>
                    </m:d>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3</m:t>
                        </m:r>
                      </m:num>
                      <m:den>
                        <m:r>
                          <a:rPr lang="en-US" i="1">
                            <a:latin typeface="Cambria Math" panose="02040503050406030204" pitchFamily="18" charset="0"/>
                            <a:ea typeface="Cambria Math" panose="02040503050406030204" pitchFamily="18" charset="0"/>
                          </a:rPr>
                          <m:t>2</m:t>
                        </m:r>
                      </m:den>
                    </m:f>
                    <m:r>
                      <a:rPr lang="en-US" b="0" i="1" smtClean="0">
                        <a:latin typeface="Cambria Math" panose="02040503050406030204" pitchFamily="18" charset="0"/>
                        <a:ea typeface="Cambria Math" panose="02040503050406030204" pitchFamily="18" charset="0"/>
                      </a:rPr>
                      <m:t>∗8.315</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𝐽</m:t>
                        </m:r>
                      </m:num>
                      <m:den>
                        <m:r>
                          <a:rPr lang="en-US" b="0" i="1" smtClean="0">
                            <a:latin typeface="Cambria Math" panose="02040503050406030204" pitchFamily="18" charset="0"/>
                            <a:ea typeface="Cambria Math" panose="02040503050406030204" pitchFamily="18" charset="0"/>
                          </a:rPr>
                          <m:t>𝑚𝑜𝑙</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𝐾</m:t>
                        </m:r>
                      </m:den>
                    </m:f>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1220−305</m:t>
                        </m:r>
                      </m:e>
                    </m:d>
                    <m:r>
                      <a:rPr lang="en-US" b="0" i="1" smtClean="0">
                        <a:latin typeface="Cambria Math" panose="02040503050406030204" pitchFamily="18" charset="0"/>
                        <a:ea typeface="Cambria Math" panose="02040503050406030204" pitchFamily="18" charset="0"/>
                      </a:rPr>
                      <m:t>𝐾</m:t>
                    </m:r>
                    <m:r>
                      <a:rPr lang="en-US" b="0" i="1" smtClean="0">
                        <a:latin typeface="Cambria Math" panose="02040503050406030204" pitchFamily="18" charset="0"/>
                        <a:ea typeface="Cambria Math" panose="02040503050406030204" pitchFamily="18" charset="0"/>
                      </a:rPr>
                      <m:t>=+76 </m:t>
                    </m:r>
                    <m:r>
                      <a:rPr lang="en-US" b="0" i="1" smtClean="0">
                        <a:latin typeface="Cambria Math" panose="02040503050406030204" pitchFamily="18" charset="0"/>
                        <a:ea typeface="Cambria Math" panose="02040503050406030204" pitchFamily="18" charset="0"/>
                      </a:rPr>
                      <m:t>𝐽</m:t>
                    </m:r>
                  </m:oMath>
                </a14:m>
                <a:endParaRPr lang="en-US" dirty="0"/>
              </a:p>
              <a:p>
                <a:r>
                  <a:rPr lang="en-US" b="1" i="1" dirty="0"/>
                  <a:t>ca</a:t>
                </a:r>
                <a:r>
                  <a:rPr lang="en-US" dirty="0"/>
                  <a:t>: </a:t>
                </a:r>
                <a14:m>
                  <m:oMath xmlns:m="http://schemas.openxmlformats.org/officeDocument/2006/math">
                    <m:r>
                      <a:rPr lang="en-US" i="1">
                        <a:latin typeface="Cambria Math" panose="02040503050406030204" pitchFamily="18" charset="0"/>
                      </a:rPr>
                      <m:t>𝑄</m:t>
                    </m:r>
                    <m:r>
                      <a:rPr lang="en-US" i="1">
                        <a:latin typeface="Cambria Math" panose="02040503050406030204" pitchFamily="18" charset="0"/>
                      </a:rPr>
                      <m:t>=</m:t>
                    </m:r>
                    <m:r>
                      <a:rPr lang="en-US" i="1">
                        <a:latin typeface="Cambria Math" panose="02040503050406030204" pitchFamily="18" charset="0"/>
                      </a:rPr>
                      <m:t>𝑛</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b="0" i="1" smtClean="0">
                            <a:latin typeface="Cambria Math" panose="02040503050406030204" pitchFamily="18" charset="0"/>
                          </a:rPr>
                          <m:t>𝑝</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𝑇</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𝑛</m:t>
                    </m:r>
                    <m:f>
                      <m:fPr>
                        <m:ctrlPr>
                          <a:rPr lang="en-US" i="1">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7</m:t>
                        </m:r>
                      </m:num>
                      <m:den>
                        <m:r>
                          <a:rPr lang="en-US" i="1">
                            <a:latin typeface="Cambria Math" panose="02040503050406030204" pitchFamily="18" charset="0"/>
                            <a:ea typeface="Cambria Math" panose="02040503050406030204" pitchFamily="18" charset="0"/>
                          </a:rPr>
                          <m:t>2</m:t>
                        </m:r>
                      </m:den>
                    </m:f>
                    <m:r>
                      <a:rPr lang="en-US" i="1">
                        <a:latin typeface="Cambria Math" panose="02040503050406030204" pitchFamily="18" charset="0"/>
                        <a:ea typeface="Cambria Math" panose="02040503050406030204" pitchFamily="18" charset="0"/>
                      </a:rPr>
                      <m:t>𝑅</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𝑇</m:t>
                    </m:r>
                    <m:r>
                      <a:rPr lang="en-US" i="1">
                        <a:latin typeface="Cambria Math" panose="02040503050406030204" pitchFamily="18" charset="0"/>
                        <a:ea typeface="Cambria Math" panose="02040503050406030204" pitchFamily="18" charset="0"/>
                      </a:rPr>
                      <m:t>=</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0.004</m:t>
                        </m:r>
                        <m:r>
                          <a:rPr lang="en-US" i="1">
                            <a:latin typeface="Cambria Math" panose="02040503050406030204" pitchFamily="18" charset="0"/>
                            <a:ea typeface="Cambria Math" panose="02040503050406030204" pitchFamily="18" charset="0"/>
                          </a:rPr>
                          <m:t>𝑚𝑜𝑙</m:t>
                        </m:r>
                      </m:e>
                    </m:d>
                    <m:f>
                      <m:fPr>
                        <m:ctrlPr>
                          <a:rPr lang="en-US" i="1">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7</m:t>
                        </m:r>
                      </m:num>
                      <m:den>
                        <m:r>
                          <a:rPr lang="en-US" i="1">
                            <a:latin typeface="Cambria Math" panose="02040503050406030204" pitchFamily="18" charset="0"/>
                            <a:ea typeface="Cambria Math" panose="02040503050406030204" pitchFamily="18" charset="0"/>
                          </a:rPr>
                          <m:t>2</m:t>
                        </m:r>
                      </m:den>
                    </m:f>
                    <m:r>
                      <a:rPr lang="en-US" i="1">
                        <a:latin typeface="Cambria Math" panose="02040503050406030204" pitchFamily="18" charset="0"/>
                        <a:ea typeface="Cambria Math" panose="02040503050406030204" pitchFamily="18" charset="0"/>
                      </a:rPr>
                      <m:t>∗8.315</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𝐽</m:t>
                        </m:r>
                      </m:num>
                      <m:den>
                        <m:r>
                          <a:rPr lang="en-US" i="1">
                            <a:latin typeface="Cambria Math" panose="02040503050406030204" pitchFamily="18" charset="0"/>
                            <a:ea typeface="Cambria Math" panose="02040503050406030204" pitchFamily="18" charset="0"/>
                          </a:rPr>
                          <m:t>𝑚𝑜𝑙</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𝐾</m:t>
                        </m:r>
                      </m:den>
                    </m:f>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305</m:t>
                        </m:r>
                        <m:r>
                          <a:rPr lang="en-US" b="0" i="1" smtClean="0">
                            <a:latin typeface="Cambria Math" panose="02040503050406030204" pitchFamily="18" charset="0"/>
                            <a:ea typeface="Cambria Math" panose="02040503050406030204" pitchFamily="18" charset="0"/>
                          </a:rPr>
                          <m:t>−1220</m:t>
                        </m:r>
                      </m:e>
                    </m:d>
                    <m:r>
                      <a:rPr lang="en-US" i="1">
                        <a:latin typeface="Cambria Math" panose="02040503050406030204" pitchFamily="18" charset="0"/>
                        <a:ea typeface="Cambria Math" panose="02040503050406030204" pitchFamily="18" charset="0"/>
                      </a:rPr>
                      <m:t>𝐾</m:t>
                    </m:r>
                    <m:r>
                      <a:rPr lang="en-US" i="1">
                        <a:latin typeface="Cambria Math" panose="02040503050406030204" pitchFamily="18" charset="0"/>
                        <a:ea typeface="Cambria Math" panose="02040503050406030204" pitchFamily="18" charset="0"/>
                      </a:rPr>
                      <m:t>=−107 </m:t>
                    </m:r>
                    <m:r>
                      <a:rPr lang="en-US" i="1">
                        <a:latin typeface="Cambria Math" panose="02040503050406030204" pitchFamily="18" charset="0"/>
                        <a:ea typeface="Cambria Math" panose="02040503050406030204" pitchFamily="18" charset="0"/>
                      </a:rPr>
                      <m:t>𝐽</m:t>
                    </m:r>
                  </m:oMath>
                </a14:m>
                <a:endParaRPr lang="en-US" dirty="0"/>
              </a:p>
              <a:p>
                <a:r>
                  <a:rPr lang="en-US" b="1" i="1" dirty="0" err="1"/>
                  <a:t>bc</a:t>
                </a:r>
                <a:r>
                  <a:rPr lang="en-US" dirty="0"/>
                  <a:t>: </a:t>
                </a:r>
                <a14:m>
                  <m:oMath xmlns:m="http://schemas.openxmlformats.org/officeDocument/2006/math">
                    <m:r>
                      <a:rPr lang="en-US" i="1">
                        <a:latin typeface="Cambria Math" panose="02040503050406030204" pitchFamily="18" charset="0"/>
                      </a:rPr>
                      <m:t>𝑄</m:t>
                    </m:r>
                    <m:r>
                      <a:rPr lang="en-US" i="1">
                        <a:latin typeface="Cambria Math" panose="02040503050406030204" pitchFamily="18" charset="0"/>
                      </a:rPr>
                      <m:t>=</m:t>
                    </m:r>
                    <m:r>
                      <a:rPr lang="en-US" b="0" i="1" smtClean="0">
                        <a:latin typeface="Cambria Math" panose="02040503050406030204" pitchFamily="18" charset="0"/>
                      </a:rPr>
                      <m:t>𝑊</m:t>
                    </m:r>
                    <m:r>
                      <a:rPr lang="en-US" b="0" i="1" smtClean="0">
                        <a:latin typeface="Cambria Math" panose="02040503050406030204" pitchFamily="18" charset="0"/>
                      </a:rPr>
                      <m:t>=</m:t>
                    </m:r>
                    <m:r>
                      <a:rPr lang="en-US" i="1">
                        <a:latin typeface="Cambria Math" panose="02040503050406030204" pitchFamily="18" charset="0"/>
                      </a:rPr>
                      <m:t>𝑛</m:t>
                    </m:r>
                    <m:r>
                      <a:rPr lang="en-US" b="0" i="1" smtClean="0">
                        <a:latin typeface="Cambria Math" panose="02040503050406030204" pitchFamily="18" charset="0"/>
                      </a:rPr>
                      <m:t>𝑅</m:t>
                    </m:r>
                    <m:r>
                      <a:rPr lang="en-US" i="1">
                        <a:latin typeface="Cambria Math" panose="02040503050406030204" pitchFamily="18" charset="0"/>
                        <a:ea typeface="Cambria Math" panose="02040503050406030204" pitchFamily="18" charset="0"/>
                      </a:rPr>
                      <m:t>𝑇</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𝑛𝑅𝑇𝑙𝑛</m:t>
                    </m:r>
                    <m:f>
                      <m:fPr>
                        <m:ctrlPr>
                          <a:rPr lang="en-US" b="0" i="1" smtClean="0">
                            <a:latin typeface="Cambria Math" panose="02040503050406030204" pitchFamily="18" charset="0"/>
                            <a:ea typeface="Cambria Math" panose="02040503050406030204" pitchFamily="18" charset="0"/>
                          </a:rPr>
                        </m:ctrlPr>
                      </m:fPr>
                      <m:num>
                        <m:sSub>
                          <m:sSubPr>
                            <m:ctrlPr>
                              <a:rPr lang="en-US" i="1">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𝑐</m:t>
                            </m:r>
                          </m:sub>
                        </m:sSub>
                      </m:num>
                      <m:den>
                        <m:sSub>
                          <m:sSubPr>
                            <m:ctrlPr>
                              <a:rPr lang="en-US" i="1">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𝑏</m:t>
                            </m:r>
                          </m:sub>
                        </m:sSub>
                      </m:den>
                    </m:f>
                    <m:r>
                      <a:rPr lang="en-US" i="1">
                        <a:latin typeface="Cambria Math" panose="02040503050406030204" pitchFamily="18" charset="0"/>
                        <a:ea typeface="Cambria Math" panose="02040503050406030204" pitchFamily="18" charset="0"/>
                      </a:rPr>
                      <m:t>=</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0.004</m:t>
                        </m:r>
                        <m:r>
                          <a:rPr lang="en-US" i="1">
                            <a:latin typeface="Cambria Math" panose="02040503050406030204" pitchFamily="18" charset="0"/>
                            <a:ea typeface="Cambria Math" panose="02040503050406030204" pitchFamily="18" charset="0"/>
                          </a:rPr>
                          <m:t>𝑚𝑜𝑙</m:t>
                        </m:r>
                      </m:e>
                    </m:d>
                    <m:r>
                      <a:rPr lang="en-US" i="1">
                        <a:latin typeface="Cambria Math" panose="02040503050406030204" pitchFamily="18" charset="0"/>
                        <a:ea typeface="Cambria Math" panose="02040503050406030204" pitchFamily="18" charset="0"/>
                      </a:rPr>
                      <m:t>∗8.315</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𝐽</m:t>
                        </m:r>
                      </m:num>
                      <m:den>
                        <m:r>
                          <a:rPr lang="en-US" i="1">
                            <a:latin typeface="Cambria Math" panose="02040503050406030204" pitchFamily="18" charset="0"/>
                            <a:ea typeface="Cambria Math" panose="02040503050406030204" pitchFamily="18" charset="0"/>
                          </a:rPr>
                          <m:t>𝑚𝑜𝑙</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𝐾</m:t>
                        </m:r>
                      </m:den>
                    </m:f>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1220</m:t>
                        </m:r>
                        <m:r>
                          <a:rPr lang="en-US" b="0" i="1" smtClean="0">
                            <a:latin typeface="Cambria Math" panose="02040503050406030204" pitchFamily="18" charset="0"/>
                            <a:ea typeface="Cambria Math" panose="02040503050406030204" pitchFamily="18" charset="0"/>
                          </a:rPr>
                          <m:t>𝐾</m:t>
                        </m:r>
                        <m:r>
                          <a:rPr lang="en-US" b="0" i="1"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ln</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0.8 </m:t>
                            </m:r>
                            <m:r>
                              <a:rPr lang="en-US" b="0" i="1" smtClean="0">
                                <a:latin typeface="Cambria Math" panose="02040503050406030204" pitchFamily="18" charset="0"/>
                                <a:ea typeface="Cambria Math" panose="02040503050406030204" pitchFamily="18" charset="0"/>
                              </a:rPr>
                              <m:t>𝐿</m:t>
                            </m:r>
                          </m:num>
                          <m:den>
                            <m:r>
                              <a:rPr lang="en-US" b="0" i="1" smtClean="0">
                                <a:latin typeface="Cambria Math" panose="02040503050406030204" pitchFamily="18" charset="0"/>
                                <a:ea typeface="Cambria Math" panose="02040503050406030204" pitchFamily="18" charset="0"/>
                              </a:rPr>
                              <m:t>0.2 </m:t>
                            </m:r>
                            <m:r>
                              <a:rPr lang="en-US" b="0" i="1" smtClean="0">
                                <a:latin typeface="Cambria Math" panose="02040503050406030204" pitchFamily="18" charset="0"/>
                                <a:ea typeface="Cambria Math" panose="02040503050406030204" pitchFamily="18" charset="0"/>
                              </a:rPr>
                              <m:t>𝐿</m:t>
                            </m:r>
                          </m:den>
                        </m:f>
                        <m:r>
                          <a:rPr lang="en-US" b="0" i="1" smtClean="0">
                            <a:latin typeface="Cambria Math" panose="02040503050406030204" pitchFamily="18" charset="0"/>
                            <a:ea typeface="Cambria Math" panose="02040503050406030204" pitchFamily="18" charset="0"/>
                          </a:rPr>
                          <m:t>)</m:t>
                        </m:r>
                      </m:e>
                    </m:d>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56</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𝐽</m:t>
                    </m:r>
                  </m:oMath>
                </a14:m>
                <a:endParaRPr lang="en-US" dirty="0"/>
              </a:p>
              <a:p>
                <a:endParaRPr lang="en-US" dirty="0"/>
              </a:p>
              <a:p>
                <a:r>
                  <a:rPr lang="en-US" dirty="0"/>
                  <a:t>(d) Find the change in the internal energy of this hydrogen during segments </a:t>
                </a:r>
                <a:r>
                  <a:rPr lang="en-US" b="1" i="1" dirty="0"/>
                  <a:t>ab</a:t>
                </a:r>
                <a:r>
                  <a:rPr lang="en-US" dirty="0"/>
                  <a:t>, </a:t>
                </a:r>
                <a:r>
                  <a:rPr lang="en-US" b="1" i="1" dirty="0"/>
                  <a:t>ca</a:t>
                </a:r>
                <a:r>
                  <a:rPr lang="en-US" dirty="0"/>
                  <a:t> and </a:t>
                </a:r>
                <a:r>
                  <a:rPr lang="en-US" b="1" i="1" dirty="0" err="1"/>
                  <a:t>bc</a:t>
                </a:r>
                <a:r>
                  <a:rPr lang="en-US" dirty="0"/>
                  <a:t> ?</a:t>
                </a:r>
              </a:p>
              <a:p>
                <a:endParaRPr lang="en-US" dirty="0"/>
              </a:p>
              <a:p>
                <a:r>
                  <a:rPr lang="en-US" b="1" i="1" dirty="0"/>
                  <a:t>ab</a:t>
                </a:r>
                <a:r>
                  <a:rPr lang="en-US" dirty="0"/>
                  <a:t>: </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𝑈</m:t>
                    </m:r>
                    <m:r>
                      <a:rPr lang="en-US" i="1">
                        <a:latin typeface="Cambria Math" panose="02040503050406030204" pitchFamily="18" charset="0"/>
                      </a:rPr>
                      <m:t>=</m:t>
                    </m:r>
                    <m:r>
                      <a:rPr lang="en-US" i="1">
                        <a:latin typeface="Cambria Math" panose="02040503050406030204" pitchFamily="18" charset="0"/>
                      </a:rPr>
                      <m:t>𝑛</m:t>
                    </m:r>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𝑉</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𝑇</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𝑛</m:t>
                    </m:r>
                    <m:f>
                      <m:fPr>
                        <m:ctrlPr>
                          <a:rPr lang="en-US" i="1">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5</m:t>
                        </m:r>
                      </m:num>
                      <m:den>
                        <m:r>
                          <a:rPr lang="en-US" i="1">
                            <a:latin typeface="Cambria Math" panose="02040503050406030204" pitchFamily="18" charset="0"/>
                            <a:ea typeface="Cambria Math" panose="02040503050406030204" pitchFamily="18" charset="0"/>
                          </a:rPr>
                          <m:t>2</m:t>
                        </m:r>
                      </m:den>
                    </m:f>
                    <m:r>
                      <a:rPr lang="en-US" i="1">
                        <a:latin typeface="Cambria Math" panose="02040503050406030204" pitchFamily="18" charset="0"/>
                        <a:ea typeface="Cambria Math" panose="02040503050406030204" pitchFamily="18" charset="0"/>
                      </a:rPr>
                      <m:t>𝑅</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𝑇</m:t>
                    </m:r>
                    <m:r>
                      <a:rPr lang="en-US" i="1">
                        <a:latin typeface="Cambria Math" panose="02040503050406030204" pitchFamily="18" charset="0"/>
                        <a:ea typeface="Cambria Math" panose="02040503050406030204" pitchFamily="18" charset="0"/>
                      </a:rPr>
                      <m:t>=</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0.004</m:t>
                        </m:r>
                        <m:r>
                          <a:rPr lang="en-US" i="1">
                            <a:latin typeface="Cambria Math" panose="02040503050406030204" pitchFamily="18" charset="0"/>
                            <a:ea typeface="Cambria Math" panose="02040503050406030204" pitchFamily="18" charset="0"/>
                          </a:rPr>
                          <m:t>𝑚𝑜𝑙</m:t>
                        </m:r>
                      </m:e>
                    </m:d>
                    <m:f>
                      <m:fPr>
                        <m:ctrlPr>
                          <a:rPr lang="en-US" i="1">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5</m:t>
                        </m:r>
                      </m:num>
                      <m:den>
                        <m:r>
                          <a:rPr lang="en-US" i="1">
                            <a:latin typeface="Cambria Math" panose="02040503050406030204" pitchFamily="18" charset="0"/>
                            <a:ea typeface="Cambria Math" panose="02040503050406030204" pitchFamily="18" charset="0"/>
                          </a:rPr>
                          <m:t>2</m:t>
                        </m:r>
                      </m:den>
                    </m:f>
                    <m:r>
                      <a:rPr lang="en-US" i="1">
                        <a:latin typeface="Cambria Math" panose="02040503050406030204" pitchFamily="18" charset="0"/>
                        <a:ea typeface="Cambria Math" panose="02040503050406030204" pitchFamily="18" charset="0"/>
                      </a:rPr>
                      <m:t>∗8.315</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𝐽</m:t>
                        </m:r>
                      </m:num>
                      <m:den>
                        <m:r>
                          <a:rPr lang="en-US" i="1">
                            <a:latin typeface="Cambria Math" panose="02040503050406030204" pitchFamily="18" charset="0"/>
                            <a:ea typeface="Cambria Math" panose="02040503050406030204" pitchFamily="18" charset="0"/>
                          </a:rPr>
                          <m:t>𝑚𝑜𝑙</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𝐾</m:t>
                        </m:r>
                      </m:den>
                    </m:f>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1220−305</m:t>
                        </m:r>
                      </m:e>
                    </m:d>
                    <m:r>
                      <a:rPr lang="en-US" i="1">
                        <a:latin typeface="Cambria Math" panose="02040503050406030204" pitchFamily="18" charset="0"/>
                        <a:ea typeface="Cambria Math" panose="02040503050406030204" pitchFamily="18" charset="0"/>
                      </a:rPr>
                      <m:t>𝐾</m:t>
                    </m:r>
                    <m:r>
                      <a:rPr lang="en-US" i="1">
                        <a:latin typeface="Cambria Math" panose="02040503050406030204" pitchFamily="18" charset="0"/>
                        <a:ea typeface="Cambria Math" panose="02040503050406030204" pitchFamily="18" charset="0"/>
                      </a:rPr>
                      <m:t>=+76 </m:t>
                    </m:r>
                    <m:r>
                      <a:rPr lang="en-US" i="1">
                        <a:latin typeface="Cambria Math" panose="02040503050406030204" pitchFamily="18" charset="0"/>
                        <a:ea typeface="Cambria Math" panose="02040503050406030204" pitchFamily="18" charset="0"/>
                      </a:rPr>
                      <m:t>𝐽</m:t>
                    </m:r>
                  </m:oMath>
                </a14:m>
                <a:endParaRPr lang="en-US" dirty="0"/>
              </a:p>
              <a:p>
                <a:r>
                  <a:rPr lang="en-US" b="1" i="1" dirty="0"/>
                  <a:t>ca</a:t>
                </a:r>
                <a:r>
                  <a:rPr lang="en-US" dirty="0"/>
                  <a:t>: </a:t>
                </a:r>
                <a14:m>
                  <m:oMath xmlns:m="http://schemas.openxmlformats.org/officeDocument/2006/math">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𝑈</m:t>
                    </m:r>
                    <m:r>
                      <a:rPr lang="en-US" i="1">
                        <a:latin typeface="Cambria Math" panose="02040503050406030204" pitchFamily="18" charset="0"/>
                      </a:rPr>
                      <m:t>=</m:t>
                    </m:r>
                    <m:r>
                      <a:rPr lang="en-US" b="0" i="1" smtClean="0">
                        <a:latin typeface="Cambria Math" panose="02040503050406030204" pitchFamily="18" charset="0"/>
                      </a:rPr>
                      <m:t>𝑝</m:t>
                    </m:r>
                    <m:d>
                      <m:dPr>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𝑐</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𝑎</m:t>
                            </m:r>
                          </m:sub>
                        </m:sSub>
                      </m:e>
                    </m:d>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𝑛</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7</m:t>
                        </m:r>
                      </m:num>
                      <m:den>
                        <m:r>
                          <a:rPr lang="en-US" i="1">
                            <a:latin typeface="Cambria Math" panose="02040503050406030204" pitchFamily="18" charset="0"/>
                            <a:ea typeface="Cambria Math" panose="02040503050406030204" pitchFamily="18" charset="0"/>
                          </a:rPr>
                          <m:t>2</m:t>
                        </m:r>
                      </m:den>
                    </m:f>
                    <m:r>
                      <a:rPr lang="en-US" i="1">
                        <a:latin typeface="Cambria Math" panose="02040503050406030204" pitchFamily="18" charset="0"/>
                        <a:ea typeface="Cambria Math" panose="02040503050406030204" pitchFamily="18" charset="0"/>
                      </a:rPr>
                      <m:t>𝑅</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𝑇</m:t>
                    </m:r>
                  </m:oMath>
                </a14:m>
                <a:endParaRPr lang="en-US"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0.5∗1.013∗</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5</m:t>
                          </m:r>
                        </m:sup>
                      </m:sSup>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0.8−0.2</m:t>
                          </m:r>
                        </m:e>
                      </m:d>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−3</m:t>
                          </m:r>
                        </m:sup>
                      </m:sSup>
                      <m:r>
                        <a:rPr lang="en-US" b="0" i="1" smtClean="0">
                          <a:latin typeface="Cambria Math" panose="02040503050406030204" pitchFamily="18" charset="0"/>
                          <a:ea typeface="Cambria Math" panose="02040503050406030204" pitchFamily="18" charset="0"/>
                        </a:rPr>
                        <m:t>+</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0.004</m:t>
                          </m:r>
                          <m:r>
                            <a:rPr lang="en-US" i="1">
                              <a:latin typeface="Cambria Math" panose="02040503050406030204" pitchFamily="18" charset="0"/>
                              <a:ea typeface="Cambria Math" panose="02040503050406030204" pitchFamily="18" charset="0"/>
                            </a:rPr>
                            <m:t>𝑚𝑜𝑙</m:t>
                          </m:r>
                        </m:e>
                      </m:d>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7</m:t>
                          </m:r>
                        </m:num>
                        <m:den>
                          <m:r>
                            <a:rPr lang="en-US" i="1">
                              <a:latin typeface="Cambria Math" panose="02040503050406030204" pitchFamily="18" charset="0"/>
                              <a:ea typeface="Cambria Math" panose="02040503050406030204" pitchFamily="18" charset="0"/>
                            </a:rPr>
                            <m:t>2</m:t>
                          </m:r>
                        </m:den>
                      </m:f>
                      <m:r>
                        <a:rPr lang="en-US" i="1">
                          <a:latin typeface="Cambria Math" panose="02040503050406030204" pitchFamily="18" charset="0"/>
                          <a:ea typeface="Cambria Math" panose="02040503050406030204" pitchFamily="18" charset="0"/>
                        </a:rPr>
                        <m:t>∗8.315</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𝐽</m:t>
                          </m:r>
                        </m:num>
                        <m:den>
                          <m:r>
                            <a:rPr lang="en-US" i="1">
                              <a:latin typeface="Cambria Math" panose="02040503050406030204" pitchFamily="18" charset="0"/>
                              <a:ea typeface="Cambria Math" panose="02040503050406030204" pitchFamily="18" charset="0"/>
                            </a:rPr>
                            <m:t>𝑚𝑜𝑙</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𝐾</m:t>
                          </m:r>
                        </m:den>
                      </m:f>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305−1220</m:t>
                          </m:r>
                        </m:e>
                      </m:d>
                      <m:r>
                        <a:rPr lang="en-US" i="1">
                          <a:latin typeface="Cambria Math" panose="02040503050406030204" pitchFamily="18" charset="0"/>
                          <a:ea typeface="Cambria Math" panose="02040503050406030204" pitchFamily="18" charset="0"/>
                        </a:rPr>
                        <m:t>𝐾</m:t>
                      </m:r>
                      <m:r>
                        <a:rPr lang="en-US" i="1">
                          <a:latin typeface="Cambria Math" panose="02040503050406030204" pitchFamily="18" charset="0"/>
                          <a:ea typeface="Cambria Math" panose="02040503050406030204" pitchFamily="18" charset="0"/>
                        </a:rPr>
                        <m:t>=−76 </m:t>
                      </m:r>
                      <m:r>
                        <a:rPr lang="en-US" i="1">
                          <a:latin typeface="Cambria Math" panose="02040503050406030204" pitchFamily="18" charset="0"/>
                          <a:ea typeface="Cambria Math" panose="02040503050406030204" pitchFamily="18" charset="0"/>
                        </a:rPr>
                        <m:t>𝐽</m:t>
                      </m:r>
                    </m:oMath>
                  </m:oMathPara>
                </a14:m>
                <a:endParaRPr lang="en-US" dirty="0"/>
              </a:p>
              <a:p>
                <a:r>
                  <a:rPr lang="en-US" b="1" i="1" dirty="0" err="1"/>
                  <a:t>bc</a:t>
                </a:r>
                <a:r>
                  <a:rPr lang="en-US" dirty="0"/>
                  <a:t>: </a:t>
                </a:r>
                <a14:m>
                  <m:oMath xmlns:m="http://schemas.openxmlformats.org/officeDocument/2006/math">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𝑇</m:t>
                    </m:r>
                    <m:r>
                      <a:rPr lang="en-US" i="1">
                        <a:latin typeface="Cambria Math" panose="02040503050406030204" pitchFamily="18" charset="0"/>
                      </a:rPr>
                      <m:t>=</m:t>
                    </m:r>
                    <m:r>
                      <a:rPr lang="en-US" b="0" i="1" smtClean="0">
                        <a:latin typeface="Cambria Math" panose="02040503050406030204" pitchFamily="18" charset="0"/>
                      </a:rPr>
                      <m:t>0 →</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𝑈</m:t>
                    </m:r>
                    <m:r>
                      <a:rPr lang="en-US" i="1">
                        <a:latin typeface="Cambria Math" panose="02040503050406030204" pitchFamily="18" charset="0"/>
                      </a:rPr>
                      <m:t>=</m:t>
                    </m:r>
                    <m:r>
                      <a:rPr lang="en-US" b="0" i="1" smtClean="0">
                        <a:latin typeface="Cambria Math" panose="02040503050406030204" pitchFamily="18" charset="0"/>
                      </a:rPr>
                      <m:t>0</m:t>
                    </m:r>
                  </m:oMath>
                </a14:m>
                <a:endParaRPr lang="en-US" dirty="0"/>
              </a:p>
              <a:p>
                <a:endParaRPr lang="en-US" dirty="0"/>
              </a:p>
              <a:p>
                <a:r>
                  <a:rPr lang="en-US" dirty="0"/>
                  <a:t>Note: the net energy change in a cycle is zero. </a:t>
                </a:r>
                <a14:m>
                  <m:oMath xmlns:m="http://schemas.openxmlformats.org/officeDocument/2006/math">
                    <m:r>
                      <a:rPr lang="en-US"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𝑈</m:t>
                        </m:r>
                      </m:e>
                      <m:sub>
                        <m:r>
                          <a:rPr lang="en-US" b="0" i="1" smtClean="0">
                            <a:latin typeface="Cambria Math" panose="02040503050406030204" pitchFamily="18" charset="0"/>
                            <a:ea typeface="Cambria Math" panose="02040503050406030204" pitchFamily="18" charset="0"/>
                          </a:rPr>
                          <m:t>𝑡𝑜𝑡𝑎𝑙</m:t>
                        </m:r>
                      </m:sub>
                    </m:sSub>
                    <m:r>
                      <a:rPr lang="en-US" b="0" i="1" smtClean="0">
                        <a:latin typeface="Cambria Math" panose="02040503050406030204" pitchFamily="18" charset="0"/>
                        <a:ea typeface="Cambria Math" panose="02040503050406030204" pitchFamily="18" charset="0"/>
                      </a:rPr>
                      <m:t>=+76+0−76=0</m:t>
                    </m:r>
                  </m:oMath>
                </a14:m>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0" y="0"/>
                <a:ext cx="9144000" cy="5397568"/>
              </a:xfrm>
              <a:prstGeom prst="rect">
                <a:avLst/>
              </a:prstGeom>
              <a:blipFill rotWithShape="0">
                <a:blip r:embed="rId3"/>
                <a:stretch>
                  <a:fillRect l="-533" t="-565" b="-904"/>
                </a:stretch>
              </a:blipFill>
            </p:spPr>
            <p:txBody>
              <a:bodyPr/>
              <a:lstStyle/>
              <a:p>
                <a:r>
                  <a:rPr lang="en-US">
                    <a:noFill/>
                  </a:rPr>
                  <a:t> </a:t>
                </a:r>
              </a:p>
            </p:txBody>
          </p:sp>
        </mc:Fallback>
      </mc:AlternateContent>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9" name="Rectangle 2"/>
          <p:cNvSpPr>
            <a:spLocks noGrp="1" noChangeArrowheads="1"/>
          </p:cNvSpPr>
          <p:nvPr>
            <p:ph type="title"/>
          </p:nvPr>
        </p:nvSpPr>
        <p:spPr/>
        <p:txBody>
          <a:bodyPr/>
          <a:lstStyle/>
          <a:p>
            <a:r>
              <a:rPr lang="en-US" dirty="0"/>
              <a:t>Avogadro</a:t>
            </a:r>
            <a:r>
              <a:rPr lang="fr-FR" altLang="ja-JP" dirty="0"/>
              <a:t>'</a:t>
            </a:r>
            <a:r>
              <a:rPr lang="en-US" altLang="ja-JP" dirty="0"/>
              <a:t>s Number</a:t>
            </a:r>
            <a:endParaRPr lang="en-US" dirty="0"/>
          </a:p>
        </p:txBody>
      </p:sp>
      <p:sp>
        <p:nvSpPr>
          <p:cNvPr id="8" name="Content Placeholder 7"/>
          <p:cNvSpPr>
            <a:spLocks noGrp="1"/>
          </p:cNvSpPr>
          <p:nvPr>
            <p:ph sz="half" idx="1"/>
          </p:nvPr>
        </p:nvSpPr>
        <p:spPr>
          <a:xfrm>
            <a:off x="365125" y="1141413"/>
            <a:ext cx="5147616" cy="5246277"/>
          </a:xfrm>
        </p:spPr>
        <p:txBody>
          <a:bodyPr/>
          <a:lstStyle/>
          <a:p>
            <a:pPr>
              <a:spcBef>
                <a:spcPct val="50000"/>
              </a:spcBef>
              <a:defRPr/>
            </a:pPr>
            <a:r>
              <a:rPr lang="en-US" sz="2200" dirty="0">
                <a:sym typeface="Symbol" charset="0"/>
              </a:rPr>
              <a:t>A number to describe a set count of atoms, like </a:t>
            </a:r>
            <a:r>
              <a:rPr lang="en-US" altLang="ja-JP" sz="2200" dirty="0">
                <a:sym typeface="Symbol" charset="0"/>
              </a:rPr>
              <a:t>"</a:t>
            </a:r>
            <a:r>
              <a:rPr lang="en-US" sz="2200" dirty="0">
                <a:sym typeface="Symbol" charset="0"/>
              </a:rPr>
              <a:t>dozen</a:t>
            </a:r>
            <a:r>
              <a:rPr lang="en-US" altLang="ja-JP" sz="2200" dirty="0">
                <a:sym typeface="Symbol" charset="0"/>
              </a:rPr>
              <a:t>"</a:t>
            </a:r>
            <a:r>
              <a:rPr lang="en-US" sz="2200" dirty="0">
                <a:sym typeface="Symbol" charset="0"/>
              </a:rPr>
              <a:t> is a standard set for eggs.</a:t>
            </a:r>
          </a:p>
          <a:p>
            <a:pPr>
              <a:spcBef>
                <a:spcPct val="50000"/>
              </a:spcBef>
              <a:defRPr/>
            </a:pPr>
            <a:r>
              <a:rPr lang="en-US" sz="2200" dirty="0">
                <a:sym typeface="Symbol" charset="0"/>
              </a:rPr>
              <a:t>Because atoms are so small, it must be a huge number: </a:t>
            </a:r>
            <a:r>
              <a:rPr lang="en-US" sz="2200" dirty="0">
                <a:solidFill>
                  <a:srgbClr val="FF0000"/>
                </a:solidFill>
                <a:sym typeface="Symbol" charset="0"/>
              </a:rPr>
              <a:t>6.022   10</a:t>
            </a:r>
            <a:r>
              <a:rPr lang="en-US" sz="2200" baseline="30000" dirty="0">
                <a:solidFill>
                  <a:srgbClr val="FF0000"/>
                </a:solidFill>
                <a:sym typeface="Symbol" charset="0"/>
              </a:rPr>
              <a:t>23</a:t>
            </a:r>
            <a:r>
              <a:rPr lang="en-US" sz="2200" dirty="0">
                <a:sym typeface="Symbol" charset="0"/>
              </a:rPr>
              <a:t>.</a:t>
            </a:r>
          </a:p>
          <a:p>
            <a:pPr>
              <a:spcBef>
                <a:spcPct val="50000"/>
              </a:spcBef>
              <a:defRPr/>
            </a:pPr>
            <a:r>
              <a:rPr lang="en-US" sz="2200" dirty="0">
                <a:sym typeface="Symbol" charset="0"/>
              </a:rPr>
              <a:t>To put that number in perspective, count all the stars. </a:t>
            </a:r>
            <a:r>
              <a:rPr lang="en-US" sz="2200" dirty="0"/>
              <a:t>That number</a:t>
            </a:r>
            <a:br>
              <a:rPr lang="en-US" sz="2200" dirty="0"/>
            </a:br>
            <a:r>
              <a:rPr lang="en-US" sz="2200" dirty="0"/>
              <a:t>would be approximately 100 billion (1.0</a:t>
            </a:r>
            <a:r>
              <a:rPr lang="en-US" sz="2200" dirty="0">
                <a:sym typeface="Symbol" charset="0"/>
              </a:rPr>
              <a:t>   </a:t>
            </a:r>
            <a:r>
              <a:rPr lang="en-US" sz="2200" dirty="0"/>
              <a:t>10</a:t>
            </a:r>
            <a:r>
              <a:rPr lang="en-US" sz="2200" baseline="30000" dirty="0"/>
              <a:t>11</a:t>
            </a:r>
            <a:r>
              <a:rPr lang="en-US" sz="2200" dirty="0"/>
              <a:t>).</a:t>
            </a:r>
          </a:p>
          <a:p>
            <a:pPr>
              <a:spcBef>
                <a:spcPct val="50000"/>
              </a:spcBef>
              <a:defRPr/>
            </a:pPr>
            <a:r>
              <a:rPr lang="en-US" sz="2200" dirty="0"/>
              <a:t>It would take a trillion (1.0</a:t>
            </a:r>
            <a:r>
              <a:rPr lang="en-US" sz="2200" dirty="0">
                <a:sym typeface="Symbol" charset="0"/>
              </a:rPr>
              <a:t>   </a:t>
            </a:r>
            <a:r>
              <a:rPr lang="en-US" sz="2200" dirty="0"/>
              <a:t>10</a:t>
            </a:r>
            <a:r>
              <a:rPr lang="en-US" sz="2200" baseline="30000" dirty="0"/>
              <a:t>12</a:t>
            </a:r>
            <a:r>
              <a:rPr lang="en-US" sz="2200" dirty="0"/>
              <a:t>)</a:t>
            </a:r>
            <a:br>
              <a:rPr lang="en-US" sz="2200" dirty="0"/>
            </a:br>
            <a:r>
              <a:rPr lang="en-US" sz="2200" dirty="0"/>
              <a:t>Milky Way galaxies to contain as many stars as there are particles in a mole. Again, because atoms are tiny.</a:t>
            </a:r>
          </a:p>
        </p:txBody>
      </p:sp>
      <p:sp>
        <p:nvSpPr>
          <p:cNvPr id="9" name="Footer Placeholder 8"/>
          <p:cNvSpPr>
            <a:spLocks noGrp="1"/>
          </p:cNvSpPr>
          <p:nvPr>
            <p:ph type="ftr" sz="quarter" idx="10"/>
          </p:nvPr>
        </p:nvSpPr>
        <p:spPr/>
        <p:txBody>
          <a:bodyPr/>
          <a:lstStyle/>
          <a:p>
            <a:r>
              <a:rPr lang="en-GB" dirty="0">
                <a:solidFill>
                  <a:srgbClr val="000000"/>
                </a:solidFill>
              </a:rPr>
              <a:t>© 2016 Pearson Education, Inc.</a:t>
            </a:r>
          </a:p>
        </p:txBody>
      </p:sp>
      <p:pic>
        <p:nvPicPr>
          <p:cNvPr id="11" name="Picture 10" descr="15_Pg460_UnFigur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76922" y="1724867"/>
            <a:ext cx="3657600" cy="2881585"/>
          </a:xfrm>
          <a:prstGeom prst="rect">
            <a:avLst/>
          </a:prstGeom>
        </p:spPr>
      </p:pic>
      <p:pic>
        <p:nvPicPr>
          <p:cNvPr id="7" name="Picture 6" descr="time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8130" y="2821020"/>
            <a:ext cx="134112" cy="134112"/>
          </a:xfrm>
          <a:prstGeom prst="rect">
            <a:avLst/>
          </a:prstGeom>
        </p:spPr>
      </p:pic>
      <p:pic>
        <p:nvPicPr>
          <p:cNvPr id="12" name="Picture 11" descr="time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5939" y="4328087"/>
            <a:ext cx="134112" cy="134112"/>
          </a:xfrm>
          <a:prstGeom prst="rect">
            <a:avLst/>
          </a:prstGeom>
        </p:spPr>
      </p:pic>
      <p:pic>
        <p:nvPicPr>
          <p:cNvPr id="14" name="Picture 13" descr="time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9526" y="4809748"/>
            <a:ext cx="134112" cy="134112"/>
          </a:xfrm>
          <a:prstGeom prst="rect">
            <a:avLst/>
          </a:prstGeom>
        </p:spPr>
      </p:pic>
    </p:spTree>
    <p:extLst>
      <p:ext uri="{BB962C8B-B14F-4D97-AF65-F5344CB8AC3E}">
        <p14:creationId xmlns:p14="http://schemas.microsoft.com/office/powerpoint/2010/main" val="23657727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9DE84094-0CCB-4C4B-9505-0C8C8C6597BB}"/>
              </a:ext>
            </a:extLst>
          </p:cNvPr>
          <p:cNvPicPr>
            <a:picLocks noChangeAspect="1"/>
          </p:cNvPicPr>
          <p:nvPr/>
        </p:nvPicPr>
        <p:blipFill>
          <a:blip r:embed="rId2"/>
          <a:stretch>
            <a:fillRect/>
          </a:stretch>
        </p:blipFill>
        <p:spPr>
          <a:xfrm>
            <a:off x="719337" y="4038600"/>
            <a:ext cx="6188359" cy="940904"/>
          </a:xfrm>
          <a:prstGeom prst="rect">
            <a:avLst/>
          </a:prstGeom>
        </p:spPr>
      </p:pic>
      <p:sp>
        <p:nvSpPr>
          <p:cNvPr id="33" name="TextBox 32">
            <a:extLst>
              <a:ext uri="{FF2B5EF4-FFF2-40B4-BE49-F238E27FC236}">
                <a16:creationId xmlns:a16="http://schemas.microsoft.com/office/drawing/2014/main" id="{D893F416-F966-42E8-B3A6-EEC3548FE457}"/>
              </a:ext>
            </a:extLst>
          </p:cNvPr>
          <p:cNvSpPr txBox="1"/>
          <p:nvPr/>
        </p:nvSpPr>
        <p:spPr>
          <a:xfrm>
            <a:off x="762000" y="609600"/>
            <a:ext cx="5692140" cy="3352800"/>
          </a:xfrm>
          <a:prstGeom prst="rect">
            <a:avLst/>
          </a:prstGeom>
          <a:noFill/>
        </p:spPr>
        <p:txBody>
          <a:bodyPr wrap="square" rtlCol="0">
            <a:spAutoFit/>
          </a:bodyPr>
          <a:lstStyle/>
          <a:p>
            <a:endParaRPr lang="en-US" dirty="0"/>
          </a:p>
        </p:txBody>
      </p:sp>
      <p:pic>
        <p:nvPicPr>
          <p:cNvPr id="35" name="Picture 34">
            <a:extLst>
              <a:ext uri="{FF2B5EF4-FFF2-40B4-BE49-F238E27FC236}">
                <a16:creationId xmlns:a16="http://schemas.microsoft.com/office/drawing/2014/main" id="{D1AD0B70-7235-4320-A6D6-0D0C3D6DFC02}"/>
              </a:ext>
            </a:extLst>
          </p:cNvPr>
          <p:cNvPicPr>
            <a:picLocks noChangeAspect="1"/>
          </p:cNvPicPr>
          <p:nvPr/>
        </p:nvPicPr>
        <p:blipFill>
          <a:blip r:embed="rId3"/>
          <a:stretch>
            <a:fillRect/>
          </a:stretch>
        </p:blipFill>
        <p:spPr>
          <a:xfrm>
            <a:off x="742528" y="609600"/>
            <a:ext cx="7658944" cy="939904"/>
          </a:xfrm>
          <a:prstGeom prst="rect">
            <a:avLst/>
          </a:prstGeom>
        </p:spPr>
      </p:pic>
    </p:spTree>
    <p:extLst>
      <p:ext uri="{BB962C8B-B14F-4D97-AF65-F5344CB8AC3E}">
        <p14:creationId xmlns:p14="http://schemas.microsoft.com/office/powerpoint/2010/main" val="14636962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BADB4B-24AF-4221-8730-DD913E342CE8}"/>
              </a:ext>
            </a:extLst>
          </p:cNvPr>
          <p:cNvPicPr>
            <a:picLocks noChangeAspect="1"/>
          </p:cNvPicPr>
          <p:nvPr/>
        </p:nvPicPr>
        <p:blipFill>
          <a:blip r:embed="rId2"/>
          <a:stretch>
            <a:fillRect/>
          </a:stretch>
        </p:blipFill>
        <p:spPr>
          <a:xfrm>
            <a:off x="947829" y="16565"/>
            <a:ext cx="7934141" cy="2235446"/>
          </a:xfrm>
          <a:prstGeom prst="rect">
            <a:avLst/>
          </a:prstGeom>
        </p:spPr>
      </p:pic>
      <p:pic>
        <p:nvPicPr>
          <p:cNvPr id="5" name="Picture 4">
            <a:extLst>
              <a:ext uri="{FF2B5EF4-FFF2-40B4-BE49-F238E27FC236}">
                <a16:creationId xmlns:a16="http://schemas.microsoft.com/office/drawing/2014/main" id="{98B56522-04D7-4D44-9A8A-B661ED7D86DC}"/>
              </a:ext>
            </a:extLst>
          </p:cNvPr>
          <p:cNvPicPr>
            <a:picLocks noChangeAspect="1"/>
          </p:cNvPicPr>
          <p:nvPr/>
        </p:nvPicPr>
        <p:blipFill>
          <a:blip r:embed="rId3"/>
          <a:stretch>
            <a:fillRect/>
          </a:stretch>
        </p:blipFill>
        <p:spPr>
          <a:xfrm>
            <a:off x="1524000" y="2092960"/>
            <a:ext cx="5692140" cy="4765040"/>
          </a:xfrm>
          <a:prstGeom prst="rect">
            <a:avLst/>
          </a:prstGeom>
        </p:spPr>
      </p:pic>
    </p:spTree>
    <p:extLst>
      <p:ext uri="{BB962C8B-B14F-4D97-AF65-F5344CB8AC3E}">
        <p14:creationId xmlns:p14="http://schemas.microsoft.com/office/powerpoint/2010/main" val="2566811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947413-8BF9-400F-8773-C344390C6114}"/>
              </a:ext>
            </a:extLst>
          </p:cNvPr>
          <p:cNvPicPr>
            <a:picLocks noChangeAspect="1"/>
          </p:cNvPicPr>
          <p:nvPr/>
        </p:nvPicPr>
        <p:blipFill>
          <a:blip r:embed="rId2"/>
          <a:stretch>
            <a:fillRect/>
          </a:stretch>
        </p:blipFill>
        <p:spPr>
          <a:xfrm>
            <a:off x="304800" y="3886200"/>
            <a:ext cx="7543460" cy="2941983"/>
          </a:xfrm>
          <a:prstGeom prst="rect">
            <a:avLst/>
          </a:prstGeom>
        </p:spPr>
      </p:pic>
      <p:sp>
        <p:nvSpPr>
          <p:cNvPr id="3" name="TextBox 2">
            <a:extLst>
              <a:ext uri="{FF2B5EF4-FFF2-40B4-BE49-F238E27FC236}">
                <a16:creationId xmlns:a16="http://schemas.microsoft.com/office/drawing/2014/main" id="{49904650-F4B8-4E18-8880-9863C0127BC6}"/>
              </a:ext>
            </a:extLst>
          </p:cNvPr>
          <p:cNvSpPr txBox="1"/>
          <p:nvPr/>
        </p:nvSpPr>
        <p:spPr>
          <a:xfrm>
            <a:off x="762000" y="609600"/>
            <a:ext cx="6477000" cy="3200400"/>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C404ED7F-C646-4819-AFDE-177762AD7701}"/>
              </a:ext>
            </a:extLst>
          </p:cNvPr>
          <p:cNvSpPr txBox="1"/>
          <p:nvPr/>
        </p:nvSpPr>
        <p:spPr>
          <a:xfrm>
            <a:off x="914400" y="762000"/>
            <a:ext cx="6477000" cy="3200400"/>
          </a:xfrm>
          <a:prstGeom prst="rect">
            <a:avLst/>
          </a:prstGeom>
          <a:noFill/>
        </p:spPr>
        <p:txBody>
          <a:bodyPr wrap="square" rtlCol="0">
            <a:spAutoFit/>
          </a:bodyPr>
          <a:lstStyle/>
          <a:p>
            <a:endParaRPr lang="en-US" dirty="0"/>
          </a:p>
        </p:txBody>
      </p:sp>
      <p:sp>
        <p:nvSpPr>
          <p:cNvPr id="7" name="TextBox 6">
            <a:extLst>
              <a:ext uri="{FF2B5EF4-FFF2-40B4-BE49-F238E27FC236}">
                <a16:creationId xmlns:a16="http://schemas.microsoft.com/office/drawing/2014/main" id="{155DD4E9-172E-4471-BF33-33DF86C81845}"/>
              </a:ext>
            </a:extLst>
          </p:cNvPr>
          <p:cNvSpPr txBox="1"/>
          <p:nvPr/>
        </p:nvSpPr>
        <p:spPr>
          <a:xfrm>
            <a:off x="1066800" y="914400"/>
            <a:ext cx="6477000" cy="3200400"/>
          </a:xfrm>
          <a:prstGeom prst="rect">
            <a:avLst/>
          </a:prstGeom>
          <a:noFill/>
        </p:spPr>
        <p:txBody>
          <a:bodyPr wrap="square" rtlCol="0">
            <a:spAutoFit/>
          </a:bodyPr>
          <a:lstStyle/>
          <a:p>
            <a:endParaRPr lang="en-US" dirty="0"/>
          </a:p>
        </p:txBody>
      </p:sp>
      <p:pic>
        <p:nvPicPr>
          <p:cNvPr id="9" name="Picture 8">
            <a:extLst>
              <a:ext uri="{FF2B5EF4-FFF2-40B4-BE49-F238E27FC236}">
                <a16:creationId xmlns:a16="http://schemas.microsoft.com/office/drawing/2014/main" id="{93699450-37EC-4A8A-9926-61E7361866F2}"/>
              </a:ext>
            </a:extLst>
          </p:cNvPr>
          <p:cNvPicPr>
            <a:picLocks noChangeAspect="1"/>
          </p:cNvPicPr>
          <p:nvPr/>
        </p:nvPicPr>
        <p:blipFill>
          <a:blip r:embed="rId3"/>
          <a:stretch>
            <a:fillRect/>
          </a:stretch>
        </p:blipFill>
        <p:spPr>
          <a:xfrm>
            <a:off x="533400" y="29817"/>
            <a:ext cx="6934200" cy="3870373"/>
          </a:xfrm>
          <a:prstGeom prst="rect">
            <a:avLst/>
          </a:prstGeom>
        </p:spPr>
      </p:pic>
    </p:spTree>
    <p:extLst>
      <p:ext uri="{BB962C8B-B14F-4D97-AF65-F5344CB8AC3E}">
        <p14:creationId xmlns:p14="http://schemas.microsoft.com/office/powerpoint/2010/main" val="6161497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4C2FFB-004A-495B-A9A0-1D17E4B55D43}"/>
              </a:ext>
            </a:extLst>
          </p:cNvPr>
          <p:cNvPicPr>
            <a:picLocks noChangeAspect="1"/>
          </p:cNvPicPr>
          <p:nvPr/>
        </p:nvPicPr>
        <p:blipFill>
          <a:blip r:embed="rId2"/>
          <a:stretch>
            <a:fillRect/>
          </a:stretch>
        </p:blipFill>
        <p:spPr>
          <a:xfrm>
            <a:off x="533400" y="4826156"/>
            <a:ext cx="7864183" cy="2031844"/>
          </a:xfrm>
          <a:prstGeom prst="rect">
            <a:avLst/>
          </a:prstGeom>
        </p:spPr>
      </p:pic>
      <p:pic>
        <p:nvPicPr>
          <p:cNvPr id="5" name="Picture 4">
            <a:extLst>
              <a:ext uri="{FF2B5EF4-FFF2-40B4-BE49-F238E27FC236}">
                <a16:creationId xmlns:a16="http://schemas.microsoft.com/office/drawing/2014/main" id="{42B248B3-4FEF-454E-8C1E-480AB776D2D1}"/>
              </a:ext>
            </a:extLst>
          </p:cNvPr>
          <p:cNvPicPr>
            <a:picLocks noChangeAspect="1"/>
          </p:cNvPicPr>
          <p:nvPr/>
        </p:nvPicPr>
        <p:blipFill>
          <a:blip r:embed="rId3"/>
          <a:stretch>
            <a:fillRect/>
          </a:stretch>
        </p:blipFill>
        <p:spPr>
          <a:xfrm>
            <a:off x="304800" y="314653"/>
            <a:ext cx="7133914" cy="4704693"/>
          </a:xfrm>
          <a:prstGeom prst="rect">
            <a:avLst/>
          </a:prstGeom>
        </p:spPr>
      </p:pic>
    </p:spTree>
    <p:extLst>
      <p:ext uri="{BB962C8B-B14F-4D97-AF65-F5344CB8AC3E}">
        <p14:creationId xmlns:p14="http://schemas.microsoft.com/office/powerpoint/2010/main" val="16997445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CA230-D76F-E726-9CA0-59E9E9429FDD}"/>
              </a:ext>
            </a:extLst>
          </p:cNvPr>
          <p:cNvSpPr>
            <a:spLocks noGrp="1"/>
          </p:cNvSpPr>
          <p:nvPr>
            <p:ph type="title"/>
          </p:nvPr>
        </p:nvSpPr>
        <p:spPr>
          <a:xfrm>
            <a:off x="76200" y="228600"/>
            <a:ext cx="7886700" cy="495300"/>
          </a:xfrm>
        </p:spPr>
        <p:txBody>
          <a:bodyPr>
            <a:normAutofit fontScale="90000"/>
          </a:bodyPr>
          <a:lstStyle/>
          <a:p>
            <a:r>
              <a:rPr lang="en-US" sz="4000" dirty="0">
                <a:solidFill>
                  <a:srgbClr val="FF0000"/>
                </a:solidFill>
              </a:rPr>
              <a:t>Stirling Engine</a:t>
            </a:r>
            <a:br>
              <a:rPr lang="en-US" dirty="0"/>
            </a:br>
            <a:endParaRPr lang="en-US" dirty="0"/>
          </a:p>
        </p:txBody>
      </p:sp>
      <p:pic>
        <p:nvPicPr>
          <p:cNvPr id="4" name="Picture 3">
            <a:extLst>
              <a:ext uri="{FF2B5EF4-FFF2-40B4-BE49-F238E27FC236}">
                <a16:creationId xmlns:a16="http://schemas.microsoft.com/office/drawing/2014/main" id="{63ABDDDF-52E5-28B1-B675-326AC6079175}"/>
              </a:ext>
            </a:extLst>
          </p:cNvPr>
          <p:cNvPicPr>
            <a:picLocks noChangeAspect="1"/>
          </p:cNvPicPr>
          <p:nvPr/>
        </p:nvPicPr>
        <p:blipFill>
          <a:blip r:embed="rId2"/>
          <a:stretch>
            <a:fillRect/>
          </a:stretch>
        </p:blipFill>
        <p:spPr>
          <a:xfrm>
            <a:off x="257411" y="1905000"/>
            <a:ext cx="4457476" cy="2972231"/>
          </a:xfrm>
          <a:prstGeom prst="rect">
            <a:avLst/>
          </a:prstGeom>
        </p:spPr>
      </p:pic>
      <p:sp>
        <p:nvSpPr>
          <p:cNvPr id="5" name="TextBox 4">
            <a:extLst>
              <a:ext uri="{FF2B5EF4-FFF2-40B4-BE49-F238E27FC236}">
                <a16:creationId xmlns:a16="http://schemas.microsoft.com/office/drawing/2014/main" id="{D769666C-7FDC-6418-42E3-331CC5809906}"/>
              </a:ext>
            </a:extLst>
          </p:cNvPr>
          <p:cNvSpPr txBox="1"/>
          <p:nvPr/>
        </p:nvSpPr>
        <p:spPr>
          <a:xfrm>
            <a:off x="4953001" y="671691"/>
            <a:ext cx="4190999" cy="6186309"/>
          </a:xfrm>
          <a:prstGeom prst="rect">
            <a:avLst/>
          </a:prstGeom>
          <a:noFill/>
        </p:spPr>
        <p:txBody>
          <a:bodyPr wrap="square" rtlCol="0">
            <a:spAutoFit/>
          </a:bodyPr>
          <a:lstStyle/>
          <a:p>
            <a:r>
              <a:rPr lang="en-US" dirty="0"/>
              <a:t>The Stirling Engine is a piston that, when heated or cooled, increases or decreases the pressure/energy of the gas trapped inside. This causes the gas molecules to apply more pressure on the piston. This in turn increases the pressure on the opposite side of the piston, and the cycle repeats. As long as heat is allowed to flow (be it from a cold or hot source) the gas pressure variance will drive the piston.</a:t>
            </a:r>
          </a:p>
          <a:p>
            <a:endParaRPr lang="en-US" dirty="0"/>
          </a:p>
          <a:p>
            <a:r>
              <a:rPr lang="en-US" dirty="0"/>
              <a:t>To set up the demonstration, place the beaker of water on the hot plate and the </a:t>
            </a:r>
            <a:r>
              <a:rPr lang="en-US" dirty="0" err="1"/>
              <a:t>stirling</a:t>
            </a:r>
            <a:r>
              <a:rPr lang="en-US" dirty="0"/>
              <a:t> engine on the beaker. Turn the hot plate on to 300C. It will take approximately 21 minutes for the water to boil.  If the </a:t>
            </a:r>
            <a:r>
              <a:rPr lang="en-US" dirty="0" err="1"/>
              <a:t>stirling</a:t>
            </a:r>
            <a:r>
              <a:rPr lang="en-US" dirty="0"/>
              <a:t> engine does not begin to spin on its own, give it a small spin.</a:t>
            </a:r>
          </a:p>
          <a:p>
            <a:endParaRPr lang="en-US" dirty="0"/>
          </a:p>
          <a:p>
            <a:r>
              <a:rPr lang="en-US" dirty="0"/>
              <a:t> </a:t>
            </a:r>
          </a:p>
        </p:txBody>
      </p:sp>
    </p:spTree>
    <p:extLst>
      <p:ext uri="{BB962C8B-B14F-4D97-AF65-F5344CB8AC3E}">
        <p14:creationId xmlns:p14="http://schemas.microsoft.com/office/powerpoint/2010/main" val="37590573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55787-69B2-B14C-A13F-176B4199DC45}"/>
              </a:ext>
            </a:extLst>
          </p:cNvPr>
          <p:cNvSpPr>
            <a:spLocks noGrp="1"/>
          </p:cNvSpPr>
          <p:nvPr>
            <p:ph type="title"/>
          </p:nvPr>
        </p:nvSpPr>
        <p:spPr>
          <a:xfrm>
            <a:off x="-28575" y="407263"/>
            <a:ext cx="7886700" cy="396874"/>
          </a:xfrm>
        </p:spPr>
        <p:txBody>
          <a:bodyPr>
            <a:normAutofit fontScale="90000"/>
          </a:bodyPr>
          <a:lstStyle/>
          <a:p>
            <a:r>
              <a:rPr lang="en-US" sz="4000" b="0" i="0" dirty="0">
                <a:solidFill>
                  <a:srgbClr val="FF0000"/>
                </a:solidFill>
                <a:effectLst/>
                <a:latin typeface="Libre Franklin" pitchFamily="2" charset="0"/>
              </a:rPr>
              <a:t>Crookes Radiometer</a:t>
            </a:r>
            <a:br>
              <a:rPr lang="en-US" b="0" i="0" dirty="0">
                <a:solidFill>
                  <a:srgbClr val="000000"/>
                </a:solidFill>
                <a:effectLst/>
                <a:latin typeface="Libre Franklin" pitchFamily="2" charset="0"/>
              </a:rPr>
            </a:br>
            <a:endParaRPr lang="en-US" dirty="0"/>
          </a:p>
        </p:txBody>
      </p:sp>
      <p:pic>
        <p:nvPicPr>
          <p:cNvPr id="4" name="Picture 3">
            <a:extLst>
              <a:ext uri="{FF2B5EF4-FFF2-40B4-BE49-F238E27FC236}">
                <a16:creationId xmlns:a16="http://schemas.microsoft.com/office/drawing/2014/main" id="{6146FC65-B240-54A4-87D5-D777118D8CDF}"/>
              </a:ext>
            </a:extLst>
          </p:cNvPr>
          <p:cNvPicPr>
            <a:picLocks noChangeAspect="1"/>
          </p:cNvPicPr>
          <p:nvPr/>
        </p:nvPicPr>
        <p:blipFill>
          <a:blip r:embed="rId2"/>
          <a:stretch>
            <a:fillRect/>
          </a:stretch>
        </p:blipFill>
        <p:spPr>
          <a:xfrm>
            <a:off x="152400" y="1485869"/>
            <a:ext cx="6324600" cy="4217224"/>
          </a:xfrm>
          <a:prstGeom prst="rect">
            <a:avLst/>
          </a:prstGeom>
        </p:spPr>
      </p:pic>
      <p:sp>
        <p:nvSpPr>
          <p:cNvPr id="6" name="TextBox 5">
            <a:extLst>
              <a:ext uri="{FF2B5EF4-FFF2-40B4-BE49-F238E27FC236}">
                <a16:creationId xmlns:a16="http://schemas.microsoft.com/office/drawing/2014/main" id="{CD037A90-0CC8-0757-D8B5-B245DB8ED7FC}"/>
              </a:ext>
            </a:extLst>
          </p:cNvPr>
          <p:cNvSpPr txBox="1"/>
          <p:nvPr/>
        </p:nvSpPr>
        <p:spPr>
          <a:xfrm>
            <a:off x="6629400" y="1490647"/>
            <a:ext cx="2209800" cy="4524315"/>
          </a:xfrm>
          <a:prstGeom prst="rect">
            <a:avLst/>
          </a:prstGeom>
          <a:noFill/>
        </p:spPr>
        <p:txBody>
          <a:bodyPr wrap="square">
            <a:spAutoFit/>
          </a:bodyPr>
          <a:lstStyle/>
          <a:p>
            <a:r>
              <a:rPr lang="en-US" dirty="0"/>
              <a:t>The radiometer consists of black and white vanes inside a partial vacuum. When heated via a light bulb, the vanes begin to spin (Black vanes leading, or clockwise in the photo) due to thermal transpiration as well as gas pressure differential.</a:t>
            </a:r>
            <a:br>
              <a:rPr lang="en-US" dirty="0"/>
            </a:br>
            <a:endParaRPr lang="en-US" dirty="0"/>
          </a:p>
        </p:txBody>
      </p:sp>
    </p:spTree>
    <p:extLst>
      <p:ext uri="{BB962C8B-B14F-4D97-AF65-F5344CB8AC3E}">
        <p14:creationId xmlns:p14="http://schemas.microsoft.com/office/powerpoint/2010/main" val="3918895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021" y="84237"/>
            <a:ext cx="3276600"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Box 3"/>
          <p:cNvSpPr txBox="1">
            <a:spLocks noChangeArrowheads="1"/>
          </p:cNvSpPr>
          <p:nvPr/>
        </p:nvSpPr>
        <p:spPr bwMode="auto">
          <a:xfrm>
            <a:off x="749305" y="84237"/>
            <a:ext cx="2667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solidFill>
                  <a:srgbClr val="FF0000"/>
                </a:solidFill>
              </a:rPr>
              <a:t>1 mole each of several familiar substances</a:t>
            </a:r>
          </a:p>
        </p:txBody>
      </p:sp>
      <p:sp>
        <p:nvSpPr>
          <p:cNvPr id="2" name="TextBox 1"/>
          <p:cNvSpPr txBox="1"/>
          <p:nvPr/>
        </p:nvSpPr>
        <p:spPr>
          <a:xfrm rot="10800000" flipV="1">
            <a:off x="3659372" y="71832"/>
            <a:ext cx="5484628" cy="3693319"/>
          </a:xfrm>
          <a:prstGeom prst="rect">
            <a:avLst/>
          </a:prstGeom>
          <a:noFill/>
        </p:spPr>
        <p:txBody>
          <a:bodyPr wrap="square" rtlCol="0">
            <a:spAutoFit/>
          </a:bodyPr>
          <a:lstStyle/>
          <a:p>
            <a:r>
              <a:rPr lang="en-US" dirty="0"/>
              <a:t>Macroscopic parameters: pressure, volume, temperature, and mass.</a:t>
            </a:r>
          </a:p>
          <a:p>
            <a:endParaRPr lang="en-US" dirty="0"/>
          </a:p>
          <a:p>
            <a:r>
              <a:rPr lang="en-US" dirty="0"/>
              <a:t>Microscopic parameters: speeds, kinetic energies, momentum and masses of individual molecules.</a:t>
            </a:r>
          </a:p>
          <a:p>
            <a:endParaRPr lang="en-US" dirty="0"/>
          </a:p>
          <a:p>
            <a:r>
              <a:rPr lang="en-US" dirty="0"/>
              <a:t>Ideal gas can relate the macroscopic and microscopic parameters.</a:t>
            </a:r>
          </a:p>
          <a:p>
            <a:endParaRPr lang="en-US" dirty="0"/>
          </a:p>
          <a:p>
            <a:r>
              <a:rPr lang="en-US" b="1" u="sng" dirty="0"/>
              <a:t>Phases of matters: </a:t>
            </a:r>
            <a:r>
              <a:rPr lang="en-US" dirty="0"/>
              <a:t>gas, liquid, and solid.</a:t>
            </a:r>
          </a:p>
          <a:p>
            <a:endParaRPr lang="en-US" dirty="0"/>
          </a:p>
          <a:p>
            <a:r>
              <a:rPr lang="en-US" dirty="0"/>
              <a:t>Use the mole as the unit to describe the quantity of material (rather than mass).</a:t>
            </a:r>
          </a:p>
        </p:txBody>
      </p:sp>
      <p:sp>
        <p:nvSpPr>
          <p:cNvPr id="3" name="TextBox 2"/>
          <p:cNvSpPr txBox="1"/>
          <p:nvPr/>
        </p:nvSpPr>
        <p:spPr>
          <a:xfrm>
            <a:off x="4191000" y="3809198"/>
            <a:ext cx="4724400" cy="923330"/>
          </a:xfrm>
          <a:prstGeom prst="rect">
            <a:avLst/>
          </a:prstGeom>
          <a:noFill/>
          <a:ln w="38100">
            <a:solidFill>
              <a:srgbClr val="FF0000"/>
            </a:solidFill>
          </a:ln>
        </p:spPr>
        <p:txBody>
          <a:bodyPr wrap="square" rtlCol="0">
            <a:spAutoFit/>
          </a:bodyPr>
          <a:lstStyle/>
          <a:p>
            <a:r>
              <a:rPr lang="en-US" dirty="0"/>
              <a:t>1 mole (1 </a:t>
            </a:r>
            <a:r>
              <a:rPr lang="en-US" dirty="0" err="1"/>
              <a:t>mol</a:t>
            </a:r>
            <a:r>
              <a:rPr lang="en-US" dirty="0"/>
              <a:t>) is the amount of a substance that contains as many molecules or atoms as there are inside 0.012kg of carbon 12</a:t>
            </a:r>
          </a:p>
        </p:txBody>
      </p:sp>
      <mc:AlternateContent xmlns:mc="http://schemas.openxmlformats.org/markup-compatibility/2006" xmlns:a14="http://schemas.microsoft.com/office/drawing/2010/main">
        <mc:Choice Requires="a14">
          <p:sp>
            <p:nvSpPr>
              <p:cNvPr id="7" name="TextBox 6"/>
              <p:cNvSpPr txBox="1"/>
              <p:nvPr/>
            </p:nvSpPr>
            <p:spPr>
              <a:xfrm>
                <a:off x="4191000" y="4877967"/>
                <a:ext cx="4724400" cy="1705467"/>
              </a:xfrm>
              <a:prstGeom prst="rect">
                <a:avLst/>
              </a:prstGeom>
              <a:noFill/>
              <a:ln w="38100">
                <a:solidFill>
                  <a:srgbClr val="FF0000"/>
                </a:solidFill>
              </a:ln>
            </p:spPr>
            <p:txBody>
              <a:bodyPr wrap="square" rtlCol="0">
                <a:spAutoFit/>
              </a:bodyPr>
              <a:lstStyle/>
              <a:p>
                <a:r>
                  <a:rPr lang="en-US" dirty="0"/>
                  <a:t>Avogadro’s number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𝐴</m:t>
                        </m:r>
                      </m:sub>
                    </m:sSub>
                    <m:r>
                      <a:rPr lang="en-US" b="0" i="1" smtClean="0">
                        <a:latin typeface="Cambria Math" panose="02040503050406030204" pitchFamily="18" charset="0"/>
                      </a:rPr>
                      <m:t>=6.022</m:t>
                    </m:r>
                    <m:r>
                      <a:rPr lang="en-US" b="0" i="1" smtClean="0">
                        <a:latin typeface="Cambria Math" panose="02040503050406030204" pitchFamily="18" charset="0"/>
                      </a:rPr>
                      <m:t>𝑥</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23</m:t>
                        </m:r>
                      </m:sup>
                    </m:sSup>
                  </m:oMath>
                </a14:m>
                <a:r>
                  <a:rPr lang="en-US" dirty="0"/>
                  <a:t> molecules/mole. Molar mass </a:t>
                </a:r>
                <a14:m>
                  <m:oMath xmlns:m="http://schemas.openxmlformats.org/officeDocument/2006/math">
                    <m:r>
                      <a:rPr lang="en-US" b="0" i="1" smtClean="0">
                        <a:latin typeface="Cambria Math" panose="02040503050406030204" pitchFamily="18" charset="0"/>
                      </a:rPr>
                      <m:t>𝑀</m:t>
                    </m:r>
                  </m:oMath>
                </a14:m>
                <a:r>
                  <a:rPr lang="en-US" dirty="0"/>
                  <a:t> of a substance is the mass of 1mol.</a:t>
                </a:r>
              </a:p>
              <a:p>
                <a:pPr/>
                <a14:m>
                  <m:oMathPara xmlns:m="http://schemas.openxmlformats.org/officeDocument/2006/math">
                    <m:oMathParaPr>
                      <m:jc m:val="centerGroup"/>
                    </m:oMathParaPr>
                    <m:oMath xmlns:m="http://schemas.openxmlformats.org/officeDocument/2006/math">
                      <m:limLow>
                        <m:limLowPr>
                          <m:ctrlPr>
                            <a:rPr lang="en-US" b="0" i="1" smtClean="0">
                              <a:latin typeface="Cambria Math" panose="02040503050406030204" pitchFamily="18" charset="0"/>
                              <a:ea typeface="Cambria Math" panose="02040503050406030204" pitchFamily="18" charset="0"/>
                            </a:rPr>
                          </m:ctrlPr>
                        </m:limLowPr>
                        <m:e>
                          <m:r>
                            <a:rPr lang="en-US" b="0" i="1" smtClean="0">
                              <a:latin typeface="Cambria Math" panose="02040503050406030204" pitchFamily="18" charset="0"/>
                            </a:rPr>
                            <m:t>𝑀</m:t>
                          </m:r>
                          <m:r>
                            <a:rPr lang="en-US" b="0" i="1" smtClean="0">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𝐴</m:t>
                              </m:r>
                            </m:sub>
                          </m:sSub>
                          <m:r>
                            <a:rPr lang="en-US" b="0" i="1" smtClean="0">
                              <a:latin typeface="Cambria Math" panose="02040503050406030204" pitchFamily="18" charset="0"/>
                              <a:ea typeface="Cambria Math" panose="02040503050406030204" pitchFamily="18" charset="0"/>
                            </a:rPr>
                            <m:t>∙</m:t>
                          </m:r>
                          <m:groupChr>
                            <m:groupChrPr>
                              <m:chr m:val="⏟"/>
                              <m:ctrlPr>
                                <a:rPr lang="en-US" b="0" i="1" smtClean="0">
                                  <a:latin typeface="Cambria Math" panose="02040503050406030204" pitchFamily="18" charset="0"/>
                                  <a:ea typeface="Cambria Math" panose="02040503050406030204" pitchFamily="18" charset="0"/>
                                </a:rPr>
                              </m:ctrlPr>
                            </m:groupChrPr>
                            <m:e>
                              <m:r>
                                <a:rPr lang="en-US" b="0" i="1" smtClean="0">
                                  <a:latin typeface="Cambria Math" panose="02040503050406030204" pitchFamily="18" charset="0"/>
                                  <a:ea typeface="Cambria Math" panose="02040503050406030204" pitchFamily="18" charset="0"/>
                                </a:rPr>
                                <m:t>𝑚</m:t>
                              </m:r>
                            </m:e>
                          </m:groupChr>
                        </m:e>
                        <m:lim>
                          <m:r>
                            <a:rPr lang="en-US" b="0" i="1" smtClean="0">
                              <a:latin typeface="Cambria Math" panose="02040503050406030204" pitchFamily="18" charset="0"/>
                              <a:ea typeface="Cambria Math" panose="02040503050406030204" pitchFamily="18" charset="0"/>
                            </a:rPr>
                            <m:t>𝑚𝑎𝑠𝑠</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𝑜𝑓</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𝑎</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𝑠𝑖𝑛𝑔𝑙𝑒</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𝑚𝑜𝑙𝑒𝑐𝑢𝑙𝑒</m:t>
                          </m:r>
                        </m:lim>
                      </m:limLow>
                    </m:oMath>
                  </m:oMathPara>
                </a14:m>
                <a:endParaRPr lang="en-US" dirty="0"/>
              </a:p>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𝑇𝑜𝑡𝑎𝑙</m:t>
                        </m:r>
                      </m:sub>
                    </m:sSub>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𝑀</m:t>
                    </m:r>
                  </m:oMath>
                </a14:m>
                <a:r>
                  <a:rPr lang="en-US" dirty="0"/>
                  <a:t> </a:t>
                </a:r>
                <a:r>
                  <a:rPr lang="en-US" sz="1200" dirty="0"/>
                  <a:t>(Total mass=number of </a:t>
                </a:r>
                <a:r>
                  <a:rPr lang="en-US" sz="1200" dirty="0" err="1"/>
                  <a:t>mol</a:t>
                </a:r>
                <a:r>
                  <a:rPr lang="en-US" sz="1200" dirty="0"/>
                  <a:t> X molar mass)</a:t>
                </a:r>
              </a:p>
            </p:txBody>
          </p:sp>
        </mc:Choice>
        <mc:Fallback xmlns="">
          <p:sp>
            <p:nvSpPr>
              <p:cNvPr id="7" name="TextBox 6"/>
              <p:cNvSpPr txBox="1">
                <a:spLocks noRot="1" noChangeAspect="1" noMove="1" noResize="1" noEditPoints="1" noAdjustHandles="1" noChangeArrowheads="1" noChangeShapeType="1" noTextEdit="1"/>
              </p:cNvSpPr>
              <p:nvPr/>
            </p:nvSpPr>
            <p:spPr>
              <a:xfrm>
                <a:off x="4191000" y="4877967"/>
                <a:ext cx="4724400" cy="1705467"/>
              </a:xfrm>
              <a:prstGeom prst="rect">
                <a:avLst/>
              </a:prstGeom>
              <a:blipFill rotWithShape="0">
                <a:blip r:embed="rId4"/>
                <a:stretch>
                  <a:fillRect l="-768" t="-699"/>
                </a:stretch>
              </a:blipFill>
              <a:ln w="3810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22865" y="4495800"/>
                <a:ext cx="5181600" cy="2259721"/>
              </a:xfrm>
              <a:prstGeom prst="rect">
                <a:avLst/>
              </a:prstGeom>
              <a:noFill/>
            </p:spPr>
            <p:txBody>
              <a:bodyPr wrap="square" rtlCol="0">
                <a:spAutoFit/>
              </a:bodyPr>
              <a:lstStyle/>
              <a:p>
                <a:r>
                  <a:rPr lang="en-US" sz="1600" dirty="0"/>
                  <a:t>Mass of an H-atom: </a:t>
                </a:r>
                <a14:m>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𝑚</m:t>
                        </m:r>
                      </m:e>
                      <m:sub>
                        <m:r>
                          <a:rPr lang="en-US" sz="1600" b="0" i="1" smtClean="0">
                            <a:latin typeface="Cambria Math" panose="02040503050406030204" pitchFamily="18" charset="0"/>
                          </a:rPr>
                          <m:t>𝐻</m:t>
                        </m:r>
                      </m:sub>
                    </m:sSub>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𝑀</m:t>
                            </m:r>
                          </m:e>
                          <m:sub>
                            <m:r>
                              <a:rPr lang="en-US" sz="1600" b="0" i="1" smtClean="0">
                                <a:latin typeface="Cambria Math" panose="02040503050406030204" pitchFamily="18" charset="0"/>
                              </a:rPr>
                              <m:t>𝐻</m:t>
                            </m:r>
                          </m:sub>
                        </m:sSub>
                      </m:num>
                      <m:den>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𝑁</m:t>
                            </m:r>
                          </m:e>
                          <m:sub>
                            <m:r>
                              <a:rPr lang="en-US" sz="1600" b="0" i="1" smtClean="0">
                                <a:latin typeface="Cambria Math" panose="02040503050406030204" pitchFamily="18" charset="0"/>
                              </a:rPr>
                              <m:t>𝐴</m:t>
                            </m:r>
                          </m:sub>
                        </m:sSub>
                      </m:den>
                    </m:f>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1.008</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𝑔</m:t>
                            </m:r>
                          </m:num>
                          <m:den>
                            <m:r>
                              <a:rPr lang="en-US" sz="1600" b="0" i="1" smtClean="0">
                                <a:latin typeface="Cambria Math" panose="02040503050406030204" pitchFamily="18" charset="0"/>
                              </a:rPr>
                              <m:t>𝑚𝑜𝑙</m:t>
                            </m:r>
                          </m:den>
                        </m:f>
                      </m:num>
                      <m:den>
                        <m:r>
                          <a:rPr lang="en-US" sz="1600" b="0" i="1" smtClean="0">
                            <a:latin typeface="Cambria Math" panose="02040503050406030204" pitchFamily="18" charset="0"/>
                          </a:rPr>
                          <m:t>6</m:t>
                        </m:r>
                        <m:r>
                          <a:rPr lang="en-US" sz="1600" b="0" i="1" smtClean="0">
                            <a:latin typeface="Cambria Math" panose="02040503050406030204" pitchFamily="18" charset="0"/>
                          </a:rPr>
                          <m:t>𝑥</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10</m:t>
                            </m:r>
                          </m:e>
                          <m:sup>
                            <m:r>
                              <a:rPr lang="en-US" sz="1600" b="0" i="1" smtClean="0">
                                <a:latin typeface="Cambria Math" panose="02040503050406030204" pitchFamily="18" charset="0"/>
                              </a:rPr>
                              <m:t>23</m:t>
                            </m:r>
                          </m:sup>
                        </m:sSup>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𝑎𝑡𝑜𝑚</m:t>
                            </m:r>
                          </m:num>
                          <m:den>
                            <m:r>
                              <a:rPr lang="en-US" sz="1600" b="0" i="1" smtClean="0">
                                <a:latin typeface="Cambria Math" panose="02040503050406030204" pitchFamily="18" charset="0"/>
                              </a:rPr>
                              <m:t>𝑚𝑜𝑙</m:t>
                            </m:r>
                          </m:den>
                        </m:f>
                      </m:den>
                    </m:f>
                  </m:oMath>
                </a14:m>
                <a:endParaRPr lang="en-US" sz="1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=1.67</m:t>
                      </m:r>
                      <m:r>
                        <a:rPr lang="en-US" sz="1600" b="0" i="1" smtClean="0">
                          <a:latin typeface="Cambria Math" panose="02040503050406030204" pitchFamily="18" charset="0"/>
                        </a:rPr>
                        <m:t>𝑥</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10</m:t>
                          </m:r>
                        </m:e>
                        <m:sup>
                          <m:r>
                            <a:rPr lang="en-US" sz="1600" b="0" i="1" smtClean="0">
                              <a:latin typeface="Cambria Math" panose="02040503050406030204" pitchFamily="18" charset="0"/>
                            </a:rPr>
                            <m:t>−24</m:t>
                          </m:r>
                        </m:sup>
                      </m:sSup>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𝑔</m:t>
                          </m:r>
                        </m:num>
                        <m:den>
                          <m:r>
                            <a:rPr lang="en-US" sz="1600" b="0" i="1" smtClean="0">
                              <a:latin typeface="Cambria Math" panose="02040503050406030204" pitchFamily="18" charset="0"/>
                            </a:rPr>
                            <m:t>𝑎𝑡𝑜𝑚</m:t>
                          </m:r>
                        </m:den>
                      </m:f>
                    </m:oMath>
                  </m:oMathPara>
                </a14:m>
                <a:endParaRPr lang="en-US" sz="1600" dirty="0"/>
              </a:p>
              <a:p>
                <a:endParaRPr lang="en-US" sz="1600" dirty="0"/>
              </a:p>
              <a:p>
                <a:r>
                  <a:rPr lang="en-US" sz="1600" dirty="0"/>
                  <a:t>Mass of an </a:t>
                </a:r>
                <a14:m>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𝑂</m:t>
                        </m:r>
                      </m:e>
                      <m:sub>
                        <m:r>
                          <a:rPr lang="en-US" sz="1600" b="0" i="1" smtClean="0">
                            <a:latin typeface="Cambria Math" panose="02040503050406030204" pitchFamily="18" charset="0"/>
                          </a:rPr>
                          <m:t>2</m:t>
                        </m:r>
                      </m:sub>
                    </m:sSub>
                  </m:oMath>
                </a14:m>
                <a:r>
                  <a:rPr lang="en-US" sz="1600" dirty="0"/>
                  <a:t>-atom: </a:t>
                </a:r>
                <a14:m>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𝑚</m:t>
                        </m:r>
                      </m:e>
                      <m:sub>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𝑂</m:t>
                            </m:r>
                          </m:e>
                          <m:sub>
                            <m:r>
                              <a:rPr lang="en-US" sz="1600" b="0" i="1" smtClean="0">
                                <a:latin typeface="Cambria Math" panose="02040503050406030204" pitchFamily="18" charset="0"/>
                              </a:rPr>
                              <m:t>2</m:t>
                            </m:r>
                          </m:sub>
                        </m:sSub>
                      </m:sub>
                    </m:sSub>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𝑀</m:t>
                            </m:r>
                          </m:e>
                          <m:sub>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𝑂</m:t>
                                </m:r>
                              </m:e>
                              <m:sub>
                                <m:r>
                                  <a:rPr lang="en-US" sz="1600" b="0" i="1" smtClean="0">
                                    <a:latin typeface="Cambria Math" panose="02040503050406030204" pitchFamily="18" charset="0"/>
                                  </a:rPr>
                                  <m:t>2</m:t>
                                </m:r>
                              </m:sub>
                            </m:sSub>
                          </m:sub>
                        </m:sSub>
                      </m:num>
                      <m:den>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𝑁</m:t>
                            </m:r>
                          </m:e>
                          <m:sub>
                            <m:r>
                              <a:rPr lang="en-US" sz="1600" b="0" i="1" smtClean="0">
                                <a:latin typeface="Cambria Math" panose="02040503050406030204" pitchFamily="18" charset="0"/>
                              </a:rPr>
                              <m:t>𝐴</m:t>
                            </m:r>
                          </m:sub>
                        </m:sSub>
                      </m:den>
                    </m:f>
                    <m:r>
                      <a:rPr lang="en-US" sz="1600" b="0" i="1" smtClean="0">
                        <a:latin typeface="Cambria Math" panose="02040503050406030204" pitchFamily="18" charset="0"/>
                      </a:rPr>
                      <m:t>=</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(16∗2)</m:t>
                        </m:r>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𝑔</m:t>
                            </m:r>
                          </m:num>
                          <m:den>
                            <m:r>
                              <a:rPr lang="en-US" sz="1600" b="0" i="1" smtClean="0">
                                <a:latin typeface="Cambria Math" panose="02040503050406030204" pitchFamily="18" charset="0"/>
                              </a:rPr>
                              <m:t>𝑚𝑜𝑙</m:t>
                            </m:r>
                          </m:den>
                        </m:f>
                      </m:num>
                      <m:den>
                        <m:r>
                          <a:rPr lang="en-US" sz="1600" b="0" i="1" smtClean="0">
                            <a:latin typeface="Cambria Math" panose="02040503050406030204" pitchFamily="18" charset="0"/>
                          </a:rPr>
                          <m:t>6</m:t>
                        </m:r>
                        <m:r>
                          <a:rPr lang="en-US" sz="1600" b="0" i="1" smtClean="0">
                            <a:latin typeface="Cambria Math" panose="02040503050406030204" pitchFamily="18" charset="0"/>
                          </a:rPr>
                          <m:t>𝑥</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10</m:t>
                            </m:r>
                          </m:e>
                          <m:sup>
                            <m:r>
                              <a:rPr lang="en-US" sz="1600" b="0" i="1" smtClean="0">
                                <a:latin typeface="Cambria Math" panose="02040503050406030204" pitchFamily="18" charset="0"/>
                              </a:rPr>
                              <m:t>23</m:t>
                            </m:r>
                          </m:sup>
                        </m:sSup>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𝑎𝑡𝑜𝑚</m:t>
                            </m:r>
                          </m:num>
                          <m:den>
                            <m:r>
                              <a:rPr lang="en-US" sz="1600" b="0" i="1" smtClean="0">
                                <a:latin typeface="Cambria Math" panose="02040503050406030204" pitchFamily="18" charset="0"/>
                              </a:rPr>
                              <m:t>𝑚𝑜𝑙</m:t>
                            </m:r>
                          </m:den>
                        </m:f>
                      </m:den>
                    </m:f>
                  </m:oMath>
                </a14:m>
                <a:endParaRPr lang="en-US" sz="16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=53</m:t>
                      </m:r>
                      <m:r>
                        <a:rPr lang="en-US" sz="1600" b="0" i="1" smtClean="0">
                          <a:latin typeface="Cambria Math" panose="02040503050406030204" pitchFamily="18" charset="0"/>
                        </a:rPr>
                        <m:t>𝑥</m:t>
                      </m:r>
                      <m:sSup>
                        <m:sSupPr>
                          <m:ctrlPr>
                            <a:rPr lang="en-US" sz="1600" b="0" i="1" smtClean="0">
                              <a:latin typeface="Cambria Math" panose="02040503050406030204" pitchFamily="18" charset="0"/>
                            </a:rPr>
                          </m:ctrlPr>
                        </m:sSupPr>
                        <m:e>
                          <m:r>
                            <a:rPr lang="en-US" sz="1600" b="0" i="1" smtClean="0">
                              <a:latin typeface="Cambria Math" panose="02040503050406030204" pitchFamily="18" charset="0"/>
                            </a:rPr>
                            <m:t>10</m:t>
                          </m:r>
                        </m:e>
                        <m:sup>
                          <m:r>
                            <a:rPr lang="en-US" sz="1600" b="0" i="1" smtClean="0">
                              <a:latin typeface="Cambria Math" panose="02040503050406030204" pitchFamily="18" charset="0"/>
                            </a:rPr>
                            <m:t>−24</m:t>
                          </m:r>
                        </m:sup>
                      </m:sSup>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𝑔</m:t>
                          </m:r>
                        </m:num>
                        <m:den>
                          <m:r>
                            <a:rPr lang="en-US" sz="1600" b="0" i="1" smtClean="0">
                              <a:latin typeface="Cambria Math" panose="02040503050406030204" pitchFamily="18" charset="0"/>
                            </a:rPr>
                            <m:t>𝑎𝑡𝑜𝑚</m:t>
                          </m:r>
                        </m:den>
                      </m:f>
                    </m:oMath>
                  </m:oMathPara>
                </a14:m>
                <a:endParaRPr lang="en-US" sz="1600" dirty="0"/>
              </a:p>
            </p:txBody>
          </p:sp>
        </mc:Choice>
        <mc:Fallback xmlns="">
          <p:sp>
            <p:nvSpPr>
              <p:cNvPr id="4" name="TextBox 3"/>
              <p:cNvSpPr txBox="1">
                <a:spLocks noRot="1" noChangeAspect="1" noMove="1" noResize="1" noEditPoints="1" noAdjustHandles="1" noChangeArrowheads="1" noChangeShapeType="1" noTextEdit="1"/>
              </p:cNvSpPr>
              <p:nvPr/>
            </p:nvSpPr>
            <p:spPr>
              <a:xfrm>
                <a:off x="22865" y="4495800"/>
                <a:ext cx="5181600" cy="2259721"/>
              </a:xfrm>
              <a:prstGeom prst="rect">
                <a:avLst/>
              </a:prstGeom>
              <a:blipFill rotWithShape="0">
                <a:blip r:embed="rId5"/>
                <a:stretch>
                  <a:fillRect l="-706"/>
                </a:stretch>
              </a:blipFill>
            </p:spPr>
            <p:txBody>
              <a:bodyPr/>
              <a:lstStyle/>
              <a:p>
                <a:r>
                  <a:rPr lang="en-US">
                    <a:noFill/>
                  </a:rPr>
                  <a:t> </a:t>
                </a:r>
              </a:p>
            </p:txBody>
          </p:sp>
        </mc:Fallback>
      </mc:AlternateContent>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609600"/>
            <a:ext cx="8001000" cy="5410200"/>
          </a:xfrm>
          <a:prstGeom prst="roundRect">
            <a:avLst/>
          </a:prstGeom>
          <a:gradFill>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5400000" scaled="0"/>
          </a:gradFill>
          <a:ln>
            <a:solidFill>
              <a:schemeClr val="accent1">
                <a:shade val="50000"/>
                <a:alpha val="27000"/>
              </a:schemeClr>
            </a:solidFill>
          </a:ln>
          <a:effectLst>
            <a:outerShdw blurRad="50800" dist="50800" dir="5400000" algn="ctr" rotWithShape="0">
              <a:srgbClr val="92D050"/>
            </a:outerShdw>
          </a:effectLst>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lstStyle>
            <a:lvl1pPr>
              <a:defRPr sz="2400">
                <a:solidFill>
                  <a:schemeClr val="tx2"/>
                </a:solidFill>
                <a:latin typeface="Arial" panose="020B0604020202020204" pitchFamily="34" charset="0"/>
                <a:ea typeface="MS PGothic" panose="020B0600070205080204" pitchFamily="34" charset="-128"/>
              </a:defRPr>
            </a:lvl1pPr>
            <a:lvl2pPr marL="742950" indent="-285750">
              <a:defRPr sz="2400">
                <a:solidFill>
                  <a:schemeClr val="tx2"/>
                </a:solidFill>
                <a:latin typeface="Arial" panose="020B0604020202020204" pitchFamily="34" charset="0"/>
                <a:ea typeface="MS PGothic" panose="020B0600070205080204" pitchFamily="34" charset="-128"/>
              </a:defRPr>
            </a:lvl2pPr>
            <a:lvl3pPr marL="1143000" indent="-228600">
              <a:defRPr sz="2400">
                <a:solidFill>
                  <a:schemeClr val="tx2"/>
                </a:solidFill>
                <a:latin typeface="Arial" panose="020B0604020202020204" pitchFamily="34" charset="0"/>
                <a:ea typeface="MS PGothic" panose="020B0600070205080204" pitchFamily="34" charset="-128"/>
              </a:defRPr>
            </a:lvl3pPr>
            <a:lvl4pPr marL="1600200" indent="-228600">
              <a:defRPr sz="2400">
                <a:solidFill>
                  <a:schemeClr val="tx2"/>
                </a:solidFill>
                <a:latin typeface="Arial" panose="020B0604020202020204" pitchFamily="34" charset="0"/>
                <a:ea typeface="MS PGothic" panose="020B0600070205080204" pitchFamily="34" charset="-128"/>
              </a:defRPr>
            </a:lvl4pPr>
            <a:lvl5pPr marL="2057400" indent="-228600">
              <a:defRPr sz="2400">
                <a:solidFill>
                  <a:schemeClr val="tx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2"/>
                </a:solidFill>
                <a:latin typeface="Arial" panose="020B0604020202020204" pitchFamily="34" charset="0"/>
                <a:ea typeface="MS PGothic" panose="020B0600070205080204" pitchFamily="34" charset="-128"/>
              </a:defRPr>
            </a:lvl9pPr>
          </a:lstStyle>
          <a:p>
            <a:pPr algn="l"/>
            <a:endParaRPr lang="en-US" altLang="en-US" sz="2000" dirty="0">
              <a:solidFill>
                <a:srgbClr val="000000"/>
              </a:solidFill>
              <a:latin typeface="Times New Roman" panose="02020603050405020304" pitchFamily="18" charset="0"/>
            </a:endParaRPr>
          </a:p>
          <a:p>
            <a:r>
              <a:rPr lang="en-US" altLang="en-US" sz="2000" dirty="0">
                <a:solidFill>
                  <a:srgbClr val="000000"/>
                </a:solidFill>
                <a:latin typeface="Times New Roman" panose="02020603050405020304" pitchFamily="18" charset="0"/>
              </a:rPr>
              <a:t>Which has more atoms: a one gram sample of carbon-12, or a one gram sample of carbon-13?</a:t>
            </a:r>
          </a:p>
          <a:p>
            <a:endParaRPr lang="en-US" altLang="en-US" sz="2000" dirty="0">
              <a:solidFill>
                <a:srgbClr val="000000"/>
              </a:solidFill>
              <a:latin typeface="Times New Roman" panose="02020603050405020304" pitchFamily="18" charset="0"/>
            </a:endParaRPr>
          </a:p>
          <a:p>
            <a:pPr marL="457200" indent="-457200">
              <a:buAutoNum type="alphaLcParenR"/>
            </a:pPr>
            <a:r>
              <a:rPr lang="en-US" altLang="en-US" sz="2000" dirty="0">
                <a:solidFill>
                  <a:srgbClr val="000000"/>
                </a:solidFill>
                <a:latin typeface="Times New Roman" panose="02020603050405020304" pitchFamily="18" charset="0"/>
              </a:rPr>
              <a:t>carbon-12</a:t>
            </a:r>
          </a:p>
          <a:p>
            <a:pPr marL="457200" indent="-457200">
              <a:buAutoNum type="alphaLcParenR"/>
            </a:pPr>
            <a:r>
              <a:rPr lang="en-US" altLang="en-US" sz="2000" dirty="0">
                <a:solidFill>
                  <a:srgbClr val="000000"/>
                </a:solidFill>
                <a:latin typeface="Times New Roman" panose="02020603050405020304" pitchFamily="18" charset="0"/>
              </a:rPr>
              <a:t>carbon-13</a:t>
            </a:r>
          </a:p>
        </p:txBody>
      </p:sp>
      <p:sp>
        <p:nvSpPr>
          <p:cNvPr id="3" name="Oval 2"/>
          <p:cNvSpPr/>
          <p:nvPr/>
        </p:nvSpPr>
        <p:spPr>
          <a:xfrm>
            <a:off x="1283091" y="304800"/>
            <a:ext cx="3581400" cy="609600"/>
          </a:xfrm>
          <a:prstGeom prst="ellipse">
            <a:avLst/>
          </a:prstGeom>
          <a:solidFill>
            <a:schemeClr val="bg1"/>
          </a:solidFill>
          <a:scene3d>
            <a:camera prst="orthographicFront"/>
            <a:lightRig rig="threePt" dir="t"/>
          </a:scene3d>
          <a:sp3d extrusionH="76200" contourW="76200">
            <a:extrusionClr>
              <a:srgbClr val="92D050"/>
            </a:extrusionClr>
            <a:contourClr>
              <a:srgbClr val="FF0000"/>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latin typeface="Blackadder ITC" pitchFamily="82" charset="0"/>
              </a:rPr>
              <a:t>Clicker – Questions 1</a:t>
            </a:r>
          </a:p>
        </p:txBody>
      </p:sp>
      <p:pic>
        <p:nvPicPr>
          <p:cNvPr id="4" name="Picture 3"/>
          <p:cNvPicPr>
            <a:picLocks noChangeAspect="1"/>
          </p:cNvPicPr>
          <p:nvPr/>
        </p:nvPicPr>
        <p:blipFill>
          <a:blip r:embed="rId3"/>
          <a:stretch>
            <a:fillRect/>
          </a:stretch>
        </p:blipFill>
        <p:spPr>
          <a:xfrm>
            <a:off x="2895600" y="2057400"/>
            <a:ext cx="5265466" cy="1781175"/>
          </a:xfrm>
          <a:prstGeom prst="rect">
            <a:avLst/>
          </a:prstGeom>
        </p:spPr>
      </p:pic>
    </p:spTree>
    <p:extLst>
      <p:ext uri="{BB962C8B-B14F-4D97-AF65-F5344CB8AC3E}">
        <p14:creationId xmlns:p14="http://schemas.microsoft.com/office/powerpoint/2010/main" val="121667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15_02_Figure.jpg"/>
          <p:cNvPicPr>
            <a:picLocks noChangeAspect="1"/>
          </p:cNvPicPr>
          <p:nvPr/>
        </p:nvPicPr>
        <p:blipFill rotWithShape="1">
          <a:blip r:embed="rId2">
            <a:extLst>
              <a:ext uri="{28A0092B-C50C-407E-A947-70E740481C1C}">
                <a14:useLocalDpi xmlns:a14="http://schemas.microsoft.com/office/drawing/2010/main" val="0"/>
              </a:ext>
            </a:extLst>
          </a:blip>
          <a:srcRect b="2833"/>
          <a:stretch/>
        </p:blipFill>
        <p:spPr>
          <a:xfrm>
            <a:off x="6216499" y="1032286"/>
            <a:ext cx="2766680" cy="4672317"/>
          </a:xfrm>
          <a:prstGeom prst="rect">
            <a:avLst/>
          </a:prstGeom>
        </p:spPr>
      </p:pic>
      <p:sp>
        <p:nvSpPr>
          <p:cNvPr id="7" name="TextBox 6"/>
          <p:cNvSpPr txBox="1"/>
          <p:nvPr/>
        </p:nvSpPr>
        <p:spPr>
          <a:xfrm>
            <a:off x="1828800" y="709120"/>
            <a:ext cx="3505200" cy="523220"/>
          </a:xfrm>
          <a:prstGeom prst="rect">
            <a:avLst/>
          </a:prstGeom>
          <a:noFill/>
          <a:ln>
            <a:solidFill>
              <a:schemeClr val="tx1"/>
            </a:solidFill>
          </a:ln>
        </p:spPr>
        <p:txBody>
          <a:bodyPr wrap="square" rtlCol="0">
            <a:spAutoFit/>
          </a:bodyPr>
          <a:lstStyle/>
          <a:p>
            <a:pPr defTabSz="685800" fontAlgn="auto">
              <a:spcBef>
                <a:spcPts val="0"/>
              </a:spcBef>
              <a:spcAft>
                <a:spcPts val="0"/>
              </a:spcAft>
            </a:pPr>
            <a:r>
              <a:rPr lang="en-US" sz="2800" dirty="0">
                <a:solidFill>
                  <a:srgbClr val="FF0000"/>
                </a:solidFill>
                <a:latin typeface="Times New Roman" panose="02020603050405020304" pitchFamily="18" charset="0"/>
                <a:cs typeface="Times New Roman" panose="02020603050405020304" pitchFamily="18" charset="0"/>
              </a:rPr>
              <a:t>15.2	Equation of State</a:t>
            </a:r>
          </a:p>
        </p:txBody>
      </p:sp>
      <p:sp>
        <p:nvSpPr>
          <p:cNvPr id="3" name="TextBox 2"/>
          <p:cNvSpPr txBox="1"/>
          <p:nvPr/>
        </p:nvSpPr>
        <p:spPr>
          <a:xfrm>
            <a:off x="235247" y="1941131"/>
            <a:ext cx="5849235" cy="3693319"/>
          </a:xfrm>
          <a:prstGeom prst="rect">
            <a:avLst/>
          </a:prstGeom>
          <a:noFill/>
          <a:ln>
            <a:solidFill>
              <a:schemeClr val="accent1"/>
            </a:solidFill>
          </a:ln>
        </p:spPr>
        <p:txBody>
          <a:bodyPr wrap="square" rtlCol="0">
            <a:spAutoFit/>
          </a:bodyPr>
          <a:lstStyle/>
          <a:p>
            <a:pPr defTabSz="685800" fontAlgn="auto">
              <a:spcBef>
                <a:spcPts val="0"/>
              </a:spcBef>
              <a:spcAft>
                <a:spcPts val="0"/>
              </a:spcAft>
              <a:defRPr/>
            </a:pPr>
            <a:r>
              <a:rPr lang="en-US" dirty="0">
                <a:solidFill>
                  <a:prstClr val="black"/>
                </a:solidFill>
                <a:latin typeface="Times New Roman" panose="02020603050405020304" pitchFamily="18" charset="0"/>
                <a:cs typeface="Times New Roman" panose="02020603050405020304" pitchFamily="18" charset="0"/>
              </a:rPr>
              <a:t>● Imagine that we can work on the device on the right.</a:t>
            </a:r>
          </a:p>
          <a:p>
            <a:pPr defTabSz="685800" fontAlgn="auto">
              <a:spcBef>
                <a:spcPts val="0"/>
              </a:spcBef>
              <a:spcAft>
                <a:spcPts val="0"/>
              </a:spcAft>
              <a:defRPr/>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defRPr/>
            </a:pPr>
            <a:r>
              <a:rPr lang="en-US" dirty="0">
                <a:solidFill>
                  <a:prstClr val="black"/>
                </a:solidFill>
                <a:latin typeface="Times New Roman" panose="02020603050405020304" pitchFamily="18" charset="0"/>
                <a:cs typeface="Times New Roman" panose="02020603050405020304" pitchFamily="18" charset="0"/>
              </a:rPr>
              <a:t>● We may take different actions and expect some results:</a:t>
            </a:r>
          </a:p>
          <a:p>
            <a:pPr defTabSz="685800" fontAlgn="auto">
              <a:spcBef>
                <a:spcPts val="0"/>
              </a:spcBef>
              <a:spcAft>
                <a:spcPts val="0"/>
              </a:spcAft>
              <a:defRPr/>
            </a:pPr>
            <a:r>
              <a:rPr lang="en-US" dirty="0">
                <a:solidFill>
                  <a:prstClr val="black"/>
                </a:solidFill>
                <a:latin typeface="Times New Roman" panose="02020603050405020304" pitchFamily="18" charset="0"/>
                <a:cs typeface="Times New Roman" panose="02020603050405020304" pitchFamily="18" charset="0"/>
              </a:rPr>
              <a:t>   If we heat it up, temperature (</a:t>
            </a:r>
            <a:r>
              <a:rPr lang="en-US" i="1" dirty="0">
                <a:solidFill>
                  <a:prstClr val="black"/>
                </a:solidFill>
                <a:latin typeface="Times New Roman" panose="02020603050405020304" pitchFamily="18" charset="0"/>
                <a:cs typeface="Times New Roman" panose="02020603050405020304" pitchFamily="18" charset="0"/>
              </a:rPr>
              <a:t>T</a:t>
            </a:r>
            <a:r>
              <a:rPr lang="en-US" dirty="0">
                <a:solidFill>
                  <a:prstClr val="black"/>
                </a:solidFill>
                <a:latin typeface="Times New Roman" panose="02020603050405020304" pitchFamily="18" charset="0"/>
                <a:cs typeface="Times New Roman" panose="02020603050405020304" pitchFamily="18" charset="0"/>
              </a:rPr>
              <a:t>) rises and the volume (</a:t>
            </a:r>
            <a:r>
              <a:rPr lang="en-US" i="1" dirty="0">
                <a:solidFill>
                  <a:prstClr val="black"/>
                </a:solidFill>
                <a:latin typeface="Times New Roman" panose="02020603050405020304" pitchFamily="18" charset="0"/>
                <a:cs typeface="Times New Roman" panose="02020603050405020304" pitchFamily="18" charset="0"/>
              </a:rPr>
              <a:t>V</a:t>
            </a:r>
            <a:r>
              <a:rPr lang="en-US" dirty="0">
                <a:solidFill>
                  <a:prstClr val="black"/>
                </a:solidFill>
                <a:latin typeface="Times New Roman" panose="02020603050405020304" pitchFamily="18" charset="0"/>
                <a:cs typeface="Times New Roman" panose="02020603050405020304" pitchFamily="18" charset="0"/>
              </a:rPr>
              <a:t>)</a:t>
            </a:r>
          </a:p>
          <a:p>
            <a:pPr defTabSz="685800" fontAlgn="auto">
              <a:spcBef>
                <a:spcPts val="0"/>
              </a:spcBef>
              <a:spcAft>
                <a:spcPts val="0"/>
              </a:spcAft>
              <a:defRPr/>
            </a:pPr>
            <a:r>
              <a:rPr lang="en-US" dirty="0">
                <a:solidFill>
                  <a:prstClr val="black"/>
                </a:solidFill>
                <a:latin typeface="Times New Roman" panose="02020603050405020304" pitchFamily="18" charset="0"/>
                <a:cs typeface="Times New Roman" panose="02020603050405020304" pitchFamily="18" charset="0"/>
              </a:rPr>
              <a:t>   expands; if we compress it, pressure (</a:t>
            </a:r>
            <a:r>
              <a:rPr lang="en-US" i="1" dirty="0">
                <a:solidFill>
                  <a:prstClr val="black"/>
                </a:solidFill>
                <a:latin typeface="Times New Roman" panose="02020603050405020304" pitchFamily="18" charset="0"/>
                <a:cs typeface="Times New Roman" panose="02020603050405020304" pitchFamily="18" charset="0"/>
              </a:rPr>
              <a:t>p</a:t>
            </a:r>
            <a:r>
              <a:rPr lang="en-US" dirty="0">
                <a:solidFill>
                  <a:prstClr val="black"/>
                </a:solidFill>
                <a:latin typeface="Times New Roman" panose="02020603050405020304" pitchFamily="18" charset="0"/>
                <a:cs typeface="Times New Roman" panose="02020603050405020304" pitchFamily="18" charset="0"/>
              </a:rPr>
              <a:t>) increases; if we</a:t>
            </a:r>
          </a:p>
          <a:p>
            <a:pPr defTabSz="685800" fontAlgn="auto">
              <a:spcBef>
                <a:spcPts val="0"/>
              </a:spcBef>
              <a:spcAft>
                <a:spcPts val="0"/>
              </a:spcAft>
              <a:defRPr/>
            </a:pPr>
            <a:r>
              <a:rPr lang="en-US" dirty="0">
                <a:solidFill>
                  <a:prstClr val="black"/>
                </a:solidFill>
                <a:latin typeface="Times New Roman" panose="02020603050405020304" pitchFamily="18" charset="0"/>
                <a:cs typeface="Times New Roman" panose="02020603050405020304" pitchFamily="18" charset="0"/>
              </a:rPr>
              <a:t>   add more gas (</a:t>
            </a:r>
            <a:r>
              <a:rPr lang="en-US" i="1" dirty="0">
                <a:solidFill>
                  <a:prstClr val="black"/>
                </a:solidFill>
                <a:latin typeface="Times New Roman" panose="02020603050405020304" pitchFamily="18" charset="0"/>
                <a:cs typeface="Times New Roman" panose="02020603050405020304" pitchFamily="18" charset="0"/>
              </a:rPr>
              <a:t>n</a:t>
            </a:r>
            <a:r>
              <a:rPr lang="en-US" dirty="0">
                <a:solidFill>
                  <a:prstClr val="black"/>
                </a:solidFill>
                <a:latin typeface="Times New Roman" panose="02020603050405020304" pitchFamily="18" charset="0"/>
                <a:cs typeface="Times New Roman" panose="02020603050405020304" pitchFamily="18" charset="0"/>
              </a:rPr>
              <a:t>) into the system, pressure (</a:t>
            </a:r>
            <a:r>
              <a:rPr lang="en-US" i="1" dirty="0">
                <a:solidFill>
                  <a:prstClr val="black"/>
                </a:solidFill>
                <a:latin typeface="Times New Roman" panose="02020603050405020304" pitchFamily="18" charset="0"/>
                <a:cs typeface="Times New Roman" panose="02020603050405020304" pitchFamily="18" charset="0"/>
              </a:rPr>
              <a:t>p</a:t>
            </a:r>
            <a:r>
              <a:rPr lang="en-US" dirty="0">
                <a:solidFill>
                  <a:prstClr val="black"/>
                </a:solidFill>
                <a:latin typeface="Times New Roman" panose="02020603050405020304" pitchFamily="18" charset="0"/>
                <a:cs typeface="Times New Roman" panose="02020603050405020304" pitchFamily="18" charset="0"/>
              </a:rPr>
              <a:t>) increases</a:t>
            </a:r>
          </a:p>
          <a:p>
            <a:pPr defTabSz="685800" fontAlgn="auto">
              <a:spcBef>
                <a:spcPts val="0"/>
              </a:spcBef>
              <a:spcAft>
                <a:spcPts val="0"/>
              </a:spcAft>
              <a:defRPr/>
            </a:pPr>
            <a:r>
              <a:rPr lang="en-US" dirty="0">
                <a:solidFill>
                  <a:prstClr val="black"/>
                </a:solidFill>
                <a:latin typeface="Times New Roman" panose="02020603050405020304" pitchFamily="18" charset="0"/>
                <a:cs typeface="Times New Roman" panose="02020603050405020304" pitchFamily="18" charset="0"/>
              </a:rPr>
              <a:t>   and volume expands (</a:t>
            </a:r>
            <a:r>
              <a:rPr lang="en-US" i="1" dirty="0">
                <a:solidFill>
                  <a:prstClr val="black"/>
                </a:solidFill>
                <a:latin typeface="Times New Roman" panose="02020603050405020304" pitchFamily="18" charset="0"/>
                <a:cs typeface="Times New Roman" panose="02020603050405020304" pitchFamily="18" charset="0"/>
              </a:rPr>
              <a:t>V</a:t>
            </a:r>
            <a:r>
              <a:rPr lang="en-US" dirty="0">
                <a:solidFill>
                  <a:prstClr val="black"/>
                </a:solidFill>
                <a:latin typeface="Times New Roman" panose="02020603050405020304" pitchFamily="18" charset="0"/>
                <a:cs typeface="Times New Roman" panose="02020603050405020304" pitchFamily="18" charset="0"/>
              </a:rPr>
              <a:t>), etc.</a:t>
            </a:r>
          </a:p>
          <a:p>
            <a:pPr defTabSz="685800" fontAlgn="auto">
              <a:spcBef>
                <a:spcPts val="0"/>
              </a:spcBef>
              <a:spcAft>
                <a:spcPts val="0"/>
              </a:spcAft>
              <a:defRPr/>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defRPr/>
            </a:pPr>
            <a:r>
              <a:rPr lang="en-US" dirty="0">
                <a:solidFill>
                  <a:prstClr val="black"/>
                </a:solidFill>
                <a:latin typeface="Times New Roman" panose="02020603050405020304" pitchFamily="18" charset="0"/>
                <a:cs typeface="Times New Roman" panose="02020603050405020304" pitchFamily="18" charset="0"/>
              </a:rPr>
              <a:t>● </a:t>
            </a:r>
            <a:r>
              <a:rPr lang="en-US" dirty="0">
                <a:solidFill>
                  <a:srgbClr val="FF0000"/>
                </a:solidFill>
                <a:latin typeface="Times New Roman" panose="02020603050405020304" pitchFamily="18" charset="0"/>
                <a:cs typeface="Times New Roman" panose="02020603050405020304" pitchFamily="18" charset="0"/>
              </a:rPr>
              <a:t>Question</a:t>
            </a:r>
            <a:r>
              <a:rPr lang="en-US" dirty="0">
                <a:solidFill>
                  <a:prstClr val="black"/>
                </a:solidFill>
                <a:latin typeface="Times New Roman" panose="02020603050405020304" pitchFamily="18" charset="0"/>
                <a:cs typeface="Times New Roman" panose="02020603050405020304" pitchFamily="18" charset="0"/>
              </a:rPr>
              <a:t>: how are these physical quantities (</a:t>
            </a:r>
            <a:r>
              <a:rPr lang="en-US" i="1" dirty="0">
                <a:solidFill>
                  <a:prstClr val="black"/>
                </a:solidFill>
                <a:latin typeface="Times New Roman" panose="02020603050405020304" pitchFamily="18" charset="0"/>
                <a:cs typeface="Times New Roman" panose="02020603050405020304" pitchFamily="18" charset="0"/>
              </a:rPr>
              <a:t>T</a:t>
            </a:r>
            <a:r>
              <a:rPr lang="en-US" dirty="0">
                <a:solidFill>
                  <a:prstClr val="black"/>
                </a:solidFill>
                <a:latin typeface="Times New Roman" panose="02020603050405020304" pitchFamily="18" charset="0"/>
                <a:cs typeface="Times New Roman" panose="02020603050405020304" pitchFamily="18" charset="0"/>
              </a:rPr>
              <a:t>, </a:t>
            </a:r>
            <a:r>
              <a:rPr lang="en-US" i="1" dirty="0">
                <a:solidFill>
                  <a:prstClr val="black"/>
                </a:solidFill>
                <a:latin typeface="Times New Roman" panose="02020603050405020304" pitchFamily="18" charset="0"/>
                <a:cs typeface="Times New Roman" panose="02020603050405020304" pitchFamily="18" charset="0"/>
              </a:rPr>
              <a:t>p</a:t>
            </a:r>
            <a:r>
              <a:rPr lang="en-US" dirty="0">
                <a:solidFill>
                  <a:prstClr val="black"/>
                </a:solidFill>
                <a:latin typeface="Times New Roman" panose="02020603050405020304" pitchFamily="18" charset="0"/>
                <a:cs typeface="Times New Roman" panose="02020603050405020304" pitchFamily="18" charset="0"/>
              </a:rPr>
              <a:t>, </a:t>
            </a:r>
            <a:r>
              <a:rPr lang="en-US" i="1" dirty="0">
                <a:solidFill>
                  <a:prstClr val="black"/>
                </a:solidFill>
                <a:latin typeface="Times New Roman" panose="02020603050405020304" pitchFamily="18" charset="0"/>
                <a:cs typeface="Times New Roman" panose="02020603050405020304" pitchFamily="18" charset="0"/>
              </a:rPr>
              <a:t>V</a:t>
            </a:r>
            <a:r>
              <a:rPr lang="en-US" dirty="0">
                <a:solidFill>
                  <a:prstClr val="black"/>
                </a:solidFill>
                <a:latin typeface="Times New Roman" panose="02020603050405020304" pitchFamily="18" charset="0"/>
                <a:cs typeface="Times New Roman" panose="02020603050405020304" pitchFamily="18" charset="0"/>
              </a:rPr>
              <a:t>, </a:t>
            </a:r>
            <a:r>
              <a:rPr lang="en-US" i="1" dirty="0">
                <a:solidFill>
                  <a:prstClr val="black"/>
                </a:solidFill>
                <a:latin typeface="Times New Roman" panose="02020603050405020304" pitchFamily="18" charset="0"/>
                <a:cs typeface="Times New Roman" panose="02020603050405020304" pitchFamily="18" charset="0"/>
              </a:rPr>
              <a:t>n</a:t>
            </a:r>
            <a:r>
              <a:rPr lang="en-US" dirty="0">
                <a:solidFill>
                  <a:prstClr val="black"/>
                </a:solidFill>
                <a:latin typeface="Times New Roman" panose="02020603050405020304" pitchFamily="18" charset="0"/>
                <a:cs typeface="Times New Roman" panose="02020603050405020304" pitchFamily="18" charset="0"/>
              </a:rPr>
              <a:t>,  etc.)</a:t>
            </a:r>
          </a:p>
          <a:p>
            <a:pPr defTabSz="685800" fontAlgn="auto">
              <a:spcBef>
                <a:spcPts val="0"/>
              </a:spcBef>
              <a:spcAft>
                <a:spcPts val="0"/>
              </a:spcAft>
              <a:defRPr/>
            </a:pPr>
            <a:r>
              <a:rPr lang="en-US" dirty="0">
                <a:solidFill>
                  <a:prstClr val="black"/>
                </a:solidFill>
                <a:latin typeface="Times New Roman" panose="02020603050405020304" pitchFamily="18" charset="0"/>
                <a:cs typeface="Times New Roman" panose="02020603050405020304" pitchFamily="18" charset="0"/>
              </a:rPr>
              <a:t>   related to each other for a given system?</a:t>
            </a:r>
          </a:p>
          <a:p>
            <a:pPr defTabSz="685800" fontAlgn="auto">
              <a:spcBef>
                <a:spcPts val="0"/>
              </a:spcBef>
              <a:spcAft>
                <a:spcPts val="0"/>
              </a:spcAft>
              <a:defRPr/>
            </a:pPr>
            <a:endParaRPr lang="en-US" sz="600" dirty="0">
              <a:solidFill>
                <a:prstClr val="black"/>
              </a:solidFill>
              <a:latin typeface="Times New Roman" panose="02020603050405020304" pitchFamily="18" charset="0"/>
              <a:cs typeface="Times New Roman" panose="02020603050405020304" pitchFamily="18" charset="0"/>
            </a:endParaRPr>
          </a:p>
          <a:p>
            <a:pPr defTabSz="685800" fontAlgn="auto">
              <a:spcBef>
                <a:spcPts val="0"/>
              </a:spcBef>
              <a:spcAft>
                <a:spcPts val="0"/>
              </a:spcAft>
              <a:defRPr/>
            </a:pPr>
            <a:r>
              <a:rPr lang="en-US" dirty="0">
                <a:solidFill>
                  <a:prstClr val="black"/>
                </a:solidFill>
                <a:latin typeface="Times New Roman" panose="02020603050405020304" pitchFamily="18" charset="0"/>
                <a:cs typeface="Times New Roman" panose="02020603050405020304" pitchFamily="18" charset="0"/>
              </a:rPr>
              <a:t>● The </a:t>
            </a:r>
            <a:r>
              <a:rPr lang="en-US" dirty="0">
                <a:solidFill>
                  <a:srgbClr val="FF0000"/>
                </a:solidFill>
                <a:latin typeface="Times New Roman" panose="02020603050405020304" pitchFamily="18" charset="0"/>
                <a:cs typeface="Times New Roman" panose="02020603050405020304" pitchFamily="18" charset="0"/>
              </a:rPr>
              <a:t>equation of state</a:t>
            </a:r>
            <a:r>
              <a:rPr lang="en-US" dirty="0">
                <a:solidFill>
                  <a:prstClr val="black"/>
                </a:solidFill>
                <a:latin typeface="Times New Roman" panose="02020603050405020304" pitchFamily="18" charset="0"/>
                <a:cs typeface="Times New Roman" panose="02020603050405020304" pitchFamily="18" charset="0"/>
              </a:rPr>
              <a:t>: a mathematical equation relates these</a:t>
            </a:r>
          </a:p>
          <a:p>
            <a:pPr defTabSz="685800" fontAlgn="auto">
              <a:spcBef>
                <a:spcPts val="0"/>
              </a:spcBef>
              <a:spcAft>
                <a:spcPts val="0"/>
              </a:spcAft>
              <a:defRPr/>
            </a:pPr>
            <a:r>
              <a:rPr lang="en-US" dirty="0">
                <a:solidFill>
                  <a:prstClr val="black"/>
                </a:solidFill>
                <a:latin typeface="Times New Roman" panose="02020603050405020304" pitchFamily="18" charset="0"/>
                <a:cs typeface="Times New Roman" panose="02020603050405020304" pitchFamily="18" charset="0"/>
              </a:rPr>
              <a:t>   physical quantities to each other. These physical quantities </a:t>
            </a:r>
          </a:p>
          <a:p>
            <a:pPr defTabSz="685800" fontAlgn="auto">
              <a:spcBef>
                <a:spcPts val="0"/>
              </a:spcBef>
              <a:spcAft>
                <a:spcPts val="0"/>
              </a:spcAft>
              <a:defRPr/>
            </a:pPr>
            <a:r>
              <a:rPr lang="en-US" dirty="0">
                <a:solidFill>
                  <a:prstClr val="black"/>
                </a:solidFill>
                <a:latin typeface="Times New Roman" panose="02020603050405020304" pitchFamily="18" charset="0"/>
                <a:cs typeface="Times New Roman" panose="02020603050405020304" pitchFamily="18" charset="0"/>
              </a:rPr>
              <a:t>   are also known as </a:t>
            </a:r>
            <a:r>
              <a:rPr lang="en-US" dirty="0">
                <a:solidFill>
                  <a:srgbClr val="FF0000"/>
                </a:solidFill>
                <a:latin typeface="Times New Roman" panose="02020603050405020304" pitchFamily="18" charset="0"/>
                <a:cs typeface="Times New Roman" panose="02020603050405020304" pitchFamily="18" charset="0"/>
              </a:rPr>
              <a:t>state variables</a:t>
            </a:r>
            <a:r>
              <a:rPr lang="en-US" dirty="0">
                <a:solidFill>
                  <a:prstClr val="black"/>
                </a:solidFill>
                <a:latin typeface="Times New Roman" panose="02020603050405020304" pitchFamily="18" charset="0"/>
                <a:cs typeface="Times New Roman" panose="02020603050405020304" pitchFamily="18" charset="0"/>
              </a:rPr>
              <a:t> or </a:t>
            </a:r>
            <a:r>
              <a:rPr lang="en-US" dirty="0">
                <a:solidFill>
                  <a:srgbClr val="FF0000"/>
                </a:solidFill>
                <a:latin typeface="Times New Roman" panose="02020603050405020304" pitchFamily="18" charset="0"/>
                <a:cs typeface="Times New Roman" panose="02020603050405020304" pitchFamily="18" charset="0"/>
              </a:rPr>
              <a:t>state coordinates</a:t>
            </a:r>
            <a:r>
              <a:rPr lang="en-US"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37933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Box 1"/>
          <p:cNvSpPr txBox="1">
            <a:spLocks noChangeArrowheads="1"/>
          </p:cNvSpPr>
          <p:nvPr/>
        </p:nvSpPr>
        <p:spPr bwMode="auto">
          <a:xfrm>
            <a:off x="3124200" y="152400"/>
            <a:ext cx="4981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a:solidFill>
                  <a:srgbClr val="FF0000"/>
                </a:solidFill>
                <a:latin typeface="Calibri" panose="020F0502020204030204" pitchFamily="34" charset="0"/>
              </a:rPr>
              <a:t>Equations of state with  state variables</a:t>
            </a:r>
          </a:p>
        </p:txBody>
      </p:sp>
      <p:pic>
        <p:nvPicPr>
          <p:cNvPr id="819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59" y="12032"/>
            <a:ext cx="2895600" cy="496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495800" y="5181600"/>
            <a:ext cx="3810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FFFFFF"/>
                </a:solidFill>
                <a:cs typeface="Arial" charset="0"/>
              </a:rPr>
              <a:t>V </a:t>
            </a:r>
            <a:r>
              <a:rPr lang="en-US" dirty="0" err="1">
                <a:solidFill>
                  <a:srgbClr val="FFFFFF"/>
                </a:solidFill>
                <a:cs typeface="Arial" charset="0"/>
              </a:rPr>
              <a:t>volumevvoe</a:t>
            </a:r>
            <a:r>
              <a:rPr lang="en-US" dirty="0">
                <a:solidFill>
                  <a:srgbClr val="FFFFFF"/>
                </a:solidFill>
                <a:cs typeface="Arial" charset="0"/>
              </a:rPr>
              <a:t> of 1mol = 224 l</a:t>
            </a:r>
          </a:p>
        </p:txBody>
      </p:sp>
      <mc:AlternateContent xmlns:mc="http://schemas.openxmlformats.org/markup-compatibility/2006" xmlns:a14="http://schemas.microsoft.com/office/drawing/2010/main">
        <mc:Choice Requires="a14">
          <p:sp>
            <p:nvSpPr>
              <p:cNvPr id="2" name="TextBox 1"/>
              <p:cNvSpPr txBox="1"/>
              <p:nvPr/>
            </p:nvSpPr>
            <p:spPr>
              <a:xfrm>
                <a:off x="3124200" y="718637"/>
                <a:ext cx="5775940" cy="4051430"/>
              </a:xfrm>
              <a:prstGeom prst="rect">
                <a:avLst/>
              </a:prstGeom>
              <a:noFill/>
            </p:spPr>
            <p:txBody>
              <a:bodyPr wrap="none" rtlCol="0">
                <a:spAutoFit/>
              </a:bodyPr>
              <a:lstStyle/>
              <a:p>
                <a:r>
                  <a:rPr lang="en-US" b="1" dirty="0"/>
                  <a:t>Ideal gas equation:</a:t>
                </a:r>
              </a:p>
              <a:p>
                <a14:m>
                  <m:oMath xmlns:m="http://schemas.openxmlformats.org/officeDocument/2006/math">
                    <m:r>
                      <a:rPr lang="en-US" b="0" i="1" smtClean="0">
                        <a:solidFill>
                          <a:srgbClr val="FF0000"/>
                        </a:solidFill>
                        <a:latin typeface="Cambria Math" panose="02040503050406030204" pitchFamily="18" charset="0"/>
                      </a:rPr>
                      <m:t>𝑝𝑉</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𝑛𝑅𝑇</m:t>
                    </m:r>
                  </m:oMath>
                </a14:m>
                <a:r>
                  <a:rPr lang="en-US" dirty="0">
                    <a:solidFill>
                      <a:srgbClr val="FF0000"/>
                    </a:solidFill>
                  </a:rPr>
                  <a:t> </a:t>
                </a:r>
                <a:r>
                  <a:rPr lang="en-US" dirty="0"/>
                  <a:t>[</a:t>
                </a:r>
                <a14:m>
                  <m:oMath xmlns:m="http://schemas.openxmlformats.org/officeDocument/2006/math">
                    <m:r>
                      <m:rPr>
                        <m:nor/>
                      </m:rPr>
                      <a:rPr lang="en-US" dirty="0" smtClean="0"/>
                      <m:t>J</m:t>
                    </m:r>
                    <m:r>
                      <m:rPr>
                        <m:nor/>
                      </m:rPr>
                      <a:rPr lang="en-US" dirty="0" smtClean="0"/>
                      <m:t> =</m:t>
                    </m:r>
                    <m:f>
                      <m:fPr>
                        <m:ctrlPr>
                          <a:rPr lang="en-US" i="1" smtClean="0">
                            <a:latin typeface="Cambria Math" panose="02040503050406030204" pitchFamily="18" charset="0"/>
                          </a:rPr>
                        </m:ctrlPr>
                      </m:fPr>
                      <m:num>
                        <m:r>
                          <a:rPr lang="en-US" b="0" i="1" smtClean="0">
                            <a:latin typeface="Cambria Math" panose="02040503050406030204" pitchFamily="18" charset="0"/>
                          </a:rPr>
                          <m:t>𝑁</m:t>
                        </m:r>
                      </m:num>
                      <m:den>
                        <m:sSup>
                          <m:sSupPr>
                            <m:ctrlPr>
                              <a:rPr lang="en-US"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2</m:t>
                            </m:r>
                          </m:sup>
                        </m:sSup>
                      </m:den>
                    </m:f>
                    <m:sSup>
                      <m:sSupPr>
                        <m:ctrlPr>
                          <a:rPr lang="en-US"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3</m:t>
                        </m:r>
                      </m:sup>
                    </m:sSup>
                    <m:r>
                      <a:rPr lang="en-US" b="0" i="1" smtClean="0">
                        <a:latin typeface="Cambria Math" panose="02040503050406030204" pitchFamily="18" charset="0"/>
                      </a:rPr>
                      <m:t>=</m:t>
                    </m:r>
                    <m:r>
                      <a:rPr lang="en-US" b="0" i="1" smtClean="0">
                        <a:latin typeface="Cambria Math" panose="02040503050406030204" pitchFamily="18" charset="0"/>
                      </a:rPr>
                      <m:t>𝑚𝑜𝑙</m:t>
                    </m:r>
                    <m:f>
                      <m:fPr>
                        <m:ctrlPr>
                          <a:rPr lang="en-US" b="0" i="1" smtClean="0">
                            <a:latin typeface="Cambria Math" panose="02040503050406030204" pitchFamily="18" charset="0"/>
                          </a:rPr>
                        </m:ctrlPr>
                      </m:fPr>
                      <m:num>
                        <m:r>
                          <a:rPr lang="en-US" b="0" i="1" smtClean="0">
                            <a:latin typeface="Cambria Math" panose="02040503050406030204" pitchFamily="18" charset="0"/>
                          </a:rPr>
                          <m:t>𝐽</m:t>
                        </m:r>
                      </m:num>
                      <m:den>
                        <m:r>
                          <a:rPr lang="en-US" b="0" i="1" smtClean="0">
                            <a:latin typeface="Cambria Math" panose="02040503050406030204" pitchFamily="18" charset="0"/>
                          </a:rPr>
                          <m:t>𝑚𝑜𝑙</m:t>
                        </m:r>
                        <m:r>
                          <a:rPr lang="en-US" b="0" i="1" smtClean="0">
                            <a:latin typeface="Cambria Math" panose="02040503050406030204" pitchFamily="18" charset="0"/>
                          </a:rPr>
                          <m:t>∗</m:t>
                        </m:r>
                        <m:r>
                          <a:rPr lang="en-US" b="0" i="1" smtClean="0">
                            <a:latin typeface="Cambria Math" panose="02040503050406030204" pitchFamily="18" charset="0"/>
                          </a:rPr>
                          <m:t>𝐾</m:t>
                        </m:r>
                      </m:den>
                    </m:f>
                    <m:r>
                      <a:rPr lang="en-US" b="0" i="1" smtClean="0">
                        <a:latin typeface="Cambria Math" panose="02040503050406030204" pitchFamily="18" charset="0"/>
                      </a:rPr>
                      <m:t>𝐾</m:t>
                    </m:r>
                  </m:oMath>
                </a14:m>
                <a:r>
                  <a:rPr lang="en-US" dirty="0"/>
                  <a:t>]</a:t>
                </a:r>
              </a:p>
              <a:p>
                <a:endParaRPr lang="en-US"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m:t>
                      </m:r>
                      <m:r>
                        <a:rPr lang="en-US" b="0" i="1" smtClean="0">
                          <a:latin typeface="Cambria Math" panose="02040503050406030204" pitchFamily="18" charset="0"/>
                        </a:rPr>
                        <m:t>=8.3145</m:t>
                      </m:r>
                      <m:f>
                        <m:fPr>
                          <m:ctrlPr>
                            <a:rPr lang="en-US" b="0" i="1" smtClean="0">
                              <a:latin typeface="Cambria Math" panose="02040503050406030204" pitchFamily="18" charset="0"/>
                            </a:rPr>
                          </m:ctrlPr>
                        </m:fPr>
                        <m:num>
                          <m:r>
                            <a:rPr lang="en-US" b="0" i="1" smtClean="0">
                              <a:latin typeface="Cambria Math" panose="02040503050406030204" pitchFamily="18" charset="0"/>
                            </a:rPr>
                            <m:t>𝐽</m:t>
                          </m:r>
                        </m:num>
                        <m:den>
                          <m:r>
                            <a:rPr lang="en-US" b="0" i="1" smtClean="0">
                              <a:latin typeface="Cambria Math" panose="02040503050406030204" pitchFamily="18" charset="0"/>
                            </a:rPr>
                            <m:t>𝑚𝑜𝑙</m:t>
                          </m:r>
                          <m:r>
                            <a:rPr lang="en-US" b="0" i="1" smtClean="0">
                              <a:latin typeface="Cambria Math" panose="02040503050406030204" pitchFamily="18" charset="0"/>
                            </a:rPr>
                            <m:t>∗</m:t>
                          </m:r>
                          <m:r>
                            <a:rPr lang="en-US" b="0" i="1" smtClean="0">
                              <a:latin typeface="Cambria Math" panose="02040503050406030204" pitchFamily="18" charset="0"/>
                            </a:rPr>
                            <m:t>𝐾</m:t>
                          </m:r>
                        </m:den>
                      </m:f>
                      <m:r>
                        <a:rPr lang="en-US" b="0" i="1" smtClean="0">
                          <a:latin typeface="Cambria Math" panose="02040503050406030204" pitchFamily="18" charset="0"/>
                        </a:rPr>
                        <m:t>=0.08206 </m:t>
                      </m:r>
                      <m:r>
                        <a:rPr lang="en-US" b="0" i="1" smtClean="0">
                          <a:latin typeface="Cambria Math" panose="02040503050406030204" pitchFamily="18" charset="0"/>
                        </a:rPr>
                        <m:t>𝐿</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𝑎𝑡𝑚</m:t>
                          </m:r>
                        </m:num>
                        <m:den>
                          <m:r>
                            <a:rPr lang="en-US" b="0" i="1" smtClean="0">
                              <a:latin typeface="Cambria Math" panose="02040503050406030204" pitchFamily="18" charset="0"/>
                            </a:rPr>
                            <m:t>𝑚𝑜𝑙</m:t>
                          </m:r>
                          <m:r>
                            <a:rPr lang="en-US" b="0" i="1" smtClean="0">
                              <a:latin typeface="Cambria Math" panose="02040503050406030204" pitchFamily="18" charset="0"/>
                            </a:rPr>
                            <m:t>∗</m:t>
                          </m:r>
                          <m:r>
                            <a:rPr lang="en-US" b="0" i="1" smtClean="0">
                              <a:latin typeface="Cambria Math" panose="02040503050406030204" pitchFamily="18" charset="0"/>
                            </a:rPr>
                            <m:t>𝐾</m:t>
                          </m:r>
                        </m:den>
                      </m:f>
                      <m:r>
                        <a:rPr lang="en-US" b="0" i="1" smtClean="0">
                          <a:latin typeface="Cambria Math" panose="02040503050406030204" pitchFamily="18" charset="0"/>
                        </a:rPr>
                        <m:t> </m:t>
                      </m:r>
                    </m:oMath>
                  </m:oMathPara>
                </a14:m>
                <a:endParaRPr lang="en-US" dirty="0"/>
              </a:p>
              <a:p>
                <a:endParaRPr lang="en-US" dirty="0"/>
              </a:p>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𝑝𝑉</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𝑡𝑜𝑡𝑎𝑙</m:t>
                              </m:r>
                            </m:sub>
                          </m:sSub>
                        </m:num>
                        <m:den>
                          <m:r>
                            <a:rPr lang="en-US" b="0" i="1" smtClean="0">
                              <a:latin typeface="Cambria Math" panose="02040503050406030204" pitchFamily="18" charset="0"/>
                            </a:rPr>
                            <m:t>𝑀</m:t>
                          </m:r>
                        </m:den>
                      </m:f>
                      <m:r>
                        <a:rPr lang="en-US" b="0" i="1" smtClean="0">
                          <a:latin typeface="Cambria Math" panose="02040503050406030204" pitchFamily="18" charset="0"/>
                        </a:rPr>
                        <m:t>𝑅𝑇</m:t>
                      </m:r>
                      <m:r>
                        <a:rPr lang="en-US" b="0" i="1" smtClean="0">
                          <a:latin typeface="Cambria Math" panose="02040503050406030204" pitchFamily="18" charset="0"/>
                        </a:rPr>
                        <m:t> → </m:t>
                      </m:r>
                      <m:r>
                        <a:rPr lang="en-US" b="0" i="1" smtClean="0">
                          <a:latin typeface="Cambria Math" panose="02040503050406030204" pitchFamily="18" charset="0"/>
                          <a:ea typeface="Cambria Math" panose="02040503050406030204" pitchFamily="18" charset="0"/>
                        </a:rPr>
                        <m:t>𝜌</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𝑡𝑜𝑡𝑎𝑙</m:t>
                              </m:r>
                            </m:sub>
                          </m:sSub>
                        </m:num>
                        <m:den>
                          <m:r>
                            <a:rPr lang="en-US" b="0" i="1" smtClean="0">
                              <a:latin typeface="Cambria Math" panose="02040503050406030204" pitchFamily="18" charset="0"/>
                            </a:rPr>
                            <m:t>𝑉</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𝑝𝑀</m:t>
                          </m:r>
                        </m:num>
                        <m:den>
                          <m:r>
                            <a:rPr lang="en-US" b="0" i="1" smtClean="0">
                              <a:latin typeface="Cambria Math" panose="02040503050406030204" pitchFamily="18" charset="0"/>
                            </a:rPr>
                            <m:t>𝑅𝑇</m:t>
                          </m:r>
                        </m:den>
                      </m:f>
                    </m:oMath>
                  </m:oMathPara>
                </a14:m>
                <a:endParaRPr lang="en-US" dirty="0"/>
              </a:p>
              <a:p>
                <a:endParaRPr lang="en-US" dirty="0"/>
              </a:p>
              <a:p>
                <a:r>
                  <a:rPr lang="en-US" dirty="0"/>
                  <a:t>Remember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𝑡𝑜𝑡𝑎𝑙</m:t>
                        </m:r>
                      </m:sub>
                    </m:sSub>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𝑀</m:t>
                    </m:r>
                  </m:oMath>
                </a14:m>
                <a:r>
                  <a:rPr lang="en-US" dirty="0"/>
                  <a:t> and </a:t>
                </a:r>
                <a14:m>
                  <m:oMath xmlns:m="http://schemas.openxmlformats.org/officeDocument/2006/math">
                    <m:r>
                      <a:rPr lang="en-US" b="0" i="1" smtClean="0">
                        <a:latin typeface="Cambria Math" panose="02040503050406030204" pitchFamily="18" charset="0"/>
                        <a:ea typeface="Cambria Math" panose="02040503050406030204" pitchFamily="18" charset="0"/>
                      </a:rPr>
                      <m:t>𝑀</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𝑚𝑜𝑙𝑎𝑟</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𝑚𝑎𝑠𝑠</m:t>
                    </m:r>
                  </m:oMath>
                </a14:m>
                <a:endParaRPr lang="en-US" dirty="0"/>
              </a:p>
              <a:p>
                <a:endParaRPr lang="en-US" dirty="0"/>
              </a:p>
              <a:p>
                <a:r>
                  <a:rPr lang="en-US" dirty="0"/>
                  <a:t>For a constant mass (number of moles) of an ideal gas</a:t>
                </a:r>
              </a:p>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1</m:t>
                              </m:r>
                            </m:sub>
                          </m:sSub>
                          <m:sSub>
                            <m:sSubPr>
                              <m:ctrlPr>
                                <a:rPr lang="en-US"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1</m:t>
                              </m:r>
                            </m:sub>
                          </m:sSub>
                        </m:num>
                        <m:den>
                          <m:sSub>
                            <m:sSubPr>
                              <m:ctrlPr>
                                <a:rPr lang="en-US"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1</m:t>
                              </m:r>
                            </m:sub>
                          </m:sSub>
                        </m:den>
                      </m:f>
                      <m:r>
                        <a:rPr lang="en-US" b="0" i="1" smtClean="0">
                          <a:latin typeface="Cambria Math" panose="02040503050406030204" pitchFamily="18" charset="0"/>
                        </a:rPr>
                        <m:t>=</m:t>
                      </m:r>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2</m:t>
                              </m:r>
                            </m:sub>
                          </m:sSub>
                          <m:sSub>
                            <m:sSubPr>
                              <m:ctrlPr>
                                <a:rPr lang="en-US"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2</m:t>
                              </m:r>
                            </m:sub>
                          </m:sSub>
                        </m:num>
                        <m:den>
                          <m:sSub>
                            <m:sSubPr>
                              <m:ctrlPr>
                                <a:rPr lang="en-US"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2</m:t>
                              </m:r>
                            </m:sub>
                          </m:sSub>
                        </m:den>
                      </m:f>
                      <m:r>
                        <a:rPr lang="en-US" b="0" i="1" smtClean="0">
                          <a:latin typeface="Cambria Math" panose="02040503050406030204" pitchFamily="18" charset="0"/>
                        </a:rPr>
                        <m:t>=</m:t>
                      </m:r>
                      <m:r>
                        <a:rPr lang="en-US" b="0" i="1" smtClean="0">
                          <a:latin typeface="Cambria Math" panose="02040503050406030204" pitchFamily="18" charset="0"/>
                        </a:rPr>
                        <m:t>𝑛𝑅</m:t>
                      </m:r>
                      <m:r>
                        <a:rPr lang="en-US" b="0" i="1" smtClean="0">
                          <a:latin typeface="Cambria Math" panose="02040503050406030204" pitchFamily="18" charset="0"/>
                        </a:rPr>
                        <m:t>=</m:t>
                      </m:r>
                      <m:r>
                        <a:rPr lang="en-US" b="0" i="1" smtClean="0">
                          <a:latin typeface="Cambria Math" panose="02040503050406030204" pitchFamily="18" charset="0"/>
                        </a:rPr>
                        <m:t>𝑐𝑜𝑛𝑠𝑡𝑎𝑛𝑡</m:t>
                      </m:r>
                    </m:oMath>
                  </m:oMathPara>
                </a14:m>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3124200" y="718637"/>
                <a:ext cx="5775940" cy="4051430"/>
              </a:xfrm>
              <a:prstGeom prst="rect">
                <a:avLst/>
              </a:prstGeom>
              <a:blipFill>
                <a:blip r:embed="rId3"/>
                <a:stretch>
                  <a:fillRect l="-950" t="-9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90785" y="5049796"/>
                <a:ext cx="6066597" cy="1753813"/>
              </a:xfrm>
              <a:prstGeom prst="rect">
                <a:avLst/>
              </a:prstGeom>
              <a:noFill/>
            </p:spPr>
            <p:txBody>
              <a:bodyPr wrap="none" rtlCol="0">
                <a:spAutoFit/>
              </a:bodyPr>
              <a:lstStyle/>
              <a:p>
                <a:r>
                  <a:rPr lang="en-US" sz="1400" b="1" dirty="0"/>
                  <a:t>STP (standard temperature and pressure):</a:t>
                </a:r>
              </a:p>
              <a:p>
                <a:endParaRPr lang="en-US" sz="1400" dirty="0"/>
              </a:p>
              <a:p>
                <a14:m>
                  <m:oMath xmlns:m="http://schemas.openxmlformats.org/officeDocument/2006/math">
                    <m:r>
                      <a:rPr lang="en-US" sz="1400" b="0" i="1" smtClean="0">
                        <a:latin typeface="Cambria Math" panose="02040503050406030204" pitchFamily="18" charset="0"/>
                      </a:rPr>
                      <m:t>0</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𝐶</m:t>
                    </m:r>
                    <m:r>
                      <a:rPr lang="en-US" sz="1400" b="0" i="1" smtClean="0">
                        <a:latin typeface="Cambria Math" panose="02040503050406030204" pitchFamily="18" charset="0"/>
                      </a:rPr>
                      <m:t>=273</m:t>
                    </m:r>
                    <m:r>
                      <a:rPr lang="en-US" sz="1400" b="0" i="1" smtClean="0">
                        <a:latin typeface="Cambria Math" panose="02040503050406030204" pitchFamily="18" charset="0"/>
                      </a:rPr>
                      <m:t>𝐾</m:t>
                    </m:r>
                  </m:oMath>
                </a14:m>
                <a:r>
                  <a:rPr lang="en-US" sz="1400" dirty="0"/>
                  <a:t> and </a:t>
                </a:r>
                <a14:m>
                  <m:oMath xmlns:m="http://schemas.openxmlformats.org/officeDocument/2006/math">
                    <m:r>
                      <a:rPr lang="en-US" sz="1400" b="0" i="0" smtClean="0">
                        <a:latin typeface="Cambria Math" panose="02040503050406030204" pitchFamily="18" charset="0"/>
                      </a:rPr>
                      <m:t>1 </m:t>
                    </m:r>
                    <m:r>
                      <m:rPr>
                        <m:sty m:val="p"/>
                      </m:rPr>
                      <a:rPr lang="en-US" sz="1400" b="0" i="0" smtClean="0">
                        <a:latin typeface="Cambria Math" panose="02040503050406030204" pitchFamily="18" charset="0"/>
                      </a:rPr>
                      <m:t>atm</m:t>
                    </m:r>
                    <m:r>
                      <a:rPr lang="en-US" sz="1400" b="0" i="1" smtClean="0">
                        <a:latin typeface="Cambria Math" panose="02040503050406030204" pitchFamily="18" charset="0"/>
                      </a:rPr>
                      <m:t>=1.013</m:t>
                    </m:r>
                    <m:r>
                      <a:rPr lang="en-US" sz="1400" b="0" i="1" smtClean="0">
                        <a:latin typeface="Cambria Math" panose="02040503050406030204" pitchFamily="18" charset="0"/>
                      </a:rPr>
                      <m:t>𝑥</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10</m:t>
                        </m:r>
                      </m:e>
                      <m:sup>
                        <m:r>
                          <a:rPr lang="en-US" sz="1400" b="0" i="1" smtClean="0">
                            <a:latin typeface="Cambria Math" panose="02040503050406030204" pitchFamily="18" charset="0"/>
                          </a:rPr>
                          <m:t>5</m:t>
                        </m:r>
                      </m:sup>
                    </m:sSup>
                    <m:r>
                      <a:rPr lang="en-US" sz="1400" b="0" i="1" smtClean="0">
                        <a:latin typeface="Cambria Math" panose="02040503050406030204" pitchFamily="18" charset="0"/>
                      </a:rPr>
                      <m:t>𝑃𝑎</m:t>
                    </m:r>
                  </m:oMath>
                </a14:m>
                <a:r>
                  <a:rPr lang="en-US" sz="1400" dirty="0"/>
                  <a:t> </a:t>
                </a:r>
              </a:p>
              <a:p>
                <a:endParaRPr lang="en-US" sz="1400" dirty="0"/>
              </a:p>
              <a:p>
                <a:r>
                  <a:rPr lang="en-US" sz="1400" dirty="0"/>
                  <a:t>How large is a container to keep 1mole of gas at STP?</a:t>
                </a:r>
              </a:p>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𝑉</m:t>
                      </m:r>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𝑛𝑅𝑇</m:t>
                          </m:r>
                        </m:num>
                        <m:den>
                          <m:r>
                            <a:rPr lang="en-US" sz="1400" b="0" i="1" smtClean="0">
                              <a:latin typeface="Cambria Math" panose="02040503050406030204" pitchFamily="18" charset="0"/>
                            </a:rPr>
                            <m:t>𝑝</m:t>
                          </m:r>
                        </m:den>
                      </m:f>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1</m:t>
                          </m:r>
                          <m:r>
                            <a:rPr lang="en-US" sz="1400" b="0" i="1" smtClean="0">
                              <a:latin typeface="Cambria Math" panose="02040503050406030204" pitchFamily="18" charset="0"/>
                            </a:rPr>
                            <m:t>𝑚𝑜𝑙</m:t>
                          </m:r>
                          <m:r>
                            <a:rPr lang="en-US" sz="1400" b="0" i="1" smtClean="0">
                              <a:latin typeface="Cambria Math" panose="02040503050406030204" pitchFamily="18" charset="0"/>
                            </a:rPr>
                            <m:t>∗8.314</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𝐽</m:t>
                              </m:r>
                            </m:num>
                            <m:den>
                              <m:r>
                                <a:rPr lang="en-US" sz="1400" b="0" i="1" smtClean="0">
                                  <a:latin typeface="Cambria Math" panose="02040503050406030204" pitchFamily="18" charset="0"/>
                                </a:rPr>
                                <m:t>𝑚𝑜𝑙</m:t>
                              </m:r>
                              <m:r>
                                <a:rPr lang="en-US" sz="1400" b="0" i="1" smtClean="0">
                                  <a:latin typeface="Cambria Math" panose="02040503050406030204" pitchFamily="18" charset="0"/>
                                </a:rPr>
                                <m:t>∗</m:t>
                              </m:r>
                              <m:r>
                                <a:rPr lang="en-US" sz="1400" b="0" i="1" smtClean="0">
                                  <a:latin typeface="Cambria Math" panose="02040503050406030204" pitchFamily="18" charset="0"/>
                                </a:rPr>
                                <m:t>𝐾</m:t>
                              </m:r>
                            </m:den>
                          </m:f>
                          <m:r>
                            <a:rPr lang="en-US" sz="1400" b="0" i="1" smtClean="0">
                              <a:latin typeface="Cambria Math" panose="02040503050406030204" pitchFamily="18" charset="0"/>
                            </a:rPr>
                            <m:t>∗273</m:t>
                          </m:r>
                          <m:r>
                            <a:rPr lang="en-US" sz="1400" b="0" i="1" smtClean="0">
                              <a:latin typeface="Cambria Math" panose="02040503050406030204" pitchFamily="18" charset="0"/>
                            </a:rPr>
                            <m:t>𝐾</m:t>
                          </m:r>
                        </m:num>
                        <m:den>
                          <m:r>
                            <a:rPr lang="en-US" sz="1400" b="0" i="1" smtClean="0">
                              <a:latin typeface="Cambria Math" panose="02040503050406030204" pitchFamily="18" charset="0"/>
                            </a:rPr>
                            <m:t>1.013</m:t>
                          </m:r>
                          <m:r>
                            <a:rPr lang="en-US" sz="1400" b="0" i="1" smtClean="0">
                              <a:latin typeface="Cambria Math" panose="02040503050406030204" pitchFamily="18" charset="0"/>
                            </a:rPr>
                            <m:t>𝑥</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10</m:t>
                              </m:r>
                            </m:e>
                            <m:sup>
                              <m:r>
                                <a:rPr lang="en-US" sz="1400" b="0" i="1" smtClean="0">
                                  <a:latin typeface="Cambria Math" panose="02040503050406030204" pitchFamily="18" charset="0"/>
                                </a:rPr>
                                <m:t>5</m:t>
                              </m:r>
                            </m:sup>
                          </m:sSup>
                          <m:r>
                            <a:rPr lang="en-US" sz="1400" b="0" i="1" smtClean="0">
                              <a:latin typeface="Cambria Math" panose="02040503050406030204" pitchFamily="18" charset="0"/>
                            </a:rPr>
                            <m:t>𝑃𝑎</m:t>
                          </m:r>
                        </m:den>
                      </m:f>
                      <m:r>
                        <a:rPr lang="en-US" sz="1400" b="0" i="1" smtClean="0">
                          <a:latin typeface="Cambria Math" panose="02040503050406030204" pitchFamily="18" charset="0"/>
                        </a:rPr>
                        <m:t>=0.0224</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𝑚</m:t>
                          </m:r>
                        </m:e>
                        <m:sup>
                          <m:r>
                            <a:rPr lang="en-US" sz="1400" b="0" i="1" smtClean="0">
                              <a:latin typeface="Cambria Math" panose="02040503050406030204" pitchFamily="18" charset="0"/>
                            </a:rPr>
                            <m:t>3</m:t>
                          </m:r>
                        </m:sup>
                      </m:sSup>
                      <m:r>
                        <a:rPr lang="en-US" sz="1400" b="0" i="1"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1000</m:t>
                          </m:r>
                          <m:r>
                            <a:rPr lang="en-US" sz="1400" b="0" i="1" smtClean="0">
                              <a:latin typeface="Cambria Math" panose="02040503050406030204" pitchFamily="18" charset="0"/>
                            </a:rPr>
                            <m:t>𝐿</m:t>
                          </m:r>
                        </m:num>
                        <m:den>
                          <m:r>
                            <a:rPr lang="en-US" sz="1400" b="0" i="1" smtClean="0">
                              <a:latin typeface="Cambria Math" panose="02040503050406030204" pitchFamily="18" charset="0"/>
                            </a:rPr>
                            <m:t>1</m:t>
                          </m:r>
                          <m:sSup>
                            <m:sSupPr>
                              <m:ctrlPr>
                                <a:rPr lang="en-US" sz="1400" b="0" i="1" smtClean="0">
                                  <a:latin typeface="Cambria Math" panose="02040503050406030204" pitchFamily="18" charset="0"/>
                                </a:rPr>
                              </m:ctrlPr>
                            </m:sSupPr>
                            <m:e>
                              <m:r>
                                <a:rPr lang="en-US" sz="1400" b="0" i="1" smtClean="0">
                                  <a:latin typeface="Cambria Math" panose="02040503050406030204" pitchFamily="18" charset="0"/>
                                </a:rPr>
                                <m:t>𝑚</m:t>
                              </m:r>
                            </m:e>
                            <m:sup>
                              <m:r>
                                <a:rPr lang="en-US" sz="1400" b="0" i="1" smtClean="0">
                                  <a:latin typeface="Cambria Math" panose="02040503050406030204" pitchFamily="18" charset="0"/>
                                </a:rPr>
                                <m:t>3</m:t>
                              </m:r>
                            </m:sup>
                          </m:sSup>
                        </m:den>
                      </m:f>
                      <m:r>
                        <a:rPr lang="en-US" sz="1400" b="0" i="1" smtClean="0">
                          <a:latin typeface="Cambria Math" panose="02040503050406030204" pitchFamily="18" charset="0"/>
                        </a:rPr>
                        <m:t>=22.4 </m:t>
                      </m:r>
                      <m:r>
                        <a:rPr lang="en-US" sz="1400" b="0" i="1" smtClean="0">
                          <a:latin typeface="Cambria Math" panose="02040503050406030204" pitchFamily="18" charset="0"/>
                        </a:rPr>
                        <m:t>𝐿</m:t>
                      </m:r>
                    </m:oMath>
                  </m:oMathPara>
                </a14:m>
                <a:endParaRPr lang="en-US" sz="1400" dirty="0"/>
              </a:p>
            </p:txBody>
          </p:sp>
        </mc:Choice>
        <mc:Fallback xmlns="">
          <p:sp>
            <p:nvSpPr>
              <p:cNvPr id="10" name="TextBox 9"/>
              <p:cNvSpPr txBox="1">
                <a:spLocks noRot="1" noChangeAspect="1" noMove="1" noResize="1" noEditPoints="1" noAdjustHandles="1" noChangeArrowheads="1" noChangeShapeType="1" noTextEdit="1"/>
              </p:cNvSpPr>
              <p:nvPr/>
            </p:nvSpPr>
            <p:spPr>
              <a:xfrm>
                <a:off x="90785" y="5049796"/>
                <a:ext cx="6066597" cy="1753813"/>
              </a:xfrm>
              <a:prstGeom prst="rect">
                <a:avLst/>
              </a:prstGeom>
              <a:blipFill>
                <a:blip r:embed="rId4"/>
                <a:stretch>
                  <a:fillRect l="-302" t="-347"/>
                </a:stretch>
              </a:blipFill>
            </p:spPr>
            <p:txBody>
              <a:bodyPr/>
              <a:lstStyle/>
              <a:p>
                <a:r>
                  <a:rPr lang="en-US">
                    <a:noFill/>
                  </a:rPr>
                  <a:t> </a:t>
                </a:r>
              </a:p>
            </p:txBody>
          </p:sp>
        </mc:Fallback>
      </mc:AlternateContent>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ＭＳ Ｐゴシック"/>
        <a:cs typeface="Arial"/>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11830</TotalTime>
  <Words>5741</Words>
  <Application>Microsoft Office PowerPoint</Application>
  <PresentationFormat>On-screen Show (4:3)</PresentationFormat>
  <Paragraphs>637</Paragraphs>
  <Slides>55</Slides>
  <Notes>9</Notes>
  <HiddenSlides>0</HiddenSlides>
  <MMClips>0</MMClips>
  <ScaleCrop>false</ScaleCrop>
  <HeadingPairs>
    <vt:vector size="8" baseType="variant">
      <vt:variant>
        <vt:lpstr>Fonts Used</vt:lpstr>
      </vt:variant>
      <vt:variant>
        <vt:i4>8</vt:i4>
      </vt:variant>
      <vt:variant>
        <vt:lpstr>Theme</vt:lpstr>
      </vt:variant>
      <vt:variant>
        <vt:i4>4</vt:i4>
      </vt:variant>
      <vt:variant>
        <vt:lpstr>Embedded OLE Servers</vt:lpstr>
      </vt:variant>
      <vt:variant>
        <vt:i4>1</vt:i4>
      </vt:variant>
      <vt:variant>
        <vt:lpstr>Slide Titles</vt:lpstr>
      </vt:variant>
      <vt:variant>
        <vt:i4>55</vt:i4>
      </vt:variant>
    </vt:vector>
  </HeadingPairs>
  <TitlesOfParts>
    <vt:vector size="68" baseType="lpstr">
      <vt:lpstr>Arial</vt:lpstr>
      <vt:lpstr>Blackadder ITC</vt:lpstr>
      <vt:lpstr>Calibri</vt:lpstr>
      <vt:lpstr>Calibri Light</vt:lpstr>
      <vt:lpstr>Cambria Math</vt:lpstr>
      <vt:lpstr>Libre Franklin</vt:lpstr>
      <vt:lpstr>Times New Roman</vt:lpstr>
      <vt:lpstr>Wingdings</vt:lpstr>
      <vt:lpstr>Office Theme</vt:lpstr>
      <vt:lpstr>1_HA5Lect_template</vt:lpstr>
      <vt:lpstr>1_Office Theme</vt:lpstr>
      <vt:lpstr>2_Office Theme</vt:lpstr>
      <vt:lpstr>Equation</vt:lpstr>
      <vt:lpstr>PowerPoint Presentation</vt:lpstr>
      <vt:lpstr>PowerPoint Presentation</vt:lpstr>
      <vt:lpstr>Goals</vt:lpstr>
      <vt:lpstr>PowerPoint Presentation</vt:lpstr>
      <vt:lpstr>Avogadro's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Stirling Engine </vt:lpstr>
      <vt:lpstr>Crookes Radiometer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Schuessler</dc:creator>
  <cp:lastModifiedBy>Schuessler, Hans A</cp:lastModifiedBy>
  <cp:revision>283</cp:revision>
  <dcterms:created xsi:type="dcterms:W3CDTF">2010-11-16T22:54:15Z</dcterms:created>
  <dcterms:modified xsi:type="dcterms:W3CDTF">2023-11-20T19:38:02Z</dcterms:modified>
</cp:coreProperties>
</file>