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369" r:id="rId3"/>
    <p:sldId id="519" r:id="rId4"/>
    <p:sldId id="520" r:id="rId5"/>
    <p:sldId id="256" r:id="rId6"/>
    <p:sldId id="522" r:id="rId7"/>
    <p:sldId id="257" r:id="rId8"/>
    <p:sldId id="258" r:id="rId9"/>
    <p:sldId id="523" r:id="rId10"/>
    <p:sldId id="260" r:id="rId11"/>
    <p:sldId id="524" r:id="rId12"/>
    <p:sldId id="525" r:id="rId13"/>
    <p:sldId id="526" r:id="rId14"/>
    <p:sldId id="261" r:id="rId15"/>
    <p:sldId id="527" r:id="rId16"/>
    <p:sldId id="528" r:id="rId17"/>
    <p:sldId id="529" r:id="rId18"/>
    <p:sldId id="259" r:id="rId19"/>
    <p:sldId id="530" r:id="rId20"/>
    <p:sldId id="262" r:id="rId21"/>
    <p:sldId id="264" r:id="rId22"/>
    <p:sldId id="265" r:id="rId23"/>
    <p:sldId id="266" r:id="rId24"/>
    <p:sldId id="268" r:id="rId25"/>
    <p:sldId id="267" r:id="rId26"/>
    <p:sldId id="531" r:id="rId27"/>
    <p:sldId id="532" r:id="rId28"/>
    <p:sldId id="263" r:id="rId29"/>
    <p:sldId id="269" r:id="rId30"/>
    <p:sldId id="270" r:id="rId31"/>
  </p:sldIdLst>
  <p:sldSz cx="9144000" cy="6858000" type="screen4x3"/>
  <p:notesSz cx="69850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uessler, Hans A" initials="SHA" lastIdx="2" clrIdx="0">
    <p:extLst>
      <p:ext uri="{19B8F6BF-5375-455C-9EA6-DF929625EA0E}">
        <p15:presenceInfo xmlns:p15="http://schemas.microsoft.com/office/powerpoint/2012/main" userId="Schuessler, Hans 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56" autoAdjust="0"/>
    <p:restoredTop sz="94660"/>
  </p:normalViewPr>
  <p:slideViewPr>
    <p:cSldViewPr>
      <p:cViewPr varScale="1">
        <p:scale>
          <a:sx n="104" d="100"/>
          <a:sy n="104" d="100"/>
        </p:scale>
        <p:origin x="121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25T11:54:47.778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1D11E-7D08-4C98-B13E-3D59AEE5AAA3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2463"/>
            <a:ext cx="5588000" cy="3649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058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E1631-FF1B-4A7D-A5B7-9A316DFD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15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E1631-FF1B-4A7D-A5B7-9A316DFDF5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57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E1631-FF1B-4A7D-A5B7-9A316DFDF5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33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E15B7-1E59-4E43-BDB3-F57A9F13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3D640-0EB6-48B4-A004-A7BE12711BDC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E32D4-1FC6-4A4C-A8EF-8B5F19D1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AEE68-46C5-4967-B243-9B6B626E1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48C13-6ED4-4AB1-9710-1FEB293B46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94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82374-6FB1-4ACF-94BE-44F53B34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242C8-F9CE-4237-A468-33ED336CA18D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7FB76-1DCF-42A5-B850-191AF7DB8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32C14-CC78-49D2-9716-894050FBF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BE417-D0E4-4866-B8C5-E43E67B9A5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749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EA801-3D13-46FB-9D65-7425E1EA4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541E0-F89B-45C5-A2D1-D39B6222CA52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2244D-C934-4D4D-B80C-82E2017FA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59FF0-6E9F-4B40-B89D-48670376A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07CF1-C19F-4738-B4A7-318301D113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639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5A1DA-2CB0-4315-BD75-B494086DE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EB429-2A74-49AA-A7B7-F6A2998CB131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E8DFB-CCDE-4CC5-8E56-2CAAFACCB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24B66-90A7-455D-9551-0F421F9C6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EF605-1627-486A-8E72-24F0242706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70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ED3A1-3F03-47AB-A3E2-30AD38E61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B90A1-95CB-4F1C-A073-C35D425E850D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09109-DFE6-49D7-8C66-48FB63411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E0CBA-30A1-45AA-9F1A-B24CBE386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217C5-CC1F-4B26-A123-620B94AAF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37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7799B-FD4B-4201-8EE4-769572673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3593C-5A6C-4401-A4BA-54ECB3507363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A8804-0FE9-4C30-8E9A-EF1DFD9BF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E1436-1BB7-43E3-B72A-B3DE5864A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7273C-3394-4660-9746-38F9CA336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9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9152E3-4A1F-430E-9B06-805A9CD19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88FBA-EEBD-4AED-8FA2-ACEAB111E91A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B1C949-8D25-414F-8C2A-E9A65CC4F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649E62A-8758-43CA-91C5-8BBC6B5C6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CC216-C301-40C5-B7A3-E406AAA3B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40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C86CBC9-8E84-44A3-B5F9-B91C5720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21F5B-63FD-46F4-BE00-11F913604C10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558494-B5D0-432C-A368-622C9231D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EB770CD-9369-4873-B44D-FA944C105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AB450-073E-4478-9CBE-5E495359E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72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A76D93C-B57F-4FEE-9E92-3D6864804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B37B9-B588-4A03-BACC-3BA1DCBADFC5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7F9C030-057E-40F5-BD38-79A6649D7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F45312F-7240-47C6-A27C-F89A0C576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659F6-EF6E-4196-AAAE-310484B5D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83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CCAA6F7-98B7-4545-91AB-1B35A57DA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9B771-3A18-4BEE-9AAF-A4B21851296D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CB3FF78-B4F7-4AFA-8762-4B0203CD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C495CC4-3E5D-4CF5-BF98-76A393DE5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ECCD3-4A4E-4869-B68D-37E58FEAA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66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1A6C81-D6EB-41A5-820C-A15A71BA6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C7A94-E76E-42FF-9305-F455E6289DDF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DAC56D-CB3E-4267-BE62-451111A3B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1D529E-1843-40A6-BBD2-0A73E6D0A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42722-C4C4-4220-B216-D7C3CE420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9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43280-3A17-41A6-A3C1-F0C4C44ED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16F6B-3A03-45AB-AC1D-583F57E36783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54453-1F02-4492-98E6-49E7115F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D40CD-96EF-4851-90D9-FEBD128E7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ACDF6-E530-453D-AF08-BA8D29532C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470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C0DCEB-0C0E-4F9D-8692-E4CC23BB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BE015-E0EA-4AEC-B642-8B7252C496B1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62F9998-7F24-4795-809C-0B5B29C7F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0BADB6-58E9-4C35-A76B-0DB4B4900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2D2F8-A517-4884-99CF-238F09503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1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13C14-6B22-409C-B001-57F639AF8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213B2-F040-4CB7-A992-3408D419B874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B8067-682B-4BB9-B8D9-A7AA6618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EC331-4B18-413D-9C1B-81796E6F2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06420-22C8-4C47-8AE2-E6599AFD6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33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5C290-5545-4592-AF41-5488141F1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ACA70-A184-4206-B450-83723E8CEB2B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D27F6-3C78-4B95-9DF6-883D16EC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21825-2B0F-4FAB-915F-D547BC8EE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A4D9-3AFF-4B44-BCFA-1DD6C1BD5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68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5CF5F-BE95-494D-B3F1-F04F7D8FD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396C-A272-48C7-B58B-E999B99CCE90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2449C-4A93-4604-8F4B-05FB19705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9EC75-8215-4E36-81C8-B3258622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3994D-F662-46CD-A123-9C3A325960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084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A7F3BC-D0C5-4ED2-A2C5-9379525A7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53760-3545-40CD-9927-3492DA811182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E48571-8C84-4053-A8E1-B13A91BEA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0426DD-ABC3-485D-98CE-90BC3ACB8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11F32-F0C8-4E26-8E18-1544B570DF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686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6102E03-E6B6-4723-A113-7CD543A9C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2F6B9-233C-48FC-8A78-61A3B288C229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057BE8A-9EBB-432A-AB93-777C0BD40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66C7A8-051A-4FB4-8836-516C8C92B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249AE-D0C5-4BA5-B3D2-D043F9F15F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4964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0F269A3-1AAE-44DC-AA6F-8D800A416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9CFFC-E6BA-49EE-B763-68B2846F03FD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58BDD33-7181-4FCC-A057-4CAA6CAD7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0ADC01-FE27-4EFE-8D10-3F2745F71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C6EF3-1E69-447E-AF8E-A58AB54E9E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464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637751C-68C7-4BF5-8307-709550E99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37A9F-4539-480C-9245-C7CE31273353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6DF3C46-70B3-466B-94BB-15FA74EE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6FB2B7E-C7F0-4A17-968C-354537516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97A04-FBA1-47F5-9FC4-9EE90DC2DB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590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359E9D-DF69-4BA0-850F-C68E36994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9603B-C544-492C-AEA0-39B39042746C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8D84D9-C52E-481B-9447-1700F0130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0B05D16-069F-4501-BEB7-D7F7D810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A0760-5E83-43A8-8736-90A76CECE4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79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4EB603-5823-49E2-ACE6-5CDB077E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0A3AA-B89D-4FCE-803D-B02B5F05046F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BFBF858-50E3-41DF-93F2-10A51817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0898DD-8352-44BD-9C25-0C901421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89D54-8367-4D3B-B04E-7C6C604B90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999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74C4984-1C89-4572-B46C-1C2368C78F9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F8984DF-EECF-4A90-864A-9B331EFE65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22C3B-8564-42E1-A506-F69F606E4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C01743A-492E-4EF6-8F1F-A7E9CA6553B9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797C4-321A-4269-B921-E63B71716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6F2E2-918D-4550-9E2C-62E519157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A09D4DA-2AFC-4CC8-BDAE-D09B5687FF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A15ED70E-7AEF-46EF-87AD-B811F7C804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660D7-28CE-4EE6-BF19-F57426A49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26BDC-410E-4ECF-AA6F-00EFF78D76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9C16F7E-824E-48BE-BD10-E77E1B9B3D18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DC9F2-3332-4A3E-B6F7-839B1C82AA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F7018-BFED-4BF9-94A1-0BA484B97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D9D2D2F-17D1-4609-B518-029474C419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comments" Target="../comments/commen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>
            <a:extLst>
              <a:ext uri="{FF2B5EF4-FFF2-40B4-BE49-F238E27FC236}">
                <a16:creationId xmlns:a16="http://schemas.microsoft.com/office/drawing/2014/main" id="{72AE3E6A-B246-4206-8ABF-4848F906E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75" y="2695575"/>
            <a:ext cx="7223125" cy="2354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To examine the directions of thermodynamic processes.</a:t>
            </a:r>
          </a:p>
          <a:p>
            <a:pPr eaLnBrk="1" hangingPunct="1"/>
            <a:r>
              <a:rPr lang="en-US" altLang="en-US" sz="2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To study heat engines.</a:t>
            </a:r>
          </a:p>
          <a:p>
            <a:pPr eaLnBrk="1" hangingPunct="1"/>
            <a:r>
              <a:rPr lang="en-US" altLang="en-US" sz="2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To understand internal combustion engines and refrigerators.</a:t>
            </a:r>
          </a:p>
          <a:p>
            <a:pPr eaLnBrk="1" hangingPunct="1"/>
            <a:r>
              <a:rPr lang="en-US" altLang="en-US" sz="2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To learn and apply the second law of thermodynamics</a:t>
            </a:r>
          </a:p>
          <a:p>
            <a:pPr eaLnBrk="1" hangingPunct="1"/>
            <a:r>
              <a:rPr lang="en-US" altLang="en-US" sz="2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To understand the Carnot engine: the most efficient heat engine.</a:t>
            </a:r>
          </a:p>
          <a:p>
            <a:pPr eaLnBrk="1" hangingPunct="1"/>
            <a:r>
              <a:rPr lang="en-US" altLang="en-US" sz="2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To learn the concept of entropy.</a:t>
            </a:r>
          </a:p>
        </p:txBody>
      </p:sp>
      <p:sp>
        <p:nvSpPr>
          <p:cNvPr id="3075" name="TextBox 4">
            <a:extLst>
              <a:ext uri="{FF2B5EF4-FFF2-40B4-BE49-F238E27FC236}">
                <a16:creationId xmlns:a16="http://schemas.microsoft.com/office/drawing/2014/main" id="{5AB5CFAB-7504-4066-B843-5F5561AE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61355"/>
            <a:ext cx="7933532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Chapter 16	The Second Law of Thermodynamics</a:t>
            </a:r>
          </a:p>
        </p:txBody>
      </p:sp>
      <p:sp>
        <p:nvSpPr>
          <p:cNvPr id="3076" name="TextBox 1">
            <a:extLst>
              <a:ext uri="{FF2B5EF4-FFF2-40B4-BE49-F238E27FC236}">
                <a16:creationId xmlns:a16="http://schemas.microsoft.com/office/drawing/2014/main" id="{AEC026D9-D0E4-4D9D-A6D1-19F0101FE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675" y="5638800"/>
            <a:ext cx="6858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Stirling  engine is a heat engine with cyclic compression and expansion producing mechanical work  from heat energy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98BF85-A54D-3E65-625F-B022C5D49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6818"/>
            <a:ext cx="1825182" cy="162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BA3611-B31E-488E-DA1A-EE3D5E62251A}"/>
              </a:ext>
            </a:extLst>
          </p:cNvPr>
          <p:cNvSpPr txBox="1"/>
          <p:nvPr/>
        </p:nvSpPr>
        <p:spPr>
          <a:xfrm>
            <a:off x="533400" y="73027"/>
            <a:ext cx="47022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 model of a Stirling engine showing its simplicity. Unlike the steam engine or internal combustion engine, it has no valves or timing train. The heat source (not shown ) would be placed under the brass cylinder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6">
            <a:extLst>
              <a:ext uri="{FF2B5EF4-FFF2-40B4-BE49-F238E27FC236}">
                <a16:creationId xmlns:a16="http://schemas.microsoft.com/office/drawing/2014/main" id="{6ADE396B-2985-4FEB-A63B-BBF6EF9D2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088" y="990600"/>
            <a:ext cx="6981824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16.5	The Second Law of Thermodynamics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218398-26CE-4CF0-ADFE-33E3FFDECB6F}"/>
              </a:ext>
            </a:extLst>
          </p:cNvPr>
          <p:cNvSpPr txBox="1"/>
          <p:nvPr/>
        </p:nvSpPr>
        <p:spPr>
          <a:xfrm>
            <a:off x="1081088" y="2054225"/>
            <a:ext cx="7129462" cy="350837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Equivalent Statements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Second Law of Thermodynamics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The Engine Statement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It is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impossible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any heat engine to undergo a cyclic process in which it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absorbs heat from a reservoir at a single temperature and converts the heat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completely into mechanical work.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The Refrigerator Statement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It is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impossible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any process to have as its sole result the transfer of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heat from a cooler to a hotter object.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6">
            <a:extLst>
              <a:ext uri="{FF2B5EF4-FFF2-40B4-BE49-F238E27FC236}">
                <a16:creationId xmlns:a16="http://schemas.microsoft.com/office/drawing/2014/main" id="{A821FFF0-29C4-4751-8CD4-DD1A1D298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900" y="996950"/>
            <a:ext cx="3822700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“workless” refrigerator is impossible: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would violate the “engine statement”</a:t>
            </a:r>
          </a:p>
        </p:txBody>
      </p:sp>
      <p:grpSp>
        <p:nvGrpSpPr>
          <p:cNvPr id="13315" name="Group 2">
            <a:extLst>
              <a:ext uri="{FF2B5EF4-FFF2-40B4-BE49-F238E27FC236}">
                <a16:creationId xmlns:a16="http://schemas.microsoft.com/office/drawing/2014/main" id="{ADFFC109-A8FC-4682-BEA5-1B5732F7FD2A}"/>
              </a:ext>
            </a:extLst>
          </p:cNvPr>
          <p:cNvGrpSpPr>
            <a:grpSpLocks/>
          </p:cNvGrpSpPr>
          <p:nvPr/>
        </p:nvGrpSpPr>
        <p:grpSpPr bwMode="auto">
          <a:xfrm>
            <a:off x="1014413" y="2030413"/>
            <a:ext cx="7440612" cy="3970337"/>
            <a:chOff x="1404053" y="1029455"/>
            <a:chExt cx="9919974" cy="5294828"/>
          </a:xfrm>
        </p:grpSpPr>
        <p:pic>
          <p:nvPicPr>
            <p:cNvPr id="13316" name="Picture 8" descr="16_09_FigureA.jpg">
              <a:extLst>
                <a:ext uri="{FF2B5EF4-FFF2-40B4-BE49-F238E27FC236}">
                  <a16:creationId xmlns:a16="http://schemas.microsoft.com/office/drawing/2014/main" id="{C9A3370E-7F4C-4843-88C1-D9012F11B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60"/>
            <a:stretch>
              <a:fillRect/>
            </a:stretch>
          </p:blipFill>
          <p:spPr bwMode="auto">
            <a:xfrm>
              <a:off x="1639058" y="1029455"/>
              <a:ext cx="9684969" cy="5276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1AFD850-7153-402D-A06D-6A3938A4BF4C}"/>
                </a:ext>
              </a:extLst>
            </p:cNvPr>
            <p:cNvSpPr/>
            <p:nvPr/>
          </p:nvSpPr>
          <p:spPr>
            <a:xfrm>
              <a:off x="1404053" y="5907218"/>
              <a:ext cx="6666934" cy="417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6">
            <a:extLst>
              <a:ext uri="{FF2B5EF4-FFF2-40B4-BE49-F238E27FC236}">
                <a16:creationId xmlns:a16="http://schemas.microsoft.com/office/drawing/2014/main" id="{10390FDF-37C8-4494-A8EA-649B26943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650" y="1108075"/>
            <a:ext cx="4265613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“100% efficient” engine is impossible: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would violate the “refrigerator statement”</a:t>
            </a:r>
          </a:p>
        </p:txBody>
      </p:sp>
      <p:grpSp>
        <p:nvGrpSpPr>
          <p:cNvPr id="14339" name="Group 4">
            <a:extLst>
              <a:ext uri="{FF2B5EF4-FFF2-40B4-BE49-F238E27FC236}">
                <a16:creationId xmlns:a16="http://schemas.microsoft.com/office/drawing/2014/main" id="{2D4BF7EB-E0BF-43BE-B142-91D09EA4E504}"/>
              </a:ext>
            </a:extLst>
          </p:cNvPr>
          <p:cNvGrpSpPr>
            <a:grpSpLocks/>
          </p:cNvGrpSpPr>
          <p:nvPr/>
        </p:nvGrpSpPr>
        <p:grpSpPr bwMode="auto">
          <a:xfrm>
            <a:off x="1479550" y="1905000"/>
            <a:ext cx="6451600" cy="4013200"/>
            <a:chOff x="1972926" y="1390360"/>
            <a:chExt cx="8601456" cy="5352288"/>
          </a:xfrm>
        </p:grpSpPr>
        <p:pic>
          <p:nvPicPr>
            <p:cNvPr id="14340" name="Picture 3">
              <a:extLst>
                <a:ext uri="{FF2B5EF4-FFF2-40B4-BE49-F238E27FC236}">
                  <a16:creationId xmlns:a16="http://schemas.microsoft.com/office/drawing/2014/main" id="{1E6C1758-CBA9-4BCC-A6C6-D70187F34E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926" y="1390360"/>
              <a:ext cx="8601456" cy="535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214E24-4870-41D6-A58B-5FE6A4AC363E}"/>
                </a:ext>
              </a:extLst>
            </p:cNvPr>
            <p:cNvSpPr/>
            <p:nvPr/>
          </p:nvSpPr>
          <p:spPr>
            <a:xfrm>
              <a:off x="1972926" y="6221816"/>
              <a:ext cx="6666975" cy="52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5740959F-49BD-41E2-B071-44B9E3CCE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32" b="3143"/>
          <a:stretch>
            <a:fillRect/>
          </a:stretch>
        </p:blipFill>
        <p:spPr bwMode="auto">
          <a:xfrm>
            <a:off x="152400" y="152400"/>
            <a:ext cx="27813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2">
            <a:extLst>
              <a:ext uri="{FF2B5EF4-FFF2-40B4-BE49-F238E27FC236}">
                <a16:creationId xmlns:a16="http://schemas.microsoft.com/office/drawing/2014/main" id="{A4267689-699E-4C78-9F7B-4AFA2653B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52400"/>
            <a:ext cx="5183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Second law of thermodynamics</a:t>
            </a:r>
          </a:p>
        </p:txBody>
      </p:sp>
      <p:pic>
        <p:nvPicPr>
          <p:cNvPr id="15364" name="Picture 4" descr="2nd law 001.jpg">
            <a:extLst>
              <a:ext uri="{FF2B5EF4-FFF2-40B4-BE49-F238E27FC236}">
                <a16:creationId xmlns:a16="http://schemas.microsoft.com/office/drawing/2014/main" id="{3EE155B6-5623-4876-9196-9E0DE65EF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5" t="17882" r="9657" b="17882"/>
          <a:stretch>
            <a:fillRect/>
          </a:stretch>
        </p:blipFill>
        <p:spPr bwMode="auto">
          <a:xfrm>
            <a:off x="2895600" y="838200"/>
            <a:ext cx="61071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E3D847-4508-46A3-9654-4AA0C678A271}"/>
              </a:ext>
            </a:extLst>
          </p:cNvPr>
          <p:cNvSpPr txBox="1"/>
          <p:nvPr/>
        </p:nvSpPr>
        <p:spPr>
          <a:xfrm>
            <a:off x="1412875" y="1743075"/>
            <a:ext cx="6578600" cy="73818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The Essence of the Second Law of Thermodynamics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one-way aspect of the processes occur in nature----irreversibility.</a:t>
            </a:r>
          </a:p>
        </p:txBody>
      </p:sp>
      <p:grpSp>
        <p:nvGrpSpPr>
          <p:cNvPr id="16387" name="Group 44">
            <a:extLst>
              <a:ext uri="{FF2B5EF4-FFF2-40B4-BE49-F238E27FC236}">
                <a16:creationId xmlns:a16="http://schemas.microsoft.com/office/drawing/2014/main" id="{BA7011B2-8154-4A5A-A393-A6A4979C1C59}"/>
              </a:ext>
            </a:extLst>
          </p:cNvPr>
          <p:cNvGrpSpPr>
            <a:grpSpLocks/>
          </p:cNvGrpSpPr>
          <p:nvPr/>
        </p:nvGrpSpPr>
        <p:grpSpPr bwMode="auto">
          <a:xfrm>
            <a:off x="693738" y="3084513"/>
            <a:ext cx="2189162" cy="1633537"/>
            <a:chOff x="8928570" y="126040"/>
            <a:chExt cx="2918637" cy="2178419"/>
          </a:xfrm>
        </p:grpSpPr>
        <p:grpSp>
          <p:nvGrpSpPr>
            <p:cNvPr id="16418" name="Group 5">
              <a:extLst>
                <a:ext uri="{FF2B5EF4-FFF2-40B4-BE49-F238E27FC236}">
                  <a16:creationId xmlns:a16="http://schemas.microsoft.com/office/drawing/2014/main" id="{92DD321A-F6F4-4E88-B419-3859BF901F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98052" y="396774"/>
              <a:ext cx="2258227" cy="1585827"/>
              <a:chOff x="9239693" y="1860697"/>
              <a:chExt cx="2258227" cy="1585827"/>
            </a:xfrm>
          </p:grpSpPr>
          <p:sp>
            <p:nvSpPr>
              <p:cNvPr id="16420" name="TextBox 7">
                <a:extLst>
                  <a:ext uri="{FF2B5EF4-FFF2-40B4-BE49-F238E27FC236}">
                    <a16:creationId xmlns:a16="http://schemas.microsoft.com/office/drawing/2014/main" id="{189CA823-D8D3-446C-AAC7-604D92BF41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39693" y="1860698"/>
                <a:ext cx="519800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787368A-82C0-41E9-964D-63122A00690F}"/>
                  </a:ext>
                </a:extLst>
              </p:cNvPr>
              <p:cNvSpPr/>
              <p:nvPr/>
            </p:nvSpPr>
            <p:spPr>
              <a:xfrm>
                <a:off x="9240596" y="2381731"/>
                <a:ext cx="590501" cy="457278"/>
              </a:xfrm>
              <a:prstGeom prst="rect">
                <a:avLst/>
              </a:prstGeom>
              <a:solidFill>
                <a:srgbClr val="E41C7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5E6B696-136D-42EE-BACA-10EE4C79EF44}"/>
                  </a:ext>
                </a:extLst>
              </p:cNvPr>
              <p:cNvSpPr/>
              <p:nvPr/>
            </p:nvSpPr>
            <p:spPr>
              <a:xfrm>
                <a:off x="10863943" y="2381731"/>
                <a:ext cx="590500" cy="457278"/>
              </a:xfrm>
              <a:prstGeom prst="rect">
                <a:avLst/>
              </a:prstGeom>
              <a:solidFill>
                <a:srgbClr val="3ABFC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6423" name="TextBox 10">
                <a:extLst>
                  <a:ext uri="{FF2B5EF4-FFF2-40B4-BE49-F238E27FC236}">
                    <a16:creationId xmlns:a16="http://schemas.microsoft.com/office/drawing/2014/main" id="{979E35AC-CC3F-45E6-AB6E-345D5175C4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78120" y="1860697"/>
                <a:ext cx="519800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54D792-A2CB-4DDF-8108-19C32E7B3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4748" y="2091529"/>
                <a:ext cx="513816" cy="483979"/>
              </a:xfrm>
              <a:prstGeom prst="rect">
                <a:avLst/>
              </a:prstGeom>
              <a:blipFill>
                <a:blip r:embed="rId2"/>
                <a:stretch>
                  <a:fillRect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0D092E4D-F98F-4DA5-9C59-215364E8C23C}"/>
                  </a:ext>
                </a:extLst>
              </p:cNvPr>
              <p:cNvCxnSpPr/>
              <p:nvPr/>
            </p:nvCxnSpPr>
            <p:spPr>
              <a:xfrm>
                <a:off x="10021580" y="2610370"/>
                <a:ext cx="618015" cy="0"/>
              </a:xfrm>
              <a:prstGeom prst="straightConnector1">
                <a:avLst/>
              </a:prstGeom>
              <a:ln w="508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26" name="TextBox 13">
                <a:extLst>
                  <a:ext uri="{FF2B5EF4-FFF2-40B4-BE49-F238E27FC236}">
                    <a16:creationId xmlns:a16="http://schemas.microsoft.com/office/drawing/2014/main" id="{9AF3BB8A-E7C9-4D85-9498-435BC8FB98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29800" y="2954081"/>
                <a:ext cx="1120393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</a:t>
                </a:r>
                <a:r>
                  <a:rPr lang="en-US" altLang="en-US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3E3E6C-B484-4BFE-BF48-5392DA439C21}"/>
                </a:ext>
              </a:extLst>
            </p:cNvPr>
            <p:cNvSpPr/>
            <p:nvPr/>
          </p:nvSpPr>
          <p:spPr>
            <a:xfrm>
              <a:off x="8928570" y="126040"/>
              <a:ext cx="2918637" cy="21784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16388" name="Group 14">
            <a:extLst>
              <a:ext uri="{FF2B5EF4-FFF2-40B4-BE49-F238E27FC236}">
                <a16:creationId xmlns:a16="http://schemas.microsoft.com/office/drawing/2014/main" id="{AADAAA1F-B6C6-4449-80B6-C3A6FD049AC7}"/>
              </a:ext>
            </a:extLst>
          </p:cNvPr>
          <p:cNvGrpSpPr>
            <a:grpSpLocks/>
          </p:cNvGrpSpPr>
          <p:nvPr/>
        </p:nvGrpSpPr>
        <p:grpSpPr bwMode="auto">
          <a:xfrm>
            <a:off x="3578225" y="3084513"/>
            <a:ext cx="2189163" cy="1633537"/>
            <a:chOff x="9048591" y="2819216"/>
            <a:chExt cx="2918637" cy="2178419"/>
          </a:xfrm>
        </p:grpSpPr>
        <p:grpSp>
          <p:nvGrpSpPr>
            <p:cNvPr id="16402" name="Group 15">
              <a:extLst>
                <a:ext uri="{FF2B5EF4-FFF2-40B4-BE49-F238E27FC236}">
                  <a16:creationId xmlns:a16="http://schemas.microsoft.com/office/drawing/2014/main" id="{0DCF218E-02F5-450C-8FEC-31484208C7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54879" y="2900029"/>
              <a:ext cx="2268278" cy="1858041"/>
              <a:chOff x="9356653" y="3553931"/>
              <a:chExt cx="2268278" cy="1858041"/>
            </a:xfrm>
          </p:grpSpPr>
          <p:grpSp>
            <p:nvGrpSpPr>
              <p:cNvPr id="16404" name="Group 17">
                <a:extLst>
                  <a:ext uri="{FF2B5EF4-FFF2-40B4-BE49-F238E27FC236}">
                    <a16:creationId xmlns:a16="http://schemas.microsoft.com/office/drawing/2014/main" id="{E39E66B3-F187-4514-B5B0-4A9A7FECEF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56653" y="4231756"/>
                <a:ext cx="2268278" cy="1180216"/>
                <a:chOff x="9356653" y="4231756"/>
                <a:chExt cx="2268278" cy="1180216"/>
              </a:xfrm>
            </p:grpSpPr>
            <p:grpSp>
              <p:nvGrpSpPr>
                <p:cNvPr id="16406" name="Group 19">
                  <a:extLst>
                    <a:ext uri="{FF2B5EF4-FFF2-40B4-BE49-F238E27FC236}">
                      <a16:creationId xmlns:a16="http://schemas.microsoft.com/office/drawing/2014/main" id="{54C5A16D-B4B9-4E11-93A8-9871361D7DA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96601" y="4612754"/>
                  <a:ext cx="728330" cy="797444"/>
                  <a:chOff x="10896601" y="4612754"/>
                  <a:chExt cx="728330" cy="797444"/>
                </a:xfrm>
              </p:grpSpPr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BB447A48-B260-498C-A090-239460A8A519}"/>
                      </a:ext>
                    </a:extLst>
                  </p:cNvPr>
                  <p:cNvSpPr/>
                  <p:nvPr/>
                </p:nvSpPr>
                <p:spPr>
                  <a:xfrm>
                    <a:off x="10957322" y="4899995"/>
                    <a:ext cx="586266" cy="510202"/>
                  </a:xfrm>
                  <a:prstGeom prst="rect">
                    <a:avLst/>
                  </a:prstGeom>
                  <a:solidFill>
                    <a:srgbClr val="CA66BC">
                      <a:alpha val="42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3B55BC72-1FB5-44A6-A3B0-F30D41990CE9}"/>
                      </a:ext>
                    </a:extLst>
                  </p:cNvPr>
                  <p:cNvSpPr/>
                  <p:nvPr/>
                </p:nvSpPr>
                <p:spPr>
                  <a:xfrm>
                    <a:off x="10959438" y="4671356"/>
                    <a:ext cx="584150" cy="738841"/>
                  </a:xfrm>
                  <a:prstGeom prst="rect">
                    <a:avLst/>
                  </a:prstGeom>
                  <a:noFill/>
                  <a:ln w="254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599C1B1A-4802-4BD0-8D67-2D369FE08064}"/>
                      </a:ext>
                    </a:extLst>
                  </p:cNvPr>
                  <p:cNvSpPr/>
                  <p:nvPr/>
                </p:nvSpPr>
                <p:spPr>
                  <a:xfrm>
                    <a:off x="10895944" y="4612079"/>
                    <a:ext cx="728071" cy="9526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38591CDB-7F4B-4689-8151-9A8EAB75FEC5}"/>
                      </a:ext>
                    </a:extLst>
                  </p:cNvPr>
                  <p:cNvCxnSpPr/>
                  <p:nvPr/>
                </p:nvCxnSpPr>
                <p:spPr>
                  <a:xfrm>
                    <a:off x="10959438" y="4899995"/>
                    <a:ext cx="584150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407" name="Group 20">
                  <a:extLst>
                    <a:ext uri="{FF2B5EF4-FFF2-40B4-BE49-F238E27FC236}">
                      <a16:creationId xmlns:a16="http://schemas.microsoft.com/office/drawing/2014/main" id="{0DB967CE-7EA8-4FD1-9E97-39C9574060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356653" y="4231756"/>
                  <a:ext cx="728330" cy="1180216"/>
                  <a:chOff x="9356653" y="4231756"/>
                  <a:chExt cx="728330" cy="1180216"/>
                </a:xfrm>
              </p:grpSpPr>
              <p:grpSp>
                <p:nvGrpSpPr>
                  <p:cNvPr id="16408" name="Group 21">
                    <a:extLst>
                      <a:ext uri="{FF2B5EF4-FFF2-40B4-BE49-F238E27FC236}">
                        <a16:creationId xmlns:a16="http://schemas.microsoft.com/office/drawing/2014/main" id="{54B17AED-34D3-4AB0-AE86-0F8CB790FAB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356653" y="4231756"/>
                    <a:ext cx="728330" cy="1180216"/>
                    <a:chOff x="9388549" y="4231756"/>
                    <a:chExt cx="728330" cy="1180216"/>
                  </a:xfrm>
                </p:grpSpPr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5BE4712E-DDE8-46BD-99A2-3FE32C38A2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52648" y="4673472"/>
                      <a:ext cx="584150" cy="738843"/>
                    </a:xfrm>
                    <a:prstGeom prst="rect">
                      <a:avLst/>
                    </a:prstGeom>
                    <a:noFill/>
                    <a:ln w="254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6858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BF22E61C-46FC-4D3C-A6F0-6629F56C21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9153" y="4614195"/>
                      <a:ext cx="728071" cy="9526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6858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cxnSp>
                  <p:nvCxnSpPr>
                    <p:cNvPr id="26" name="Straight Connector 25">
                      <a:extLst>
                        <a:ext uri="{FF2B5EF4-FFF2-40B4-BE49-F238E27FC236}">
                          <a16:creationId xmlns:a16="http://schemas.microsoft.com/office/drawing/2014/main" id="{8B56D32D-ACE9-4A10-80C2-FA001F7992C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9452648" y="4902111"/>
                      <a:ext cx="584150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442B9451-4CC4-4B4E-A4DC-7CB7048FEB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81228" y="4231015"/>
                      <a:ext cx="84659" cy="186298"/>
                    </a:xfrm>
                    <a:prstGeom prst="ellipse">
                      <a:avLst/>
                    </a:prstGeom>
                    <a:solidFill>
                      <a:srgbClr val="E41C7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6858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C835204B-4452-433C-AF32-3095B035AF64}"/>
                      </a:ext>
                    </a:extLst>
                  </p:cNvPr>
                  <p:cNvCxnSpPr/>
                  <p:nvPr/>
                </p:nvCxnSpPr>
                <p:spPr>
                  <a:xfrm>
                    <a:off x="9691662" y="4512578"/>
                    <a:ext cx="10582" cy="232873"/>
                  </a:xfrm>
                  <a:prstGeom prst="straightConnector1">
                    <a:avLst/>
                  </a:prstGeom>
                  <a:ln w="25400"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6405" name="TextBox 18">
                <a:extLst>
                  <a:ext uri="{FF2B5EF4-FFF2-40B4-BE49-F238E27FC236}">
                    <a16:creationId xmlns:a16="http://schemas.microsoft.com/office/drawing/2014/main" id="{3F1FF49F-C4CF-4431-B445-575630D170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92285" y="3553931"/>
                <a:ext cx="1827850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drop of ink</a:t>
                </a:r>
                <a:endParaRPr lang="en-US" altLang="en-US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11E9F3C-ABC0-4307-95C7-D120CEDD1BEE}"/>
                </a:ext>
              </a:extLst>
            </p:cNvPr>
            <p:cNvSpPr/>
            <p:nvPr/>
          </p:nvSpPr>
          <p:spPr>
            <a:xfrm>
              <a:off x="9048591" y="2819216"/>
              <a:ext cx="2918637" cy="21784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16389" name="Group 31">
            <a:extLst>
              <a:ext uri="{FF2B5EF4-FFF2-40B4-BE49-F238E27FC236}">
                <a16:creationId xmlns:a16="http://schemas.microsoft.com/office/drawing/2014/main" id="{DAE23589-86A1-42E5-991C-727DCAB8C9B0}"/>
              </a:ext>
            </a:extLst>
          </p:cNvPr>
          <p:cNvGrpSpPr>
            <a:grpSpLocks/>
          </p:cNvGrpSpPr>
          <p:nvPr/>
        </p:nvGrpSpPr>
        <p:grpSpPr bwMode="auto">
          <a:xfrm>
            <a:off x="6375400" y="3084513"/>
            <a:ext cx="2216150" cy="1633537"/>
            <a:chOff x="8985397" y="4618103"/>
            <a:chExt cx="2953825" cy="217841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E6664CC-B689-44D7-A94F-6457FA53BCC3}"/>
                </a:ext>
              </a:extLst>
            </p:cNvPr>
            <p:cNvSpPr/>
            <p:nvPr/>
          </p:nvSpPr>
          <p:spPr>
            <a:xfrm>
              <a:off x="10020083" y="5710488"/>
              <a:ext cx="873874" cy="1820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65DEBA5-39DD-42F8-94A9-112A0DCDF4A9}"/>
                </a:ext>
              </a:extLst>
            </p:cNvPr>
            <p:cNvSpPr/>
            <p:nvPr/>
          </p:nvSpPr>
          <p:spPr>
            <a:xfrm>
              <a:off x="8985397" y="4618103"/>
              <a:ext cx="2917855" cy="21784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9E27BBD-096D-4545-AEF9-16312CA1F695}"/>
                </a:ext>
              </a:extLst>
            </p:cNvPr>
            <p:cNvSpPr/>
            <p:nvPr/>
          </p:nvSpPr>
          <p:spPr>
            <a:xfrm>
              <a:off x="9158902" y="5418339"/>
              <a:ext cx="861180" cy="81293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104DCD7-81E8-4179-BA87-7B3EC1233BFC}"/>
                </a:ext>
              </a:extLst>
            </p:cNvPr>
            <p:cNvSpPr/>
            <p:nvPr/>
          </p:nvSpPr>
          <p:spPr>
            <a:xfrm>
              <a:off x="10893957" y="5418339"/>
              <a:ext cx="859064" cy="81293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73B85B7-124A-49E3-B9F9-71B407FA3843}"/>
                </a:ext>
              </a:extLst>
            </p:cNvPr>
            <p:cNvSpPr/>
            <p:nvPr/>
          </p:nvSpPr>
          <p:spPr>
            <a:xfrm>
              <a:off x="9967184" y="5710488"/>
              <a:ext cx="80405" cy="18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B22A414-C602-44A6-8E94-CD5CC6829D38}"/>
                </a:ext>
              </a:extLst>
            </p:cNvPr>
            <p:cNvSpPr/>
            <p:nvPr/>
          </p:nvSpPr>
          <p:spPr>
            <a:xfrm>
              <a:off x="10868566" y="5708371"/>
              <a:ext cx="80405" cy="18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68FCA9D-EC78-4E30-AE66-8FE8216F9BBF}"/>
                </a:ext>
              </a:extLst>
            </p:cNvPr>
            <p:cNvSpPr/>
            <p:nvPr/>
          </p:nvSpPr>
          <p:spPr>
            <a:xfrm>
              <a:off x="9158902" y="5416221"/>
              <a:ext cx="850600" cy="815056"/>
            </a:xfrm>
            <a:prstGeom prst="rect">
              <a:avLst/>
            </a:prstGeom>
            <a:solidFill>
              <a:srgbClr val="CA66BC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CFA6C33-ED81-41B6-B563-39F53BCCAED4}"/>
                </a:ext>
              </a:extLst>
            </p:cNvPr>
            <p:cNvSpPr/>
            <p:nvPr/>
          </p:nvSpPr>
          <p:spPr>
            <a:xfrm>
              <a:off x="10005271" y="5723191"/>
              <a:ext cx="359706" cy="163010"/>
            </a:xfrm>
            <a:prstGeom prst="rect">
              <a:avLst/>
            </a:prstGeom>
            <a:solidFill>
              <a:srgbClr val="CA66BC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9934E29-4BDD-4BC0-99B7-CC9A2E3A43DC}"/>
                </a:ext>
              </a:extLst>
            </p:cNvPr>
            <p:cNvSpPr/>
            <p:nvPr/>
          </p:nvSpPr>
          <p:spPr>
            <a:xfrm>
              <a:off x="10307848" y="5657562"/>
              <a:ext cx="281417" cy="27521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529036D-DB18-4522-98D0-DEDAE9EB1F0C}"/>
                </a:ext>
              </a:extLst>
            </p:cNvPr>
            <p:cNvCxnSpPr/>
            <p:nvPr/>
          </p:nvCxnSpPr>
          <p:spPr>
            <a:xfrm flipH="1">
              <a:off x="10339586" y="5699903"/>
              <a:ext cx="198897" cy="19688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B588DC6-8821-4E95-87FE-CA1EF6356F19}"/>
                </a:ext>
              </a:extLst>
            </p:cNvPr>
            <p:cNvCxnSpPr/>
            <p:nvPr/>
          </p:nvCxnSpPr>
          <p:spPr>
            <a:xfrm>
              <a:off x="10354398" y="5693552"/>
              <a:ext cx="198897" cy="19688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01" name="TextBox 43">
              <a:extLst>
                <a:ext uri="{FF2B5EF4-FFF2-40B4-BE49-F238E27FC236}">
                  <a16:creationId xmlns:a16="http://schemas.microsoft.com/office/drawing/2014/main" id="{EFB1E566-707E-4610-9715-68D1CC474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68350" y="4711776"/>
              <a:ext cx="2870872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free expansion of gas</a:t>
              </a:r>
              <a:endParaRPr lang="en-US" altLang="en-US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5">
            <a:extLst>
              <a:ext uri="{FF2B5EF4-FFF2-40B4-BE49-F238E27FC236}">
                <a16:creationId xmlns:a16="http://schemas.microsoft.com/office/drawing/2014/main" id="{CF3B2EB6-48A4-44C0-8BF4-87AE7EDD5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87388"/>
            <a:ext cx="6870700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Machines of Perpetual Motion that Violate the Laws of Thermodynamics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B1AEBE-6CB8-4208-832F-4903DE74E92C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7532" y="1738292"/>
            <a:ext cx="8537145" cy="3785652"/>
          </a:xfrm>
          <a:prstGeom prst="rect">
            <a:avLst/>
          </a:prstGeom>
          <a:blipFill>
            <a:blip r:embed="rId2"/>
            <a:stretch>
              <a:fillRect l="-499" t="-642" b="-482"/>
            </a:stretch>
          </a:blipFill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E3379F9F-8D9C-4A0E-99C5-0D2822C7A0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0388" y="1504950"/>
            <a:ext cx="5508625" cy="3508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The Carnot Cycle is an ideal model of the heat engine.</a:t>
            </a:r>
          </a:p>
        </p:txBody>
      </p:sp>
      <p:sp>
        <p:nvSpPr>
          <p:cNvPr id="18435" name="TextBox 6">
            <a:extLst>
              <a:ext uri="{FF2B5EF4-FFF2-40B4-BE49-F238E27FC236}">
                <a16:creationId xmlns:a16="http://schemas.microsoft.com/office/drawing/2014/main" id="{50D3E6FC-0834-428C-953A-81782259B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950" y="381000"/>
            <a:ext cx="78168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16.6	The Carnot Engine---The Most Efficient Engine</a:t>
            </a:r>
          </a:p>
        </p:txBody>
      </p:sp>
      <p:grpSp>
        <p:nvGrpSpPr>
          <p:cNvPr id="18436" name="Group 3">
            <a:extLst>
              <a:ext uri="{FF2B5EF4-FFF2-40B4-BE49-F238E27FC236}">
                <a16:creationId xmlns:a16="http://schemas.microsoft.com/office/drawing/2014/main" id="{CD40C459-2310-4493-815F-3100DB00A327}"/>
              </a:ext>
            </a:extLst>
          </p:cNvPr>
          <p:cNvGrpSpPr>
            <a:grpSpLocks/>
          </p:cNvGrpSpPr>
          <p:nvPr/>
        </p:nvGrpSpPr>
        <p:grpSpPr bwMode="auto">
          <a:xfrm>
            <a:off x="122238" y="2008188"/>
            <a:ext cx="6134100" cy="3533775"/>
            <a:chOff x="1889449" y="1782147"/>
            <a:chExt cx="7674429" cy="4212771"/>
          </a:xfrm>
        </p:grpSpPr>
        <p:pic>
          <p:nvPicPr>
            <p:cNvPr id="18438" name="Picture 8" descr="16_11_Figure.jpg">
              <a:extLst>
                <a:ext uri="{FF2B5EF4-FFF2-40B4-BE49-F238E27FC236}">
                  <a16:creationId xmlns:a16="http://schemas.microsoft.com/office/drawing/2014/main" id="{E1BD7F84-7B1E-47CE-9986-6B369312FD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41"/>
            <a:stretch>
              <a:fillRect/>
            </a:stretch>
          </p:blipFill>
          <p:spPr bwMode="auto">
            <a:xfrm>
              <a:off x="2046515" y="1937047"/>
              <a:ext cx="7315200" cy="393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48466BB-4ADF-4BEB-8AC2-08C4BAF3CB12}"/>
                </a:ext>
              </a:extLst>
            </p:cNvPr>
            <p:cNvSpPr/>
            <p:nvPr/>
          </p:nvSpPr>
          <p:spPr>
            <a:xfrm>
              <a:off x="1889449" y="1782147"/>
              <a:ext cx="7674429" cy="42127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C50BAD7-858C-4090-93D0-A5943FBCEC40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382602" y="2008483"/>
            <a:ext cx="2617819" cy="4052200"/>
          </a:xfrm>
          <a:prstGeom prst="rect">
            <a:avLst/>
          </a:prstGeom>
          <a:blipFill>
            <a:blip r:embed="rId3"/>
            <a:stretch>
              <a:fillRect l="-1624" t="-600"/>
            </a:stretch>
          </a:blip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4FE8BB-A6F8-4A7E-9EBF-2A109C8AA224}"/>
              </a:ext>
            </a:extLst>
          </p:cNvPr>
          <p:cNvSpPr txBox="1"/>
          <p:nvPr/>
        </p:nvSpPr>
        <p:spPr>
          <a:xfrm>
            <a:off x="560388" y="6248400"/>
            <a:ext cx="408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Try to avoid irreversible processes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lec0024.BMP">
            <a:extLst>
              <a:ext uri="{FF2B5EF4-FFF2-40B4-BE49-F238E27FC236}">
                <a16:creationId xmlns:a16="http://schemas.microsoft.com/office/drawing/2014/main" id="{9B4E9C99-6BBE-4778-A5D1-BE7973295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6" r="1997" b="25574"/>
          <a:stretch>
            <a:fillRect/>
          </a:stretch>
        </p:blipFill>
        <p:spPr bwMode="auto">
          <a:xfrm>
            <a:off x="4572000" y="228600"/>
            <a:ext cx="4572000" cy="550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lec0024.BMP">
            <a:extLst>
              <a:ext uri="{FF2B5EF4-FFF2-40B4-BE49-F238E27FC236}">
                <a16:creationId xmlns:a16="http://schemas.microsoft.com/office/drawing/2014/main" id="{A2DAE0FC-6E6E-4A25-9AFE-B23107722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437" r="57777" b="91379"/>
          <a:stretch>
            <a:fillRect/>
          </a:stretch>
        </p:blipFill>
        <p:spPr bwMode="auto">
          <a:xfrm>
            <a:off x="381000" y="533400"/>
            <a:ext cx="34131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">
            <a:extLst>
              <a:ext uri="{FF2B5EF4-FFF2-40B4-BE49-F238E27FC236}">
                <a16:creationId xmlns:a16="http://schemas.microsoft.com/office/drawing/2014/main" id="{088CA7D3-5885-4F9C-98EF-156644E22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45751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D13856-E81F-4ECD-AACF-2C057AA55018}"/>
              </a:ext>
            </a:extLst>
          </p:cNvPr>
          <p:cNvSpPr txBox="1"/>
          <p:nvPr/>
        </p:nvSpPr>
        <p:spPr>
          <a:xfrm>
            <a:off x="152400" y="56388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gas expands isothermally at temperature T </a:t>
            </a:r>
            <a:r>
              <a:rPr lang="en-US" baseline="-25000" dirty="0">
                <a:solidFill>
                  <a:srgbClr val="FF0000"/>
                </a:solidFill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  absorbing heat Q </a:t>
            </a:r>
            <a:r>
              <a:rPr lang="en-US" baseline="-25000" dirty="0">
                <a:solidFill>
                  <a:srgbClr val="FF0000"/>
                </a:solidFill>
              </a:rPr>
              <a:t>H</a:t>
            </a:r>
          </a:p>
          <a:p>
            <a:r>
              <a:rPr lang="en-US" dirty="0">
                <a:solidFill>
                  <a:srgbClr val="FF0000"/>
                </a:solidFill>
              </a:rPr>
              <a:t>It Expands adiabatically until its temperature drops to T </a:t>
            </a:r>
            <a:r>
              <a:rPr lang="en-US" baseline="-25000" dirty="0">
                <a:solidFill>
                  <a:srgbClr val="FF0000"/>
                </a:solidFill>
              </a:rPr>
              <a:t>C</a:t>
            </a:r>
          </a:p>
          <a:p>
            <a:r>
              <a:rPr lang="en-US" dirty="0">
                <a:solidFill>
                  <a:srgbClr val="FF0000"/>
                </a:solidFill>
              </a:rPr>
              <a:t>It is compressed isothermally  at T </a:t>
            </a:r>
            <a:r>
              <a:rPr lang="en-US" baseline="-25000" dirty="0">
                <a:solidFill>
                  <a:srgbClr val="FF0000"/>
                </a:solidFill>
              </a:rPr>
              <a:t>C</a:t>
            </a:r>
            <a:r>
              <a:rPr lang="en-US" dirty="0">
                <a:solidFill>
                  <a:srgbClr val="FF0000"/>
                </a:solidFill>
              </a:rPr>
              <a:t> rejecting heat Q </a:t>
            </a:r>
            <a:r>
              <a:rPr lang="en-US" baseline="-25000" dirty="0">
                <a:solidFill>
                  <a:srgbClr val="FF0000"/>
                </a:solidFill>
              </a:rPr>
              <a:t>C</a:t>
            </a:r>
          </a:p>
          <a:p>
            <a:r>
              <a:rPr lang="en-US" dirty="0">
                <a:solidFill>
                  <a:srgbClr val="FF0000"/>
                </a:solidFill>
              </a:rPr>
              <a:t>It is compressed adiabatically back to its initial state at temperature T </a:t>
            </a:r>
            <a:r>
              <a:rPr lang="en-US" baseline="-25000" dirty="0">
                <a:solidFill>
                  <a:srgbClr val="FF0000"/>
                </a:solidFill>
              </a:rPr>
              <a:t>H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EF762B-7187-44B9-90C9-30E101DC03FD}"/>
              </a:ext>
            </a:extLst>
          </p:cNvPr>
          <p:cNvSpPr txBox="1"/>
          <p:nvPr/>
        </p:nvSpPr>
        <p:spPr>
          <a:xfrm>
            <a:off x="2390775" y="4667250"/>
            <a:ext cx="6578600" cy="129381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Entropy Statement of the Second Law of Thermodynamics: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It is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impossible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have a process in which the total entropy decreases when all systems taking part in the process are included.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It is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impossible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the entropy of a closed system to decrease.</a:t>
            </a:r>
          </a:p>
        </p:txBody>
      </p:sp>
      <p:grpSp>
        <p:nvGrpSpPr>
          <p:cNvPr id="20483" name="Group 44">
            <a:extLst>
              <a:ext uri="{FF2B5EF4-FFF2-40B4-BE49-F238E27FC236}">
                <a16:creationId xmlns:a16="http://schemas.microsoft.com/office/drawing/2014/main" id="{6DFCC038-76AE-4B95-B9D3-E424BA1AE11F}"/>
              </a:ext>
            </a:extLst>
          </p:cNvPr>
          <p:cNvGrpSpPr>
            <a:grpSpLocks/>
          </p:cNvGrpSpPr>
          <p:nvPr/>
        </p:nvGrpSpPr>
        <p:grpSpPr bwMode="auto">
          <a:xfrm>
            <a:off x="87313" y="1322388"/>
            <a:ext cx="2189162" cy="1563687"/>
            <a:chOff x="8928570" y="126040"/>
            <a:chExt cx="2918637" cy="2178419"/>
          </a:xfrm>
        </p:grpSpPr>
        <p:grpSp>
          <p:nvGrpSpPr>
            <p:cNvPr id="20522" name="Group 5">
              <a:extLst>
                <a:ext uri="{FF2B5EF4-FFF2-40B4-BE49-F238E27FC236}">
                  <a16:creationId xmlns:a16="http://schemas.microsoft.com/office/drawing/2014/main" id="{96F25960-ABB0-4674-923E-6842C3FCDE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98052" y="396774"/>
              <a:ext cx="2258227" cy="1607910"/>
              <a:chOff x="9239693" y="1860697"/>
              <a:chExt cx="2258227" cy="1607910"/>
            </a:xfrm>
          </p:grpSpPr>
          <p:sp>
            <p:nvSpPr>
              <p:cNvPr id="20524" name="TextBox 7">
                <a:extLst>
                  <a:ext uri="{FF2B5EF4-FFF2-40B4-BE49-F238E27FC236}">
                    <a16:creationId xmlns:a16="http://schemas.microsoft.com/office/drawing/2014/main" id="{D3B62EF2-16EC-4C52-A0CF-C3C7D32A98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39693" y="1860698"/>
                <a:ext cx="519800" cy="5145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5A0BCCD-3D41-4FD7-AC43-5CCF7AB336AB}"/>
                  </a:ext>
                </a:extLst>
              </p:cNvPr>
              <p:cNvSpPr/>
              <p:nvPr/>
            </p:nvSpPr>
            <p:spPr>
              <a:xfrm>
                <a:off x="9240596" y="2381714"/>
                <a:ext cx="590501" cy="455588"/>
              </a:xfrm>
              <a:prstGeom prst="rect">
                <a:avLst/>
              </a:prstGeom>
              <a:solidFill>
                <a:srgbClr val="E41C7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6B64CEB-88E0-41E4-83FE-EB9510786F22}"/>
                  </a:ext>
                </a:extLst>
              </p:cNvPr>
              <p:cNvSpPr/>
              <p:nvPr/>
            </p:nvSpPr>
            <p:spPr>
              <a:xfrm>
                <a:off x="10863943" y="2381714"/>
                <a:ext cx="590500" cy="455588"/>
              </a:xfrm>
              <a:prstGeom prst="rect">
                <a:avLst/>
              </a:prstGeom>
              <a:solidFill>
                <a:srgbClr val="3ABFC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0527" name="TextBox 10">
                <a:extLst>
                  <a:ext uri="{FF2B5EF4-FFF2-40B4-BE49-F238E27FC236}">
                    <a16:creationId xmlns:a16="http://schemas.microsoft.com/office/drawing/2014/main" id="{3095AC60-6C00-47C6-97B8-85DADC52FB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78120" y="1860697"/>
                <a:ext cx="519800" cy="5145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D19C2D-4E21-44ED-AA02-F49BBC4CB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4748" y="2091528"/>
                <a:ext cx="513816" cy="505683"/>
              </a:xfrm>
              <a:prstGeom prst="rect">
                <a:avLst/>
              </a:prstGeom>
              <a:blipFill>
                <a:blip r:embed="rId2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F200FAC-F336-4F4C-8018-DCC738C0B5DF}"/>
                  </a:ext>
                </a:extLst>
              </p:cNvPr>
              <p:cNvCxnSpPr/>
              <p:nvPr/>
            </p:nvCxnSpPr>
            <p:spPr>
              <a:xfrm>
                <a:off x="10021580" y="2609507"/>
                <a:ext cx="618015" cy="0"/>
              </a:xfrm>
              <a:prstGeom prst="straightConnector1">
                <a:avLst/>
              </a:prstGeom>
              <a:ln w="508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30" name="TextBox 13">
                <a:extLst>
                  <a:ext uri="{FF2B5EF4-FFF2-40B4-BE49-F238E27FC236}">
                    <a16:creationId xmlns:a16="http://schemas.microsoft.com/office/drawing/2014/main" id="{6D6D9182-2C84-49A9-9C70-7DE345D243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29800" y="2954081"/>
                <a:ext cx="1120393" cy="5145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</a:t>
                </a:r>
                <a:r>
                  <a:rPr lang="en-US" altLang="en-US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F79202-846B-4E40-96E3-B04E7A8AF892}"/>
                </a:ext>
              </a:extLst>
            </p:cNvPr>
            <p:cNvSpPr/>
            <p:nvPr/>
          </p:nvSpPr>
          <p:spPr>
            <a:xfrm>
              <a:off x="8928570" y="126040"/>
              <a:ext cx="2918637" cy="21784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0484" name="Group 14">
            <a:extLst>
              <a:ext uri="{FF2B5EF4-FFF2-40B4-BE49-F238E27FC236}">
                <a16:creationId xmlns:a16="http://schemas.microsoft.com/office/drawing/2014/main" id="{752EDB48-932D-43E5-B7B7-58A9438AE439}"/>
              </a:ext>
            </a:extLst>
          </p:cNvPr>
          <p:cNvGrpSpPr>
            <a:grpSpLocks/>
          </p:cNvGrpSpPr>
          <p:nvPr/>
        </p:nvGrpSpPr>
        <p:grpSpPr bwMode="auto">
          <a:xfrm>
            <a:off x="87313" y="2971800"/>
            <a:ext cx="2189162" cy="1379538"/>
            <a:chOff x="9048591" y="2819216"/>
            <a:chExt cx="2918637" cy="2178419"/>
          </a:xfrm>
        </p:grpSpPr>
        <p:grpSp>
          <p:nvGrpSpPr>
            <p:cNvPr id="20506" name="Group 15">
              <a:extLst>
                <a:ext uri="{FF2B5EF4-FFF2-40B4-BE49-F238E27FC236}">
                  <a16:creationId xmlns:a16="http://schemas.microsoft.com/office/drawing/2014/main" id="{69EC52A9-E26D-4393-B071-780EBC6D55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54879" y="2900029"/>
              <a:ext cx="2268278" cy="1858041"/>
              <a:chOff x="9356653" y="3553931"/>
              <a:chExt cx="2268278" cy="1858041"/>
            </a:xfrm>
          </p:grpSpPr>
          <p:grpSp>
            <p:nvGrpSpPr>
              <p:cNvPr id="20508" name="Group 17">
                <a:extLst>
                  <a:ext uri="{FF2B5EF4-FFF2-40B4-BE49-F238E27FC236}">
                    <a16:creationId xmlns:a16="http://schemas.microsoft.com/office/drawing/2014/main" id="{14571414-8D90-4B04-A399-4F22520233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56653" y="4231756"/>
                <a:ext cx="2268278" cy="1180216"/>
                <a:chOff x="9356653" y="4231756"/>
                <a:chExt cx="2268278" cy="1180216"/>
              </a:xfrm>
            </p:grpSpPr>
            <p:grpSp>
              <p:nvGrpSpPr>
                <p:cNvPr id="20510" name="Group 19">
                  <a:extLst>
                    <a:ext uri="{FF2B5EF4-FFF2-40B4-BE49-F238E27FC236}">
                      <a16:creationId xmlns:a16="http://schemas.microsoft.com/office/drawing/2014/main" id="{4AA19EFD-40B1-4B65-8706-4318189B42D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96601" y="4612754"/>
                  <a:ext cx="728330" cy="797444"/>
                  <a:chOff x="10896601" y="4612754"/>
                  <a:chExt cx="728330" cy="797444"/>
                </a:xfrm>
              </p:grpSpPr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14F9B923-5B3E-49C6-AE62-CF33514A2C53}"/>
                      </a:ext>
                    </a:extLst>
                  </p:cNvPr>
                  <p:cNvSpPr/>
                  <p:nvPr/>
                </p:nvSpPr>
                <p:spPr>
                  <a:xfrm>
                    <a:off x="10957321" y="4896986"/>
                    <a:ext cx="586267" cy="511390"/>
                  </a:xfrm>
                  <a:prstGeom prst="rect">
                    <a:avLst/>
                  </a:prstGeom>
                  <a:solidFill>
                    <a:srgbClr val="CA66BC">
                      <a:alpha val="42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92BA5D75-F48D-4CF5-A80C-CEA44EF7F6DB}"/>
                      </a:ext>
                    </a:extLst>
                  </p:cNvPr>
                  <p:cNvSpPr/>
                  <p:nvPr/>
                </p:nvSpPr>
                <p:spPr>
                  <a:xfrm>
                    <a:off x="10959438" y="4668867"/>
                    <a:ext cx="584150" cy="739509"/>
                  </a:xfrm>
                  <a:prstGeom prst="rect">
                    <a:avLst/>
                  </a:prstGeom>
                  <a:noFill/>
                  <a:ln w="254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EEA4F4E2-4087-4FC5-8CA5-C29DB70E73B9}"/>
                      </a:ext>
                    </a:extLst>
                  </p:cNvPr>
                  <p:cNvSpPr/>
                  <p:nvPr/>
                </p:nvSpPr>
                <p:spPr>
                  <a:xfrm>
                    <a:off x="10895944" y="4611210"/>
                    <a:ext cx="728071" cy="9525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F47FDA3A-FF1B-43F0-83D7-47A35514AD10}"/>
                      </a:ext>
                    </a:extLst>
                  </p:cNvPr>
                  <p:cNvCxnSpPr/>
                  <p:nvPr/>
                </p:nvCxnSpPr>
                <p:spPr>
                  <a:xfrm>
                    <a:off x="10959438" y="4896986"/>
                    <a:ext cx="584150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511" name="Group 20">
                  <a:extLst>
                    <a:ext uri="{FF2B5EF4-FFF2-40B4-BE49-F238E27FC236}">
                      <a16:creationId xmlns:a16="http://schemas.microsoft.com/office/drawing/2014/main" id="{0C4DCF5F-8050-4563-A3FE-96F02BABBC5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356653" y="4231756"/>
                  <a:ext cx="728330" cy="1180216"/>
                  <a:chOff x="9356653" y="4231756"/>
                  <a:chExt cx="728330" cy="1180216"/>
                </a:xfrm>
              </p:grpSpPr>
              <p:grpSp>
                <p:nvGrpSpPr>
                  <p:cNvPr id="20512" name="Group 21">
                    <a:extLst>
                      <a:ext uri="{FF2B5EF4-FFF2-40B4-BE49-F238E27FC236}">
                        <a16:creationId xmlns:a16="http://schemas.microsoft.com/office/drawing/2014/main" id="{C8C4EE6C-6FCF-4D4C-A4F2-D2B838B78EF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356653" y="4231756"/>
                    <a:ext cx="728330" cy="1180216"/>
                    <a:chOff x="9388549" y="4231756"/>
                    <a:chExt cx="728330" cy="1180216"/>
                  </a:xfrm>
                </p:grpSpPr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1565732C-37DD-4A36-954C-C8AD8B9327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52646" y="4671372"/>
                      <a:ext cx="584150" cy="739510"/>
                    </a:xfrm>
                    <a:prstGeom prst="rect">
                      <a:avLst/>
                    </a:prstGeom>
                    <a:noFill/>
                    <a:ln w="254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6858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64EC5C62-E396-4208-94FB-C9594BFC2B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9152" y="4613717"/>
                      <a:ext cx="728071" cy="9525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6858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cxnSp>
                  <p:nvCxnSpPr>
                    <p:cNvPr id="26" name="Straight Connector 25">
                      <a:extLst>
                        <a:ext uri="{FF2B5EF4-FFF2-40B4-BE49-F238E27FC236}">
                          <a16:creationId xmlns:a16="http://schemas.microsoft.com/office/drawing/2014/main" id="{B3EB17E7-6E67-4987-A9A8-F6C244C375D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9452646" y="4899493"/>
                      <a:ext cx="584150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CE004BC1-6343-4D38-A5E5-A2B64869E0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81227" y="4230174"/>
                      <a:ext cx="84659" cy="185504"/>
                    </a:xfrm>
                    <a:prstGeom prst="ellipse">
                      <a:avLst/>
                    </a:prstGeom>
                    <a:solidFill>
                      <a:srgbClr val="E41C7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6858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A51D12F1-1F98-4AE1-AF07-91311F3F322B}"/>
                      </a:ext>
                    </a:extLst>
                  </p:cNvPr>
                  <p:cNvCxnSpPr/>
                  <p:nvPr/>
                </p:nvCxnSpPr>
                <p:spPr>
                  <a:xfrm>
                    <a:off x="9691660" y="4510937"/>
                    <a:ext cx="10583" cy="233134"/>
                  </a:xfrm>
                  <a:prstGeom prst="straightConnector1">
                    <a:avLst/>
                  </a:prstGeom>
                  <a:ln w="25400"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0509" name="TextBox 18">
                <a:extLst>
                  <a:ext uri="{FF2B5EF4-FFF2-40B4-BE49-F238E27FC236}">
                    <a16:creationId xmlns:a16="http://schemas.microsoft.com/office/drawing/2014/main" id="{0057BDB9-7E5B-450F-A573-6DDCC0CBC6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92285" y="3553931"/>
                <a:ext cx="1827850" cy="583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drop of ink</a:t>
                </a:r>
                <a:endParaRPr lang="en-US" altLang="en-US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A8A5A5A-0647-407D-8219-9988BE0CFFD9}"/>
                </a:ext>
              </a:extLst>
            </p:cNvPr>
            <p:cNvSpPr/>
            <p:nvPr/>
          </p:nvSpPr>
          <p:spPr>
            <a:xfrm>
              <a:off x="9048591" y="2819216"/>
              <a:ext cx="2918637" cy="21784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0485" name="Group 31">
            <a:extLst>
              <a:ext uri="{FF2B5EF4-FFF2-40B4-BE49-F238E27FC236}">
                <a16:creationId xmlns:a16="http://schemas.microsoft.com/office/drawing/2014/main" id="{A06B79C9-8124-42CE-BBDD-619DCB43CDD3}"/>
              </a:ext>
            </a:extLst>
          </p:cNvPr>
          <p:cNvGrpSpPr>
            <a:grpSpLocks/>
          </p:cNvGrpSpPr>
          <p:nvPr/>
        </p:nvGrpSpPr>
        <p:grpSpPr bwMode="auto">
          <a:xfrm>
            <a:off x="87313" y="4456113"/>
            <a:ext cx="2216150" cy="1484312"/>
            <a:chOff x="8985397" y="4618103"/>
            <a:chExt cx="2953825" cy="217841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C3146F7-F281-4A30-BECF-9AA420EBA3BE}"/>
                </a:ext>
              </a:extLst>
            </p:cNvPr>
            <p:cNvSpPr/>
            <p:nvPr/>
          </p:nvSpPr>
          <p:spPr>
            <a:xfrm>
              <a:off x="10020081" y="5710807"/>
              <a:ext cx="873876" cy="18172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06ABB01-DD13-4450-83E1-241359B07385}"/>
                </a:ext>
              </a:extLst>
            </p:cNvPr>
            <p:cNvSpPr/>
            <p:nvPr/>
          </p:nvSpPr>
          <p:spPr>
            <a:xfrm>
              <a:off x="8985397" y="4618103"/>
              <a:ext cx="2917854" cy="21784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ACB767-25D1-45D1-87A9-B668FD38AFEB}"/>
                </a:ext>
              </a:extLst>
            </p:cNvPr>
            <p:cNvSpPr/>
            <p:nvPr/>
          </p:nvSpPr>
          <p:spPr>
            <a:xfrm>
              <a:off x="9158902" y="5417244"/>
              <a:ext cx="861179" cy="81312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4CC3CD9-7B9D-4D54-8872-C1ED261230BE}"/>
                </a:ext>
              </a:extLst>
            </p:cNvPr>
            <p:cNvSpPr/>
            <p:nvPr/>
          </p:nvSpPr>
          <p:spPr>
            <a:xfrm>
              <a:off x="10893957" y="5417244"/>
              <a:ext cx="859064" cy="81312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31F0F93-168C-4103-8CA5-C5C4F922E6BF}"/>
                </a:ext>
              </a:extLst>
            </p:cNvPr>
            <p:cNvSpPr/>
            <p:nvPr/>
          </p:nvSpPr>
          <p:spPr>
            <a:xfrm>
              <a:off x="9967184" y="5710807"/>
              <a:ext cx="80405" cy="181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CB3E011-AEFC-46BE-AEE1-C15EABDDCF5E}"/>
                </a:ext>
              </a:extLst>
            </p:cNvPr>
            <p:cNvSpPr/>
            <p:nvPr/>
          </p:nvSpPr>
          <p:spPr>
            <a:xfrm>
              <a:off x="10868566" y="5708478"/>
              <a:ext cx="80405" cy="181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1FEE792-9A06-4686-86C0-56EC8A2E3032}"/>
                </a:ext>
              </a:extLst>
            </p:cNvPr>
            <p:cNvSpPr/>
            <p:nvPr/>
          </p:nvSpPr>
          <p:spPr>
            <a:xfrm>
              <a:off x="9158902" y="5417244"/>
              <a:ext cx="850600" cy="813122"/>
            </a:xfrm>
            <a:prstGeom prst="rect">
              <a:avLst/>
            </a:prstGeom>
            <a:solidFill>
              <a:srgbClr val="CA66BC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1ECC925-1827-47E6-92DA-768BE6A0158F}"/>
                </a:ext>
              </a:extLst>
            </p:cNvPr>
            <p:cNvSpPr/>
            <p:nvPr/>
          </p:nvSpPr>
          <p:spPr>
            <a:xfrm>
              <a:off x="10005271" y="5722457"/>
              <a:ext cx="359706" cy="163090"/>
            </a:xfrm>
            <a:prstGeom prst="rect">
              <a:avLst/>
            </a:prstGeom>
            <a:solidFill>
              <a:srgbClr val="CA66BC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325C693-7338-4E19-8496-AF2ADB6CB1D6}"/>
                </a:ext>
              </a:extLst>
            </p:cNvPr>
            <p:cNvSpPr/>
            <p:nvPr/>
          </p:nvSpPr>
          <p:spPr>
            <a:xfrm>
              <a:off x="10307847" y="5657221"/>
              <a:ext cx="281418" cy="2749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366DD62-B00B-4D62-96E3-874D6DD575A3}"/>
                </a:ext>
              </a:extLst>
            </p:cNvPr>
            <p:cNvCxnSpPr/>
            <p:nvPr/>
          </p:nvCxnSpPr>
          <p:spPr>
            <a:xfrm flipH="1">
              <a:off x="10339586" y="5701487"/>
              <a:ext cx="198897" cy="19570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382E2F8-9E40-43B0-AB27-B1C6A4F66549}"/>
                </a:ext>
              </a:extLst>
            </p:cNvPr>
            <p:cNvCxnSpPr/>
            <p:nvPr/>
          </p:nvCxnSpPr>
          <p:spPr>
            <a:xfrm>
              <a:off x="10354397" y="5694499"/>
              <a:ext cx="198897" cy="19570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05" name="TextBox 43">
              <a:extLst>
                <a:ext uri="{FF2B5EF4-FFF2-40B4-BE49-F238E27FC236}">
                  <a16:creationId xmlns:a16="http://schemas.microsoft.com/office/drawing/2014/main" id="{491CA4A3-0CBF-4EEB-ABCD-175B806A48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68350" y="4711777"/>
              <a:ext cx="2870872" cy="542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free expansion of gas</a:t>
              </a:r>
              <a:endParaRPr lang="en-US" altLang="en-US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486" name="TextBox 45">
            <a:extLst>
              <a:ext uri="{FF2B5EF4-FFF2-40B4-BE49-F238E27FC236}">
                <a16:creationId xmlns:a16="http://schemas.microsoft.com/office/drawing/2014/main" id="{EB000940-7C9A-4869-9F91-BADCB1924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401638"/>
            <a:ext cx="6797675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16.7	Entropy----Provides a quantitative measure of disorder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D6DAF4-5A5C-4CBD-8705-C8A7388D0BB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96755" y="1322410"/>
            <a:ext cx="6568031" cy="3310906"/>
          </a:xfrm>
          <a:prstGeom prst="rect">
            <a:avLst/>
          </a:prstGeom>
          <a:blipFill>
            <a:blip r:embed="rId3"/>
            <a:stretch>
              <a:fillRect l="-648" t="-917"/>
            </a:stretch>
          </a:blip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20488" name="Group 52">
            <a:extLst>
              <a:ext uri="{FF2B5EF4-FFF2-40B4-BE49-F238E27FC236}">
                <a16:creationId xmlns:a16="http://schemas.microsoft.com/office/drawing/2014/main" id="{A5425669-AD1B-4AB6-A4E3-CC47485AFA78}"/>
              </a:ext>
            </a:extLst>
          </p:cNvPr>
          <p:cNvGrpSpPr>
            <a:grpSpLocks/>
          </p:cNvGrpSpPr>
          <p:nvPr/>
        </p:nvGrpSpPr>
        <p:grpSpPr bwMode="auto">
          <a:xfrm>
            <a:off x="6985000" y="1811338"/>
            <a:ext cx="1350963" cy="655637"/>
            <a:chOff x="8745279" y="1421547"/>
            <a:chExt cx="1802217" cy="87541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AE447D5-C1ED-4C71-980A-7BEA3D56C3E5}"/>
                </a:ext>
              </a:extLst>
            </p:cNvPr>
            <p:cNvSpPr/>
            <p:nvPr/>
          </p:nvSpPr>
          <p:spPr>
            <a:xfrm>
              <a:off x="8745279" y="1421547"/>
              <a:ext cx="1243128" cy="871176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65A7019-E47B-4027-A922-9BB6C6AD3080}"/>
                </a:ext>
              </a:extLst>
            </p:cNvPr>
            <p:cNvCxnSpPr/>
            <p:nvPr/>
          </p:nvCxnSpPr>
          <p:spPr>
            <a:xfrm>
              <a:off x="9988407" y="1421547"/>
              <a:ext cx="10588" cy="87117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E0530DE-08B5-482A-BF3F-56D4B1B1D99C}"/>
                </a:ext>
              </a:extLst>
            </p:cNvPr>
            <p:cNvCxnSpPr/>
            <p:nvPr/>
          </p:nvCxnSpPr>
          <p:spPr>
            <a:xfrm>
              <a:off x="8745279" y="1421547"/>
              <a:ext cx="170056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4E1554E-60BE-4443-93B7-3FCDF9F88636}"/>
                </a:ext>
              </a:extLst>
            </p:cNvPr>
            <p:cNvCxnSpPr/>
            <p:nvPr/>
          </p:nvCxnSpPr>
          <p:spPr>
            <a:xfrm>
              <a:off x="8760104" y="2296962"/>
              <a:ext cx="170056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63E17B7-22A5-47FE-B878-60F22099C106}"/>
                </a:ext>
              </a:extLst>
            </p:cNvPr>
            <p:cNvCxnSpPr/>
            <p:nvPr/>
          </p:nvCxnSpPr>
          <p:spPr>
            <a:xfrm>
              <a:off x="9998995" y="1856075"/>
              <a:ext cx="548501" cy="0"/>
            </a:xfrm>
            <a:prstGeom prst="line">
              <a:avLst/>
            </a:prstGeom>
            <a:ln w="635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D230768-4154-8E02-D278-5B83C892DD57}"/>
              </a:ext>
            </a:extLst>
          </p:cNvPr>
          <p:cNvSpPr txBox="1"/>
          <p:nvPr/>
        </p:nvSpPr>
        <p:spPr>
          <a:xfrm>
            <a:off x="2039370" y="6151867"/>
            <a:ext cx="4306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Entropy change in a reversible isothermal process with units:  J/K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problem16-1 001.jpg">
            <a:extLst>
              <a:ext uri="{FF2B5EF4-FFF2-40B4-BE49-F238E27FC236}">
                <a16:creationId xmlns:a16="http://schemas.microsoft.com/office/drawing/2014/main" id="{211E494D-EE5F-4353-AC0E-34DB74675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r="14104" b="33176"/>
          <a:stretch>
            <a:fillRect/>
          </a:stretch>
        </p:blipFill>
        <p:spPr bwMode="auto">
          <a:xfrm>
            <a:off x="0" y="0"/>
            <a:ext cx="914558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4">
            <a:extLst>
              <a:ext uri="{FF2B5EF4-FFF2-40B4-BE49-F238E27FC236}">
                <a16:creationId xmlns:a16="http://schemas.microsoft.com/office/drawing/2014/main" id="{0F9EB2CF-BFA3-4DD5-A564-FEC417145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93" y="180772"/>
            <a:ext cx="7200363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16.1	Directions of Thermodynamic Processes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F74E80-DA6E-443A-9211-4A107EF95D75}"/>
              </a:ext>
            </a:extLst>
          </p:cNvPr>
          <p:cNvSpPr txBox="1"/>
          <p:nvPr/>
        </p:nvSpPr>
        <p:spPr>
          <a:xfrm>
            <a:off x="338138" y="1744663"/>
            <a:ext cx="6318250" cy="3902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charset="0"/>
              </a:rPr>
              <a:t> Heat flows spontaneously from a 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charset="0"/>
              </a:rPr>
              <a:t>"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charset="0"/>
              </a:rPr>
              <a:t>hot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charset="0"/>
              </a:rPr>
              <a:t>"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charset="0"/>
              </a:rPr>
              <a:t> object to a 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charset="0"/>
              </a:rPr>
              <a:t>"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charset="0"/>
              </a:rPr>
              <a:t>cold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charset="0"/>
              </a:rPr>
              <a:t>"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charset="0"/>
              </a:rPr>
              <a:t> object.</a:t>
            </a:r>
          </a:p>
          <a:p>
            <a:pPr defTabSz="6858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charset="0"/>
              </a:rPr>
              <a:t>A process can be</a:t>
            </a:r>
          </a:p>
          <a:p>
            <a:pPr marL="342900" lvl="1" defTabSz="685800" eaLnBrk="1" fontAlgn="auto" hangingPunct="1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charset="0"/>
              </a:rPr>
              <a:t> Spontaneous</a:t>
            </a:r>
          </a:p>
          <a:p>
            <a:pPr marL="342900" lvl="1" defTabSz="685800" eaLnBrk="1" fontAlgn="auto" hangingPunct="1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charset="0"/>
              </a:rPr>
              <a:t> Non-spontaneous</a:t>
            </a:r>
          </a:p>
          <a:p>
            <a:pPr marL="342900" lvl="1" defTabSz="685800" eaLnBrk="1" fontAlgn="auto" hangingPunct="1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charset="0"/>
              </a:rPr>
              <a:t> Reversible </a:t>
            </a:r>
          </a:p>
          <a:p>
            <a:pPr marL="342900" lvl="1" defTabSz="685800" eaLnBrk="1" fontAlgn="auto" hangingPunct="1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charset="0"/>
              </a:rPr>
              <a:t> Irreversible</a:t>
            </a:r>
          </a:p>
          <a:p>
            <a:pPr marL="342900" lvl="1" defTabSz="685800" eaLnBrk="1" fontAlgn="auto" hangingPunct="1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charset="0"/>
              </a:rPr>
              <a:t> In equilibrium</a:t>
            </a:r>
          </a:p>
          <a:p>
            <a:pPr defTabSz="6858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Overall, there can be an increase or decrease in order.</a:t>
            </a:r>
          </a:p>
          <a:p>
            <a:pPr defTabSz="6858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Devices can interconvert order/disorder/energy.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grpSp>
        <p:nvGrpSpPr>
          <p:cNvPr id="4100" name="Group 46">
            <a:extLst>
              <a:ext uri="{FF2B5EF4-FFF2-40B4-BE49-F238E27FC236}">
                <a16:creationId xmlns:a16="http://schemas.microsoft.com/office/drawing/2014/main" id="{93DC096E-828D-45A5-AC97-0ABD94DA169F}"/>
              </a:ext>
            </a:extLst>
          </p:cNvPr>
          <p:cNvGrpSpPr>
            <a:grpSpLocks/>
          </p:cNvGrpSpPr>
          <p:nvPr/>
        </p:nvGrpSpPr>
        <p:grpSpPr bwMode="auto">
          <a:xfrm>
            <a:off x="6738938" y="931863"/>
            <a:ext cx="2189162" cy="1633537"/>
            <a:chOff x="8985397" y="135946"/>
            <a:chExt cx="2918637" cy="2178419"/>
          </a:xfrm>
        </p:grpSpPr>
        <p:grpSp>
          <p:nvGrpSpPr>
            <p:cNvPr id="4131" name="Group 13">
              <a:extLst>
                <a:ext uri="{FF2B5EF4-FFF2-40B4-BE49-F238E27FC236}">
                  <a16:creationId xmlns:a16="http://schemas.microsoft.com/office/drawing/2014/main" id="{0BD37D1D-C196-49E2-BE7F-BBCA98F0AC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54879" y="406680"/>
              <a:ext cx="2258227" cy="1585827"/>
              <a:chOff x="9239693" y="1860697"/>
              <a:chExt cx="2258227" cy="1585827"/>
            </a:xfrm>
          </p:grpSpPr>
          <p:sp>
            <p:nvSpPr>
              <p:cNvPr id="4133" name="TextBox 3">
                <a:extLst>
                  <a:ext uri="{FF2B5EF4-FFF2-40B4-BE49-F238E27FC236}">
                    <a16:creationId xmlns:a16="http://schemas.microsoft.com/office/drawing/2014/main" id="{98D09E20-A1C1-4490-8721-D12B30FE41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39693" y="1860698"/>
                <a:ext cx="519800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47AA4E-2312-4FD1-A3FA-52AF781C538D}"/>
                  </a:ext>
                </a:extLst>
              </p:cNvPr>
              <p:cNvSpPr/>
              <p:nvPr/>
            </p:nvSpPr>
            <p:spPr>
              <a:xfrm>
                <a:off x="9240596" y="2381731"/>
                <a:ext cx="590501" cy="457278"/>
              </a:xfrm>
              <a:prstGeom prst="rect">
                <a:avLst/>
              </a:prstGeom>
              <a:solidFill>
                <a:srgbClr val="E41C7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ECEFEDE-ABB4-4694-AFDC-30F96157A799}"/>
                  </a:ext>
                </a:extLst>
              </p:cNvPr>
              <p:cNvSpPr/>
              <p:nvPr/>
            </p:nvSpPr>
            <p:spPr>
              <a:xfrm>
                <a:off x="10863943" y="2381731"/>
                <a:ext cx="590500" cy="457278"/>
              </a:xfrm>
              <a:prstGeom prst="rect">
                <a:avLst/>
              </a:prstGeom>
              <a:solidFill>
                <a:srgbClr val="3ABFC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4136" name="TextBox 8">
                <a:extLst>
                  <a:ext uri="{FF2B5EF4-FFF2-40B4-BE49-F238E27FC236}">
                    <a16:creationId xmlns:a16="http://schemas.microsoft.com/office/drawing/2014/main" id="{69BB4757-B335-42EF-B08D-2675BD651E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78120" y="1860697"/>
                <a:ext cx="519800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D9C67E-6C01-4980-866C-B0029CE55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4748" y="2091529"/>
                <a:ext cx="513816" cy="483979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1549F876-0F2C-4FEB-B400-E6FB48FF7779}"/>
                  </a:ext>
                </a:extLst>
              </p:cNvPr>
              <p:cNvCxnSpPr/>
              <p:nvPr/>
            </p:nvCxnSpPr>
            <p:spPr>
              <a:xfrm>
                <a:off x="10021580" y="2610370"/>
                <a:ext cx="618015" cy="0"/>
              </a:xfrm>
              <a:prstGeom prst="straightConnector1">
                <a:avLst/>
              </a:prstGeom>
              <a:ln w="508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39" name="TextBox 12">
                <a:extLst>
                  <a:ext uri="{FF2B5EF4-FFF2-40B4-BE49-F238E27FC236}">
                    <a16:creationId xmlns:a16="http://schemas.microsoft.com/office/drawing/2014/main" id="{B49CB136-D4E8-45C7-9E40-FA1AC5F5AE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29800" y="2954081"/>
                <a:ext cx="1120393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</a:t>
                </a:r>
                <a:r>
                  <a:rPr lang="en-US" altLang="en-US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3816151-439F-4AB3-BE03-D548394889AF}"/>
                </a:ext>
              </a:extLst>
            </p:cNvPr>
            <p:cNvSpPr/>
            <p:nvPr/>
          </p:nvSpPr>
          <p:spPr>
            <a:xfrm>
              <a:off x="8985397" y="135946"/>
              <a:ext cx="2918637" cy="21784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4101" name="Group 47">
            <a:extLst>
              <a:ext uri="{FF2B5EF4-FFF2-40B4-BE49-F238E27FC236}">
                <a16:creationId xmlns:a16="http://schemas.microsoft.com/office/drawing/2014/main" id="{D7AE867D-6767-4EFD-8080-6878A299737F}"/>
              </a:ext>
            </a:extLst>
          </p:cNvPr>
          <p:cNvGrpSpPr>
            <a:grpSpLocks/>
          </p:cNvGrpSpPr>
          <p:nvPr/>
        </p:nvGrpSpPr>
        <p:grpSpPr bwMode="auto">
          <a:xfrm>
            <a:off x="6738938" y="2633663"/>
            <a:ext cx="2189162" cy="1633537"/>
            <a:chOff x="9048591" y="2819216"/>
            <a:chExt cx="2918637" cy="2178419"/>
          </a:xfrm>
        </p:grpSpPr>
        <p:grpSp>
          <p:nvGrpSpPr>
            <p:cNvPr id="4115" name="Group 43">
              <a:extLst>
                <a:ext uri="{FF2B5EF4-FFF2-40B4-BE49-F238E27FC236}">
                  <a16:creationId xmlns:a16="http://schemas.microsoft.com/office/drawing/2014/main" id="{52E57AD7-9EE3-4115-93C9-A4DD5FA0D6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54879" y="2900029"/>
              <a:ext cx="2268278" cy="1858041"/>
              <a:chOff x="9356653" y="3553931"/>
              <a:chExt cx="2268278" cy="1858041"/>
            </a:xfrm>
          </p:grpSpPr>
          <p:grpSp>
            <p:nvGrpSpPr>
              <p:cNvPr id="4117" name="Group 41">
                <a:extLst>
                  <a:ext uri="{FF2B5EF4-FFF2-40B4-BE49-F238E27FC236}">
                    <a16:creationId xmlns:a16="http://schemas.microsoft.com/office/drawing/2014/main" id="{A3538430-6538-4168-9C5C-9881AE6FEC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56653" y="4231756"/>
                <a:ext cx="2268278" cy="1180216"/>
                <a:chOff x="9356653" y="4231756"/>
                <a:chExt cx="2268278" cy="1180216"/>
              </a:xfrm>
            </p:grpSpPr>
            <p:grpSp>
              <p:nvGrpSpPr>
                <p:cNvPr id="4119" name="Group 29">
                  <a:extLst>
                    <a:ext uri="{FF2B5EF4-FFF2-40B4-BE49-F238E27FC236}">
                      <a16:creationId xmlns:a16="http://schemas.microsoft.com/office/drawing/2014/main" id="{0839371C-370E-4521-B6FB-DD2B8C101AD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96601" y="4612754"/>
                  <a:ext cx="728330" cy="797444"/>
                  <a:chOff x="10896601" y="4612754"/>
                  <a:chExt cx="728330" cy="797444"/>
                </a:xfrm>
              </p:grpSpPr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DE5E3050-418E-4869-AC27-73785A578ABA}"/>
                      </a:ext>
                    </a:extLst>
                  </p:cNvPr>
                  <p:cNvSpPr/>
                  <p:nvPr/>
                </p:nvSpPr>
                <p:spPr>
                  <a:xfrm>
                    <a:off x="10957321" y="4899995"/>
                    <a:ext cx="586267" cy="510202"/>
                  </a:xfrm>
                  <a:prstGeom prst="rect">
                    <a:avLst/>
                  </a:prstGeom>
                  <a:solidFill>
                    <a:srgbClr val="CA66BC">
                      <a:alpha val="42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BC3EF7D8-AF5C-453E-A639-950A70FB9E95}"/>
                      </a:ext>
                    </a:extLst>
                  </p:cNvPr>
                  <p:cNvSpPr/>
                  <p:nvPr/>
                </p:nvSpPr>
                <p:spPr>
                  <a:xfrm>
                    <a:off x="10959438" y="4671356"/>
                    <a:ext cx="584150" cy="738841"/>
                  </a:xfrm>
                  <a:prstGeom prst="rect">
                    <a:avLst/>
                  </a:prstGeom>
                  <a:noFill/>
                  <a:ln w="254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AB95F01F-4C6F-4604-8685-25F993A30490}"/>
                      </a:ext>
                    </a:extLst>
                  </p:cNvPr>
                  <p:cNvSpPr/>
                  <p:nvPr/>
                </p:nvSpPr>
                <p:spPr>
                  <a:xfrm>
                    <a:off x="10895944" y="4612079"/>
                    <a:ext cx="728071" cy="9526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6858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89CA7DB7-4A8B-4D16-9195-425F2FF1AA6F}"/>
                      </a:ext>
                    </a:extLst>
                  </p:cNvPr>
                  <p:cNvCxnSpPr/>
                  <p:nvPr/>
                </p:nvCxnSpPr>
                <p:spPr>
                  <a:xfrm>
                    <a:off x="10959438" y="4899995"/>
                    <a:ext cx="584150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20" name="Group 40">
                  <a:extLst>
                    <a:ext uri="{FF2B5EF4-FFF2-40B4-BE49-F238E27FC236}">
                      <a16:creationId xmlns:a16="http://schemas.microsoft.com/office/drawing/2014/main" id="{9EF8DA7F-B184-47F5-801A-CAB12125F1E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356653" y="4231756"/>
                  <a:ext cx="728330" cy="1180216"/>
                  <a:chOff x="9356653" y="4231756"/>
                  <a:chExt cx="728330" cy="1180216"/>
                </a:xfrm>
              </p:grpSpPr>
              <p:grpSp>
                <p:nvGrpSpPr>
                  <p:cNvPr id="4121" name="Group 27">
                    <a:extLst>
                      <a:ext uri="{FF2B5EF4-FFF2-40B4-BE49-F238E27FC236}">
                        <a16:creationId xmlns:a16="http://schemas.microsoft.com/office/drawing/2014/main" id="{154B0EAF-92A2-48AD-89FF-5C71D9B93C4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356653" y="4231756"/>
                    <a:ext cx="728330" cy="1180216"/>
                    <a:chOff x="9388549" y="4231756"/>
                    <a:chExt cx="728330" cy="1180216"/>
                  </a:xfrm>
                </p:grpSpPr>
                <p:sp>
                  <p:nvSpPr>
                    <p:cNvPr id="15" name="Rectangle 14">
                      <a:extLst>
                        <a:ext uri="{FF2B5EF4-FFF2-40B4-BE49-F238E27FC236}">
                          <a16:creationId xmlns:a16="http://schemas.microsoft.com/office/drawing/2014/main" id="{EB482609-1519-45CA-B20D-26329BA4FF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52646" y="4673472"/>
                      <a:ext cx="584150" cy="738843"/>
                    </a:xfrm>
                    <a:prstGeom prst="rect">
                      <a:avLst/>
                    </a:prstGeom>
                    <a:noFill/>
                    <a:ln w="254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6858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F2E45A9F-1CE6-4F96-B990-9F1EFEDA70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9152" y="4614195"/>
                      <a:ext cx="728071" cy="9526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6858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cxnSp>
                  <p:nvCxnSpPr>
                    <p:cNvPr id="23" name="Straight Connector 22">
                      <a:extLst>
                        <a:ext uri="{FF2B5EF4-FFF2-40B4-BE49-F238E27FC236}">
                          <a16:creationId xmlns:a16="http://schemas.microsoft.com/office/drawing/2014/main" id="{A3595B7A-9A3A-4960-A7CE-FEBE976EEF9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9452646" y="4902111"/>
                      <a:ext cx="584150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ED4D1A1D-AB6E-4BFD-BFC7-582B7D2606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81227" y="4231015"/>
                      <a:ext cx="84659" cy="186298"/>
                    </a:xfrm>
                    <a:prstGeom prst="ellipse">
                      <a:avLst/>
                    </a:prstGeom>
                    <a:solidFill>
                      <a:srgbClr val="E41C7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6858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cxnSp>
                <p:nvCxnSpPr>
                  <p:cNvPr id="39" name="Straight Arrow Connector 38">
                    <a:extLst>
                      <a:ext uri="{FF2B5EF4-FFF2-40B4-BE49-F238E27FC236}">
                        <a16:creationId xmlns:a16="http://schemas.microsoft.com/office/drawing/2014/main" id="{AC3320E3-B97D-4460-A39C-28F6E29EE552}"/>
                      </a:ext>
                    </a:extLst>
                  </p:cNvPr>
                  <p:cNvCxnSpPr/>
                  <p:nvPr/>
                </p:nvCxnSpPr>
                <p:spPr>
                  <a:xfrm>
                    <a:off x="9691660" y="4512578"/>
                    <a:ext cx="10583" cy="232873"/>
                  </a:xfrm>
                  <a:prstGeom prst="straightConnector1">
                    <a:avLst/>
                  </a:prstGeom>
                  <a:ln w="25400"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118" name="TextBox 42">
                <a:extLst>
                  <a:ext uri="{FF2B5EF4-FFF2-40B4-BE49-F238E27FC236}">
                    <a16:creationId xmlns:a16="http://schemas.microsoft.com/office/drawing/2014/main" id="{98107880-D803-49AE-A8CC-FD7F9CABD7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92285" y="3553931"/>
                <a:ext cx="1827850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drop of ink</a:t>
                </a:r>
                <a:endParaRPr lang="en-US" altLang="en-US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4F43DFB-E272-4CC0-8EE6-E2C6D6B236CF}"/>
                </a:ext>
              </a:extLst>
            </p:cNvPr>
            <p:cNvSpPr/>
            <p:nvPr/>
          </p:nvSpPr>
          <p:spPr>
            <a:xfrm>
              <a:off x="9048591" y="2819216"/>
              <a:ext cx="2918637" cy="21784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4102" name="Group 66">
            <a:extLst>
              <a:ext uri="{FF2B5EF4-FFF2-40B4-BE49-F238E27FC236}">
                <a16:creationId xmlns:a16="http://schemas.microsoft.com/office/drawing/2014/main" id="{F267A222-E9CA-4EAA-80C0-EFFB9C1EFD6D}"/>
              </a:ext>
            </a:extLst>
          </p:cNvPr>
          <p:cNvGrpSpPr>
            <a:grpSpLocks/>
          </p:cNvGrpSpPr>
          <p:nvPr/>
        </p:nvGrpSpPr>
        <p:grpSpPr bwMode="auto">
          <a:xfrm>
            <a:off x="6738938" y="4321175"/>
            <a:ext cx="2216150" cy="1633538"/>
            <a:chOff x="8985397" y="4618103"/>
            <a:chExt cx="2953825" cy="217841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84925C8-80F3-452A-95DA-B9B3825B73B8}"/>
                </a:ext>
              </a:extLst>
            </p:cNvPr>
            <p:cNvSpPr/>
            <p:nvPr/>
          </p:nvSpPr>
          <p:spPr>
            <a:xfrm>
              <a:off x="10020081" y="5710488"/>
              <a:ext cx="873876" cy="1820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290A98F-D836-4B2A-9967-4060F75828DD}"/>
                </a:ext>
              </a:extLst>
            </p:cNvPr>
            <p:cNvSpPr/>
            <p:nvPr/>
          </p:nvSpPr>
          <p:spPr>
            <a:xfrm>
              <a:off x="8985397" y="4618103"/>
              <a:ext cx="2917854" cy="21784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31EFE28-76A1-467A-9E87-F2A1164F745C}"/>
                </a:ext>
              </a:extLst>
            </p:cNvPr>
            <p:cNvSpPr/>
            <p:nvPr/>
          </p:nvSpPr>
          <p:spPr>
            <a:xfrm>
              <a:off x="9158902" y="5418338"/>
              <a:ext cx="861179" cy="8129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939D564-469D-4B91-8B38-B2F36841BFBA}"/>
                </a:ext>
              </a:extLst>
            </p:cNvPr>
            <p:cNvSpPr/>
            <p:nvPr/>
          </p:nvSpPr>
          <p:spPr>
            <a:xfrm>
              <a:off x="10893957" y="5418338"/>
              <a:ext cx="859064" cy="8129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BA41DDA-9643-4BCD-8ED1-6A8F27E16034}"/>
                </a:ext>
              </a:extLst>
            </p:cNvPr>
            <p:cNvSpPr/>
            <p:nvPr/>
          </p:nvSpPr>
          <p:spPr>
            <a:xfrm>
              <a:off x="9967184" y="5710488"/>
              <a:ext cx="80405" cy="18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CDBE59E-1485-4A53-9BE1-390C5E0B663E}"/>
                </a:ext>
              </a:extLst>
            </p:cNvPr>
            <p:cNvSpPr/>
            <p:nvPr/>
          </p:nvSpPr>
          <p:spPr>
            <a:xfrm>
              <a:off x="10868566" y="5708371"/>
              <a:ext cx="80405" cy="18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C4F0D01-2221-477C-9914-FC197D77D538}"/>
                </a:ext>
              </a:extLst>
            </p:cNvPr>
            <p:cNvSpPr/>
            <p:nvPr/>
          </p:nvSpPr>
          <p:spPr>
            <a:xfrm>
              <a:off x="9158902" y="5416222"/>
              <a:ext cx="850600" cy="815054"/>
            </a:xfrm>
            <a:prstGeom prst="rect">
              <a:avLst/>
            </a:prstGeom>
            <a:solidFill>
              <a:srgbClr val="CA66BC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A65C576-EB77-4C7F-B491-CD8FD1FF45FE}"/>
                </a:ext>
              </a:extLst>
            </p:cNvPr>
            <p:cNvSpPr/>
            <p:nvPr/>
          </p:nvSpPr>
          <p:spPr>
            <a:xfrm>
              <a:off x="10005271" y="5723190"/>
              <a:ext cx="359706" cy="163012"/>
            </a:xfrm>
            <a:prstGeom prst="rect">
              <a:avLst/>
            </a:prstGeom>
            <a:solidFill>
              <a:srgbClr val="CA66BC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1DA9D83-95CF-4708-A4DE-EEBC64ADEFC5}"/>
                </a:ext>
              </a:extLst>
            </p:cNvPr>
            <p:cNvSpPr/>
            <p:nvPr/>
          </p:nvSpPr>
          <p:spPr>
            <a:xfrm>
              <a:off x="10307847" y="5657563"/>
              <a:ext cx="281418" cy="27521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C285C55-6809-4EFF-8F1A-E9B162E6D8B0}"/>
                </a:ext>
              </a:extLst>
            </p:cNvPr>
            <p:cNvCxnSpPr/>
            <p:nvPr/>
          </p:nvCxnSpPr>
          <p:spPr>
            <a:xfrm flipH="1">
              <a:off x="10339586" y="5699903"/>
              <a:ext cx="198897" cy="19688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0D77563-F659-47AF-91F8-BDE104819FB9}"/>
                </a:ext>
              </a:extLst>
            </p:cNvPr>
            <p:cNvCxnSpPr/>
            <p:nvPr/>
          </p:nvCxnSpPr>
          <p:spPr>
            <a:xfrm>
              <a:off x="10354397" y="5693552"/>
              <a:ext cx="198897" cy="19688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4" name="TextBox 65">
              <a:extLst>
                <a:ext uri="{FF2B5EF4-FFF2-40B4-BE49-F238E27FC236}">
                  <a16:creationId xmlns:a16="http://schemas.microsoft.com/office/drawing/2014/main" id="{CF883BA5-E864-4DDE-B0DF-81E43EA638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68350" y="4711776"/>
              <a:ext cx="2870872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free expansion of gas</a:t>
              </a:r>
              <a:endParaRPr lang="en-US" altLang="en-US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EBA05969-C45E-41EB-9311-C3C126C1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7" t="29297" r="6250" b="50391"/>
          <a:stretch>
            <a:fillRect/>
          </a:stretch>
        </p:blipFill>
        <p:spPr bwMode="auto">
          <a:xfrm>
            <a:off x="0" y="1600200"/>
            <a:ext cx="91440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2">
            <a:extLst>
              <a:ext uri="{FF2B5EF4-FFF2-40B4-BE49-F238E27FC236}">
                <a16:creationId xmlns:a16="http://schemas.microsoft.com/office/drawing/2014/main" id="{BCE2A658-2823-4BE1-A8B8-EC146D350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994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For an Otto engine with a compression ratio of 7.50, you have your choice of using an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Ideal monatomic or ideal diatomic gas. Which one would give greater efficiency?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5DAC4FDC-D06B-4766-9F8B-F73CFDD15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7" t="36328" r="7083" b="49609"/>
          <a:stretch>
            <a:fillRect/>
          </a:stretch>
        </p:blipFill>
        <p:spPr bwMode="auto">
          <a:xfrm>
            <a:off x="0" y="182880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2">
            <a:extLst>
              <a:ext uri="{FF2B5EF4-FFF2-40B4-BE49-F238E27FC236}">
                <a16:creationId xmlns:a16="http://schemas.microsoft.com/office/drawing/2014/main" id="{5B37EF01-6876-4831-A80B-0EFA1951C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90979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In one cycle a freezer uses 785 J of electrical energy in order to remove 1750 J of heat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From its freezer compartment at 10 F. a) what is the coefficient of performance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Of this freezer? b) how much heat does it expel into the room during this cycle?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B0E964CC-A59F-43DF-9554-D960D1956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7" t="50391" r="10001" b="35547"/>
          <a:stretch>
            <a:fillRect/>
          </a:stretch>
        </p:blipFill>
        <p:spPr bwMode="auto">
          <a:xfrm>
            <a:off x="0" y="2209800"/>
            <a:ext cx="9144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2">
            <a:extLst>
              <a:ext uri="{FF2B5EF4-FFF2-40B4-BE49-F238E27FC236}">
                <a16:creationId xmlns:a16="http://schemas.microsoft.com/office/drawing/2014/main" id="{0F70236C-4DAE-4AD5-B7B7-CCAA18F2E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815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A refrigerator has a coefficient of performance of 2.10. Each cycle, it absorbs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3.4 E4 J of heat from the cold reservoir. A) how much mechanical energy is required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Each cycle to operate the refrigerator? B) During each cycle, how much heat 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Discarded to the high-temp reservoir?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prob 16.1.BMP">
            <a:extLst>
              <a:ext uri="{FF2B5EF4-FFF2-40B4-BE49-F238E27FC236}">
                <a16:creationId xmlns:a16="http://schemas.microsoft.com/office/drawing/2014/main" id="{A209C9C6-CFCD-4403-BF5D-4E955F1FF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69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>
            <a:extLst>
              <a:ext uri="{FF2B5EF4-FFF2-40B4-BE49-F238E27FC236}">
                <a16:creationId xmlns:a16="http://schemas.microsoft.com/office/drawing/2014/main" id="{9DFDE1E8-EB60-4AF4-A8BF-877F4A93A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22098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16-27.BMP">
            <a:extLst>
              <a:ext uri="{FF2B5EF4-FFF2-40B4-BE49-F238E27FC236}">
                <a16:creationId xmlns:a16="http://schemas.microsoft.com/office/drawing/2014/main" id="{9105A4CF-8DFD-48B1-9812-D41883929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5556" b="18095"/>
          <a:stretch>
            <a:fillRect/>
          </a:stretch>
        </p:blipFill>
        <p:spPr bwMode="auto">
          <a:xfrm>
            <a:off x="457200" y="0"/>
            <a:ext cx="86868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>
            <a:extLst>
              <a:ext uri="{FF2B5EF4-FFF2-40B4-BE49-F238E27FC236}">
                <a16:creationId xmlns:a16="http://schemas.microsoft.com/office/drawing/2014/main" id="{FFD05BD9-77C6-4712-87F1-73C57A10B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084513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71750D-BD17-46B2-8874-19D877078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3276600"/>
            <a:ext cx="7946135" cy="2514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30E12C-7D71-48E1-AD0C-DA1B8FBD7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25" y="914400"/>
            <a:ext cx="7409150" cy="15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1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E592C0-7F8C-436B-A334-FCD6D27B2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47536"/>
            <a:ext cx="7582736" cy="1486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F17040-C02E-4B8B-AD18-56430D5F9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200400"/>
            <a:ext cx="8153400" cy="267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10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replacement for prob 16-9 001.jpg">
            <a:extLst>
              <a:ext uri="{FF2B5EF4-FFF2-40B4-BE49-F238E27FC236}">
                <a16:creationId xmlns:a16="http://schemas.microsoft.com/office/drawing/2014/main" id="{0A852228-43E7-4F4C-BC4F-60B8B8EE1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2975" b="9857"/>
          <a:stretch>
            <a:fillRect/>
          </a:stretch>
        </p:blipFill>
        <p:spPr bwMode="auto">
          <a:xfrm>
            <a:off x="0" y="0"/>
            <a:ext cx="9139238" cy="65532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7651" name="Picture 4">
            <a:extLst>
              <a:ext uri="{FF2B5EF4-FFF2-40B4-BE49-F238E27FC236}">
                <a16:creationId xmlns:a16="http://schemas.microsoft.com/office/drawing/2014/main" id="{91DFC3C0-8BE0-4768-94B8-8DC64C210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876800"/>
            <a:ext cx="19812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problem_080003.JPG">
            <a:extLst>
              <a:ext uri="{FF2B5EF4-FFF2-40B4-BE49-F238E27FC236}">
                <a16:creationId xmlns:a16="http://schemas.microsoft.com/office/drawing/2014/main" id="{A76EF677-2D3F-41C5-85E1-85E1280B6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4311" r="5556" b="5164"/>
          <a:stretch>
            <a:fillRect/>
          </a:stretch>
        </p:blipFill>
        <p:spPr bwMode="auto">
          <a:xfrm>
            <a:off x="381000" y="87313"/>
            <a:ext cx="8382000" cy="677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EAAEEE-5389-2BAE-5FEE-2DD4EEEF422C}"/>
              </a:ext>
            </a:extLst>
          </p:cNvPr>
          <p:cNvGrpSpPr/>
          <p:nvPr/>
        </p:nvGrpSpPr>
        <p:grpSpPr>
          <a:xfrm>
            <a:off x="0" y="0"/>
            <a:ext cx="9144000" cy="5511800"/>
            <a:chOff x="0" y="0"/>
            <a:chExt cx="9144000" cy="5511800"/>
          </a:xfrm>
        </p:grpSpPr>
        <p:pic>
          <p:nvPicPr>
            <p:cNvPr id="29698" name="Picture 1" descr="problem_080002.JPG">
              <a:extLst>
                <a:ext uri="{FF2B5EF4-FFF2-40B4-BE49-F238E27FC236}">
                  <a16:creationId xmlns:a16="http://schemas.microsoft.com/office/drawing/2014/main" id="{8AEC15FC-79AF-409A-97DB-40861A9DA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1" r="8888" b="36777"/>
            <a:stretch>
              <a:fillRect/>
            </a:stretch>
          </p:blipFill>
          <p:spPr bwMode="auto">
            <a:xfrm>
              <a:off x="0" y="0"/>
              <a:ext cx="9144000" cy="551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CF7D5FA-4A04-AFAC-48AC-27D2DBCB523F}"/>
                </a:ext>
              </a:extLst>
            </p:cNvPr>
            <p:cNvSpPr txBox="1"/>
            <p:nvPr/>
          </p:nvSpPr>
          <p:spPr>
            <a:xfrm>
              <a:off x="4343400" y="3101303"/>
              <a:ext cx="2286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badi Extra Light" panose="020B0604020202020204" pitchFamily="34" charset="0"/>
                </a:rPr>
                <a:t>5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D5AD8D-E3D0-C8A8-75F1-26B0B3E9AEEA}"/>
                </a:ext>
              </a:extLst>
            </p:cNvPr>
            <p:cNvSpPr txBox="1"/>
            <p:nvPr/>
          </p:nvSpPr>
          <p:spPr>
            <a:xfrm>
              <a:off x="6400800" y="3059668"/>
              <a:ext cx="2286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badi Extra Light" panose="020B0604020202020204" pitchFamily="34" charset="0"/>
                </a:rPr>
                <a:t>5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3" descr="16_01_Figure.jpg">
            <a:extLst>
              <a:ext uri="{FF2B5EF4-FFF2-40B4-BE49-F238E27FC236}">
                <a16:creationId xmlns:a16="http://schemas.microsoft.com/office/drawing/2014/main" id="{355666C2-5206-4057-91D3-9F2E64FA7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"/>
          <a:stretch>
            <a:fillRect/>
          </a:stretch>
        </p:blipFill>
        <p:spPr bwMode="auto">
          <a:xfrm>
            <a:off x="95250" y="1911350"/>
            <a:ext cx="260350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5">
            <a:extLst>
              <a:ext uri="{FF2B5EF4-FFF2-40B4-BE49-F238E27FC236}">
                <a16:creationId xmlns:a16="http://schemas.microsoft.com/office/drawing/2014/main" id="{A08E7E22-7BDF-44D0-B213-030ED21BD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28600"/>
            <a:ext cx="4100946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16.2	Heat Engine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9B5C7-D8BB-412A-B374-1ADF77418EFC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52283" y="1212587"/>
            <a:ext cx="6287257" cy="4776820"/>
          </a:xfrm>
          <a:prstGeom prst="rect">
            <a:avLst/>
          </a:prstGeom>
          <a:blipFill>
            <a:blip r:embed="rId4"/>
            <a:stretch>
              <a:fillRect l="-677" t="-636" b="-891"/>
            </a:stretch>
          </a:blipFill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D96D8C-DE84-479D-BC38-9D67049D6E17}"/>
              </a:ext>
            </a:extLst>
          </p:cNvPr>
          <p:cNvSpPr txBox="1"/>
          <p:nvPr/>
        </p:nvSpPr>
        <p:spPr>
          <a:xfrm>
            <a:off x="207962" y="5584825"/>
            <a:ext cx="2276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Energy flow diagram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lec0020.BMP">
            <a:extLst>
              <a:ext uri="{FF2B5EF4-FFF2-40B4-BE49-F238E27FC236}">
                <a16:creationId xmlns:a16="http://schemas.microsoft.com/office/drawing/2014/main" id="{8210E072-1B30-4AF0-ABE3-96984F832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t="16951" r="1997" b="1144"/>
          <a:stretch>
            <a:fillRect/>
          </a:stretch>
        </p:blipFill>
        <p:spPr bwMode="auto">
          <a:xfrm>
            <a:off x="0" y="838200"/>
            <a:ext cx="8839200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3">
            <a:extLst>
              <a:ext uri="{FF2B5EF4-FFF2-40B4-BE49-F238E27FC236}">
                <a16:creationId xmlns:a16="http://schemas.microsoft.com/office/drawing/2014/main" id="{BB86D24E-D02E-4398-B8DE-4048031A5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52400"/>
            <a:ext cx="6823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The second law of thermodynamics and heat engines</a:t>
            </a:r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889A21CB-6F6B-4E6A-8D3B-5195E529A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3221038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1">
            <a:extLst>
              <a:ext uri="{FF2B5EF4-FFF2-40B4-BE49-F238E27FC236}">
                <a16:creationId xmlns:a16="http://schemas.microsoft.com/office/drawing/2014/main" id="{449ECA26-F861-40F6-A56B-7A30B76C0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084" y="2286000"/>
            <a:ext cx="10223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15.30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4">
            <a:extLst>
              <a:ext uri="{FF2B5EF4-FFF2-40B4-BE49-F238E27FC236}">
                <a16:creationId xmlns:a16="http://schemas.microsoft.com/office/drawing/2014/main" id="{D7DAEB7A-1812-4A41-806A-19A08B440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136650"/>
            <a:ext cx="5418138" cy="6155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16.3	Internal Combustion Engine</a:t>
            </a:r>
          </a:p>
          <a:p>
            <a:pPr eaLnBrk="1" hangingPunct="1"/>
            <a:endParaRPr lang="en-US" altLang="en-US" sz="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5" descr="16_04_Figure.jpg">
            <a:extLst>
              <a:ext uri="{FF2B5EF4-FFF2-40B4-BE49-F238E27FC236}">
                <a16:creationId xmlns:a16="http://schemas.microsoft.com/office/drawing/2014/main" id="{82CE4B42-2018-4A7B-850B-324F5EC41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0"/>
          <a:stretch>
            <a:fillRect/>
          </a:stretch>
        </p:blipFill>
        <p:spPr bwMode="auto">
          <a:xfrm>
            <a:off x="188913" y="2744788"/>
            <a:ext cx="5703887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16_05_Figure.jpg">
            <a:extLst>
              <a:ext uri="{FF2B5EF4-FFF2-40B4-BE49-F238E27FC236}">
                <a16:creationId xmlns:a16="http://schemas.microsoft.com/office/drawing/2014/main" id="{6E6D046E-A419-4036-98A5-7172F3723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"/>
          <a:stretch>
            <a:fillRect/>
          </a:stretch>
        </p:blipFill>
        <p:spPr bwMode="auto">
          <a:xfrm>
            <a:off x="5949950" y="2257425"/>
            <a:ext cx="30861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BFFCDBFF-5FE2-4ABC-8919-CB02F174F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68580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>
            <a:extLst>
              <a:ext uri="{FF2B5EF4-FFF2-40B4-BE49-F238E27FC236}">
                <a16:creationId xmlns:a16="http://schemas.microsoft.com/office/drawing/2014/main" id="{CC4D069C-4055-460F-9BDE-54D59C204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0"/>
            <a:ext cx="3435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The ottocycle = gasoline engine</a:t>
            </a:r>
          </a:p>
        </p:txBody>
      </p:sp>
      <p:pic>
        <p:nvPicPr>
          <p:cNvPr id="8196" name="Picture 3" descr="lec0022.BMP">
            <a:extLst>
              <a:ext uri="{FF2B5EF4-FFF2-40B4-BE49-F238E27FC236}">
                <a16:creationId xmlns:a16="http://schemas.microsoft.com/office/drawing/2014/main" id="{99081A3E-E42E-4E10-9CD8-770F38FE5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53166" r="22221" b="38213"/>
          <a:stretch>
            <a:fillRect/>
          </a:stretch>
        </p:blipFill>
        <p:spPr bwMode="auto">
          <a:xfrm>
            <a:off x="609600" y="3581400"/>
            <a:ext cx="7924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88948B-7689-4BCA-8BAB-BF2571472D94}"/>
              </a:ext>
            </a:extLst>
          </p:cNvPr>
          <p:cNvSpPr txBox="1"/>
          <p:nvPr/>
        </p:nvSpPr>
        <p:spPr>
          <a:xfrm>
            <a:off x="914400" y="5105400"/>
            <a:ext cx="7319963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3 types of heat engines: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US" sz="1600" dirty="0">
                <a:latin typeface="Arial" charset="0"/>
                <a:cs typeface="Arial" charset="0"/>
              </a:rPr>
              <a:t>Gasoline or </a:t>
            </a:r>
            <a:r>
              <a:rPr lang="en-US" sz="1600" dirty="0" err="1">
                <a:latin typeface="Arial" charset="0"/>
                <a:cs typeface="Arial" charset="0"/>
              </a:rPr>
              <a:t>otto</a:t>
            </a:r>
            <a:r>
              <a:rPr lang="en-US" sz="1600" dirty="0">
                <a:latin typeface="Arial" charset="0"/>
                <a:cs typeface="Arial" charset="0"/>
              </a:rPr>
              <a:t> engine e = 56%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US" sz="1600" dirty="0">
                <a:latin typeface="Arial" charset="0"/>
                <a:cs typeface="Arial" charset="0"/>
              </a:rPr>
              <a:t>Diesel engine e= 68%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US" sz="1600" dirty="0">
                <a:latin typeface="Arial" charset="0"/>
                <a:cs typeface="Arial" charset="0"/>
              </a:rPr>
              <a:t>Carnot engine most efficient heat engine e= 90% for large temp difference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75AF5656-D953-47FB-8E7B-A280B36DE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1800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00802CCE-32AA-40C7-A872-F08EA870D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29781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3" descr="lec0023.BMP">
            <a:extLst>
              <a:ext uri="{FF2B5EF4-FFF2-40B4-BE49-F238E27FC236}">
                <a16:creationId xmlns:a16="http://schemas.microsoft.com/office/drawing/2014/main" id="{57AD5AA9-A770-4039-B77F-CD7D1736A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1" r="8662" b="28445"/>
          <a:stretch>
            <a:fillRect/>
          </a:stretch>
        </p:blipFill>
        <p:spPr bwMode="auto">
          <a:xfrm>
            <a:off x="3048000" y="228600"/>
            <a:ext cx="5181600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4">
            <a:extLst>
              <a:ext uri="{FF2B5EF4-FFF2-40B4-BE49-F238E27FC236}">
                <a16:creationId xmlns:a16="http://schemas.microsoft.com/office/drawing/2014/main" id="{852D7AD3-038D-4F5B-9D40-6808B1AF0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2860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e=0.56   r=8    otto</a:t>
            </a:r>
          </a:p>
        </p:txBody>
      </p:sp>
      <p:sp>
        <p:nvSpPr>
          <p:cNvPr id="9222" name="TextBox 5">
            <a:extLst>
              <a:ext uri="{FF2B5EF4-FFF2-40B4-BE49-F238E27FC236}">
                <a16:creationId xmlns:a16="http://schemas.microsoft.com/office/drawing/2014/main" id="{6DCBEFEA-F8A6-4CD5-BB8B-A7CF07D99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74320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e=0.70   r=20  Diesel</a:t>
            </a:r>
          </a:p>
        </p:txBody>
      </p:sp>
      <p:sp>
        <p:nvSpPr>
          <p:cNvPr id="9223" name="TextBox 6">
            <a:extLst>
              <a:ext uri="{FF2B5EF4-FFF2-40B4-BE49-F238E27FC236}">
                <a16:creationId xmlns:a16="http://schemas.microsoft.com/office/drawing/2014/main" id="{FA5DE5A1-E8AF-444E-BCF7-3F1B79244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200400"/>
            <a:ext cx="739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For Diesel there is no fuel in the compression stroke and r can be large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6" descr="16_06_Figure.jpg">
            <a:extLst>
              <a:ext uri="{FF2B5EF4-FFF2-40B4-BE49-F238E27FC236}">
                <a16:creationId xmlns:a16="http://schemas.microsoft.com/office/drawing/2014/main" id="{05A4AD31-01AF-422E-AF2F-4EF28BF6F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7"/>
          <a:stretch>
            <a:fillRect/>
          </a:stretch>
        </p:blipFill>
        <p:spPr bwMode="auto">
          <a:xfrm>
            <a:off x="26988" y="1755775"/>
            <a:ext cx="290195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5">
            <a:extLst>
              <a:ext uri="{FF2B5EF4-FFF2-40B4-BE49-F238E27FC236}">
                <a16:creationId xmlns:a16="http://schemas.microsoft.com/office/drawing/2014/main" id="{C4440F78-74C4-442D-BC2B-870E30442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33388"/>
            <a:ext cx="807720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16.4	Refrigerators---Heat Engine Running “Backward”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DFEF0B-426A-40A4-BE25-611E2108F0C4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918153" y="1520490"/>
            <a:ext cx="6165199" cy="4584460"/>
          </a:xfrm>
          <a:prstGeom prst="rect">
            <a:avLst/>
          </a:prstGeom>
          <a:blipFill>
            <a:blip r:embed="rId3"/>
            <a:stretch>
              <a:fillRect l="-790" t="-531" b="-1061"/>
            </a:stretch>
          </a:blipFill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E59D1E70-A709-4E7E-AACE-A1FE8DE87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21367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5A43F425-315F-431F-B55C-90A798877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9752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B69A2C87-0433-44C8-B1CA-8FA023BAF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3886200"/>
            <a:ext cx="37655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4">
            <a:extLst>
              <a:ext uri="{FF2B5EF4-FFF2-40B4-BE49-F238E27FC236}">
                <a16:creationId xmlns:a16="http://schemas.microsoft.com/office/drawing/2014/main" id="{AB7CC739-864C-4986-BECD-E195AD06E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488113"/>
            <a:ext cx="1466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Refrigerator </a:t>
            </a:r>
          </a:p>
        </p:txBody>
      </p:sp>
      <p:sp>
        <p:nvSpPr>
          <p:cNvPr id="11270" name="TextBox 5">
            <a:extLst>
              <a:ext uri="{FF2B5EF4-FFF2-40B4-BE49-F238E27FC236}">
                <a16:creationId xmlns:a16="http://schemas.microsoft.com/office/drawing/2014/main" id="{82FDC0A7-7BDE-437C-8F0A-FA2858249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488113"/>
            <a:ext cx="1724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Air conditioner</a:t>
            </a:r>
          </a:p>
        </p:txBody>
      </p:sp>
      <p:sp>
        <p:nvSpPr>
          <p:cNvPr id="11271" name="TextBox 6">
            <a:extLst>
              <a:ext uri="{FF2B5EF4-FFF2-40B4-BE49-F238E27FC236}">
                <a16:creationId xmlns:a16="http://schemas.microsoft.com/office/drawing/2014/main" id="{5BA3C2AC-F0E4-4A08-BDAD-D0B689318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0"/>
            <a:ext cx="2328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Refrigerators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1272" name="Picture 7" descr="refrigerator 001.jpg">
            <a:extLst>
              <a:ext uri="{FF2B5EF4-FFF2-40B4-BE49-F238E27FC236}">
                <a16:creationId xmlns:a16="http://schemas.microsoft.com/office/drawing/2014/main" id="{B032489F-82CA-442E-8A24-B1CF7C16D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t="51529" r="56325" b="39294"/>
          <a:stretch>
            <a:fillRect/>
          </a:stretch>
        </p:blipFill>
        <p:spPr bwMode="auto">
          <a:xfrm>
            <a:off x="152400" y="3276600"/>
            <a:ext cx="4191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8" descr="refrigerator 001.jpg">
            <a:extLst>
              <a:ext uri="{FF2B5EF4-FFF2-40B4-BE49-F238E27FC236}">
                <a16:creationId xmlns:a16="http://schemas.microsoft.com/office/drawing/2014/main" id="{77638133-1C29-4DF9-9B35-F431F24B6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8353" r="24445" b="58707"/>
          <a:stretch>
            <a:fillRect/>
          </a:stretch>
        </p:blipFill>
        <p:spPr bwMode="auto">
          <a:xfrm>
            <a:off x="2667000" y="533400"/>
            <a:ext cx="4953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9" descr="refrigerator 001.jpg">
            <a:extLst>
              <a:ext uri="{FF2B5EF4-FFF2-40B4-BE49-F238E27FC236}">
                <a16:creationId xmlns:a16="http://schemas.microsoft.com/office/drawing/2014/main" id="{44D47708-F8EC-4096-A589-C0908CA26F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t="40823" r="7436" b="42352"/>
          <a:stretch>
            <a:fillRect/>
          </a:stretch>
        </p:blipFill>
        <p:spPr bwMode="auto">
          <a:xfrm>
            <a:off x="4468813" y="2438400"/>
            <a:ext cx="46751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2610</TotalTime>
  <Words>779</Words>
  <Application>Microsoft Office PowerPoint</Application>
  <PresentationFormat>On-screen Show (4:3)</PresentationFormat>
  <Paragraphs>106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Abadi Extra Light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Schuessler</dc:creator>
  <cp:lastModifiedBy>Schuessler, Hans A</cp:lastModifiedBy>
  <cp:revision>62</cp:revision>
  <dcterms:created xsi:type="dcterms:W3CDTF">2010-11-19T18:11:12Z</dcterms:created>
  <dcterms:modified xsi:type="dcterms:W3CDTF">2023-11-20T20:08:36Z</dcterms:modified>
</cp:coreProperties>
</file>