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1" r:id="rId3"/>
    <p:sldMasterId id="2147483712" r:id="rId4"/>
    <p:sldMasterId id="2147483724" r:id="rId5"/>
  </p:sldMasterIdLst>
  <p:notesMasterIdLst>
    <p:notesMasterId r:id="rId46"/>
  </p:notesMasterIdLst>
  <p:sldIdLst>
    <p:sldId id="256" r:id="rId6"/>
    <p:sldId id="369" r:id="rId7"/>
    <p:sldId id="278" r:id="rId8"/>
    <p:sldId id="531" r:id="rId9"/>
    <p:sldId id="533" r:id="rId10"/>
    <p:sldId id="534" r:id="rId11"/>
    <p:sldId id="532" r:id="rId12"/>
    <p:sldId id="536" r:id="rId13"/>
    <p:sldId id="280" r:id="rId14"/>
    <p:sldId id="537" r:id="rId15"/>
    <p:sldId id="281" r:id="rId16"/>
    <p:sldId id="272" r:id="rId17"/>
    <p:sldId id="538" r:id="rId18"/>
    <p:sldId id="539" r:id="rId19"/>
    <p:sldId id="258" r:id="rId20"/>
    <p:sldId id="264" r:id="rId21"/>
    <p:sldId id="259" r:id="rId22"/>
    <p:sldId id="263" r:id="rId23"/>
    <p:sldId id="547" r:id="rId24"/>
    <p:sldId id="549" r:id="rId25"/>
    <p:sldId id="541" r:id="rId26"/>
    <p:sldId id="542" r:id="rId27"/>
    <p:sldId id="261" r:id="rId28"/>
    <p:sldId id="356" r:id="rId29"/>
    <p:sldId id="273" r:id="rId30"/>
    <p:sldId id="274" r:id="rId31"/>
    <p:sldId id="275" r:id="rId32"/>
    <p:sldId id="276" r:id="rId33"/>
    <p:sldId id="262" r:id="rId34"/>
    <p:sldId id="546" r:id="rId35"/>
    <p:sldId id="289" r:id="rId36"/>
    <p:sldId id="282" r:id="rId37"/>
    <p:sldId id="555" r:id="rId38"/>
    <p:sldId id="283" r:id="rId39"/>
    <p:sldId id="545" r:id="rId40"/>
    <p:sldId id="550" r:id="rId41"/>
    <p:sldId id="551" r:id="rId42"/>
    <p:sldId id="552" r:id="rId43"/>
    <p:sldId id="553" r:id="rId44"/>
    <p:sldId id="554"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4" clrIdx="0">
    <p:extLst>
      <p:ext uri="{19B8F6BF-5375-455C-9EA6-DF929625EA0E}">
        <p15:presenceInfo xmlns:p15="http://schemas.microsoft.com/office/powerpoint/2012/main" userId="Schuessler, Hans 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88" autoAdjust="0"/>
    <p:restoredTop sz="94660"/>
  </p:normalViewPr>
  <p:slideViewPr>
    <p:cSldViewPr>
      <p:cViewPr varScale="1">
        <p:scale>
          <a:sx n="104" d="100"/>
          <a:sy n="104" d="100"/>
        </p:scale>
        <p:origin x="726" y="114"/>
      </p:cViewPr>
      <p:guideLst>
        <p:guide orient="horz" pos="2160"/>
        <p:guide pos="2880"/>
      </p:guideLst>
    </p:cSldViewPr>
  </p:slideViewPr>
  <p:notesTextViewPr>
    <p:cViewPr>
      <p:scale>
        <a:sx n="3" d="2"/>
        <a:sy n="3" d="2"/>
      </p:scale>
      <p:origin x="0" y="0"/>
    </p:cViewPr>
  </p:notesTextViewPr>
  <p:sorterViewPr>
    <p:cViewPr>
      <p:scale>
        <a:sx n="160" d="100"/>
        <a:sy n="160" d="100"/>
      </p:scale>
      <p:origin x="0" y="-18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2T20:11:43.043" idx="2">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591FF-55BA-42D1-BD5B-486B395B0541}" type="datetimeFigureOut">
              <a:rPr lang="en-US" smtClean="0"/>
              <a:t>11/14/2023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C4438-369F-4D20-9E1F-33172E96D3B0}" type="slidenum">
              <a:rPr lang="en-US" smtClean="0"/>
              <a:t>‹#›</a:t>
            </a:fld>
            <a:endParaRPr lang="en-US"/>
          </a:p>
        </p:txBody>
      </p:sp>
    </p:spTree>
    <p:extLst>
      <p:ext uri="{BB962C8B-B14F-4D97-AF65-F5344CB8AC3E}">
        <p14:creationId xmlns:p14="http://schemas.microsoft.com/office/powerpoint/2010/main" val="319207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CC2C4438-369F-4D20-9E1F-33172E96D3B0}" type="slidenum">
              <a:rPr lang="en-US" smtClean="0"/>
              <a:t>11</a:t>
            </a:fld>
            <a:endParaRPr lang="en-US"/>
          </a:p>
        </p:txBody>
      </p:sp>
    </p:spTree>
    <p:extLst>
      <p:ext uri="{BB962C8B-B14F-4D97-AF65-F5344CB8AC3E}">
        <p14:creationId xmlns:p14="http://schemas.microsoft.com/office/powerpoint/2010/main" val="77088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note:brown</a:t>
            </a:r>
            <a:r>
              <a:rPr lang="en-US" dirty="0"/>
              <a:t> liquid is denser than blue liquid,h1 and h3</a:t>
            </a:r>
          </a:p>
        </p:txBody>
      </p:sp>
      <p:sp>
        <p:nvSpPr>
          <p:cNvPr id="4" name="Slide Number Placeholder 3"/>
          <p:cNvSpPr>
            <a:spLocks noGrp="1"/>
          </p:cNvSpPr>
          <p:nvPr>
            <p:ph type="sldNum" sz="quarter" idx="10"/>
          </p:nvPr>
        </p:nvSpPr>
        <p:spPr/>
        <p:txBody>
          <a:bodyPr/>
          <a:lstStyle/>
          <a:p>
            <a:fld id="{CC2C4438-369F-4D20-9E1F-33172E96D3B0}" type="slidenum">
              <a:rPr lang="en-US" smtClean="0"/>
              <a:t>12</a:t>
            </a:fld>
            <a:endParaRPr lang="en-US"/>
          </a:p>
        </p:txBody>
      </p:sp>
    </p:spTree>
    <p:extLst>
      <p:ext uri="{BB962C8B-B14F-4D97-AF65-F5344CB8AC3E}">
        <p14:creationId xmlns:p14="http://schemas.microsoft.com/office/powerpoint/2010/main" val="231088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lower</a:t>
            </a:r>
          </a:p>
        </p:txBody>
      </p:sp>
      <p:sp>
        <p:nvSpPr>
          <p:cNvPr id="4" name="Slide Number Placeholder 3"/>
          <p:cNvSpPr>
            <a:spLocks noGrp="1"/>
          </p:cNvSpPr>
          <p:nvPr>
            <p:ph type="sldNum" sz="quarter" idx="10"/>
          </p:nvPr>
        </p:nvSpPr>
        <p:spPr/>
        <p:txBody>
          <a:bodyPr/>
          <a:lstStyle/>
          <a:p>
            <a:fld id="{CC2C4438-369F-4D20-9E1F-33172E96D3B0}" type="slidenum">
              <a:rPr lang="en-US" smtClean="0"/>
              <a:t>25</a:t>
            </a:fld>
            <a:endParaRPr lang="en-US"/>
          </a:p>
        </p:txBody>
      </p:sp>
    </p:spTree>
    <p:extLst>
      <p:ext uri="{BB962C8B-B14F-4D97-AF65-F5344CB8AC3E}">
        <p14:creationId xmlns:p14="http://schemas.microsoft.com/office/powerpoint/2010/main" val="233413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and e)</a:t>
            </a:r>
          </a:p>
        </p:txBody>
      </p:sp>
      <p:sp>
        <p:nvSpPr>
          <p:cNvPr id="4" name="Slide Number Placeholder 3"/>
          <p:cNvSpPr>
            <a:spLocks noGrp="1"/>
          </p:cNvSpPr>
          <p:nvPr>
            <p:ph type="sldNum" sz="quarter" idx="10"/>
          </p:nvPr>
        </p:nvSpPr>
        <p:spPr/>
        <p:txBody>
          <a:bodyPr/>
          <a:lstStyle/>
          <a:p>
            <a:fld id="{CC2C4438-369F-4D20-9E1F-33172E96D3B0}" type="slidenum">
              <a:rPr lang="en-US" smtClean="0"/>
              <a:t>26</a:t>
            </a:fld>
            <a:endParaRPr lang="en-US"/>
          </a:p>
        </p:txBody>
      </p:sp>
    </p:spTree>
    <p:extLst>
      <p:ext uri="{BB962C8B-B14F-4D97-AF65-F5344CB8AC3E}">
        <p14:creationId xmlns:p14="http://schemas.microsoft.com/office/powerpoint/2010/main" val="253316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b)fall</a:t>
            </a:r>
          </a:p>
        </p:txBody>
      </p:sp>
      <p:sp>
        <p:nvSpPr>
          <p:cNvPr id="4" name="Slide Number Placeholder 3"/>
          <p:cNvSpPr>
            <a:spLocks noGrp="1"/>
          </p:cNvSpPr>
          <p:nvPr>
            <p:ph type="sldNum" sz="quarter" idx="10"/>
          </p:nvPr>
        </p:nvSpPr>
        <p:spPr/>
        <p:txBody>
          <a:bodyPr/>
          <a:lstStyle/>
          <a:p>
            <a:fld id="{CC2C4438-369F-4D20-9E1F-33172E96D3B0}" type="slidenum">
              <a:rPr lang="en-US" smtClean="0"/>
              <a:t>27</a:t>
            </a:fld>
            <a:endParaRPr lang="en-US"/>
          </a:p>
        </p:txBody>
      </p:sp>
    </p:spTree>
    <p:extLst>
      <p:ext uri="{BB962C8B-B14F-4D97-AF65-F5344CB8AC3E}">
        <p14:creationId xmlns:p14="http://schemas.microsoft.com/office/powerpoint/2010/main" val="50046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a)sink</a:t>
            </a:r>
          </a:p>
        </p:txBody>
      </p:sp>
      <p:sp>
        <p:nvSpPr>
          <p:cNvPr id="4" name="Slide Number Placeholder 3"/>
          <p:cNvSpPr>
            <a:spLocks noGrp="1"/>
          </p:cNvSpPr>
          <p:nvPr>
            <p:ph type="sldNum" sz="quarter" idx="10"/>
          </p:nvPr>
        </p:nvSpPr>
        <p:spPr/>
        <p:txBody>
          <a:bodyPr/>
          <a:lstStyle/>
          <a:p>
            <a:fld id="{CC2C4438-369F-4D20-9E1F-33172E96D3B0}" type="slidenum">
              <a:rPr lang="en-US" smtClean="0"/>
              <a:t>28</a:t>
            </a:fld>
            <a:endParaRPr lang="en-US"/>
          </a:p>
        </p:txBody>
      </p:sp>
    </p:spTree>
    <p:extLst>
      <p:ext uri="{BB962C8B-B14F-4D97-AF65-F5344CB8AC3E}">
        <p14:creationId xmlns:p14="http://schemas.microsoft.com/office/powerpoint/2010/main" val="405145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b)more</a:t>
            </a:r>
          </a:p>
        </p:txBody>
      </p:sp>
      <p:sp>
        <p:nvSpPr>
          <p:cNvPr id="4" name="Slide Number Placeholder 3"/>
          <p:cNvSpPr>
            <a:spLocks noGrp="1"/>
          </p:cNvSpPr>
          <p:nvPr>
            <p:ph type="sldNum" sz="quarter" idx="10"/>
          </p:nvPr>
        </p:nvSpPr>
        <p:spPr/>
        <p:txBody>
          <a:bodyPr/>
          <a:lstStyle/>
          <a:p>
            <a:fld id="{CC2C4438-369F-4D20-9E1F-33172E96D3B0}" type="slidenum">
              <a:rPr lang="en-US" smtClean="0"/>
              <a:t>32</a:t>
            </a:fld>
            <a:endParaRPr lang="en-US"/>
          </a:p>
        </p:txBody>
      </p:sp>
    </p:spTree>
    <p:extLst>
      <p:ext uri="{BB962C8B-B14F-4D97-AF65-F5344CB8AC3E}">
        <p14:creationId xmlns:p14="http://schemas.microsoft.com/office/powerpoint/2010/main" val="19621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9A79568-0766-4E1F-A5E7-591E26EA9C3F}" type="datetimeFigureOut">
              <a:rPr lang="en-US"/>
              <a:pPr>
                <a:defRPr/>
              </a:pPr>
              <a:t>11/14/2023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6BF87C-2EFC-4C62-BD97-EC716F52105B}" type="slidenum">
              <a:rPr lang="en-US" altLang="en-US"/>
              <a:pPr/>
              <a:t>‹#›</a:t>
            </a:fld>
            <a:endParaRPr lang="en-US" altLang="en-US"/>
          </a:p>
        </p:txBody>
      </p:sp>
    </p:spTree>
    <p:extLst>
      <p:ext uri="{BB962C8B-B14F-4D97-AF65-F5344CB8AC3E}">
        <p14:creationId xmlns:p14="http://schemas.microsoft.com/office/powerpoint/2010/main" val="296398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9D052B-87A3-475B-9422-A513026DAA89}" type="datetimeFigureOut">
              <a:rPr lang="en-US"/>
              <a:pPr>
                <a:defRPr/>
              </a:pPr>
              <a:t>11/14/2023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228363-5AE7-4798-916F-43793AFA13BE}" type="slidenum">
              <a:rPr lang="en-US" altLang="en-US"/>
              <a:pPr/>
              <a:t>‹#›</a:t>
            </a:fld>
            <a:endParaRPr lang="en-US" altLang="en-US"/>
          </a:p>
        </p:txBody>
      </p:sp>
    </p:spTree>
    <p:extLst>
      <p:ext uri="{BB962C8B-B14F-4D97-AF65-F5344CB8AC3E}">
        <p14:creationId xmlns:p14="http://schemas.microsoft.com/office/powerpoint/2010/main" val="37068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CD379A-332D-4835-8EA7-1F27683A7806}" type="datetimeFigureOut">
              <a:rPr lang="en-US"/>
              <a:pPr>
                <a:defRPr/>
              </a:pPr>
              <a:t>11/14/2023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AFF0375-BEB5-447B-97B0-294BAA9F215C}" type="slidenum">
              <a:rPr lang="en-US" altLang="en-US"/>
              <a:pPr/>
              <a:t>‹#›</a:t>
            </a:fld>
            <a:endParaRPr lang="en-US" altLang="en-US"/>
          </a:p>
        </p:txBody>
      </p:sp>
    </p:spTree>
    <p:extLst>
      <p:ext uri="{BB962C8B-B14F-4D97-AF65-F5344CB8AC3E}">
        <p14:creationId xmlns:p14="http://schemas.microsoft.com/office/powerpoint/2010/main" val="115673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13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1255264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3346627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271522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5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15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05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13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2975206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341147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8BED62-5616-4E7E-8165-8841A3FB9D85}" type="datetimeFigureOut">
              <a:rPr lang="en-US"/>
              <a:pPr>
                <a:defRPr/>
              </a:pPr>
              <a:t>11/14/2023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91DA2D-2F27-422F-A19C-DE1FE2845852}" type="slidenum">
              <a:rPr lang="en-US" altLang="en-US"/>
              <a:pPr/>
              <a:t>‹#›</a:t>
            </a:fld>
            <a:endParaRPr lang="en-US" altLang="en-US"/>
          </a:p>
        </p:txBody>
      </p:sp>
    </p:spTree>
    <p:extLst>
      <p:ext uri="{BB962C8B-B14F-4D97-AF65-F5344CB8AC3E}">
        <p14:creationId xmlns:p14="http://schemas.microsoft.com/office/powerpoint/2010/main" val="1937405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2042299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36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57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510DE9-7EF1-40C5-90AA-4C657746CA9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948922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719633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53657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10DE9-7EF1-40C5-90AA-4C657746CA9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651544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10DE9-7EF1-40C5-90AA-4C657746CA9B}"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219357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10DE9-7EF1-40C5-90AA-4C657746CA9B}"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74411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98CAA2-DAD9-4579-9C23-AF92B833F913}" type="datetimeFigureOut">
              <a:rPr lang="en-US"/>
              <a:pPr>
                <a:defRPr/>
              </a:pPr>
              <a:t>11/14/2023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F6C3C3D-50ED-464D-87B5-1BB482A8F35F}" type="slidenum">
              <a:rPr lang="en-US" altLang="en-US"/>
              <a:pPr/>
              <a:t>‹#›</a:t>
            </a:fld>
            <a:endParaRPr lang="en-US" altLang="en-US"/>
          </a:p>
        </p:txBody>
      </p:sp>
    </p:spTree>
    <p:extLst>
      <p:ext uri="{BB962C8B-B14F-4D97-AF65-F5344CB8AC3E}">
        <p14:creationId xmlns:p14="http://schemas.microsoft.com/office/powerpoint/2010/main" val="424048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413097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466739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6849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974557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4040443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22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2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2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a:p>
          <a:p>
            <a:pPr lvl="1"/>
            <a:endParaRPr lang="en-IN" dirty="0"/>
          </a:p>
          <a:p>
            <a:pPr lvl="2"/>
            <a:endParaRPr lang="en-IN" dirty="0"/>
          </a:p>
        </p:txBody>
      </p:sp>
    </p:spTree>
    <p:extLst>
      <p:ext uri="{BB962C8B-B14F-4D97-AF65-F5344CB8AC3E}">
        <p14:creationId xmlns:p14="http://schemas.microsoft.com/office/powerpoint/2010/main" val="16865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8542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lIns="0" tIns="0" rIns="0" bIns="0"/>
          <a:lstStyle>
            <a:lvl1pPr indent="-255600">
              <a:defRPr sz="2400">
                <a:latin typeface="+mn-lt"/>
              </a:defRPr>
            </a:lvl1pPr>
          </a:lstStyle>
          <a:p>
            <a:pPr lvl="0"/>
            <a:r>
              <a:rPr lang="en-US" dirty="0"/>
              <a:t>Edit Master text styles</a:t>
            </a:r>
          </a:p>
        </p:txBody>
      </p:sp>
    </p:spTree>
    <p:extLst>
      <p:ext uri="{BB962C8B-B14F-4D97-AF65-F5344CB8AC3E}">
        <p14:creationId xmlns:p14="http://schemas.microsoft.com/office/powerpoint/2010/main" val="818734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lIns="0" tIns="0" rIns="0" bIns="0"/>
          <a:lstStyle>
            <a:lvl1pPr indent="-255600">
              <a:defRPr sz="2400">
                <a:latin typeface="+mn-lt"/>
              </a:defRPr>
            </a:lvl1p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lIns="0" tIns="0" rIns="0" bIns="0"/>
          <a:lstStyle>
            <a:lvl1pPr marL="256032" indent="-255600">
              <a:defRPr lang="en-US" sz="2400" b="0" i="0" u="none" strike="noStrike" cap="none" dirty="0">
                <a:solidFill>
                  <a:schemeClr val="dk1"/>
                </a:solidFill>
                <a:latin typeface="+mn-lt"/>
                <a:ea typeface="Arial"/>
                <a:cs typeface="Arial"/>
                <a:sym typeface="Arial"/>
              </a:defRPr>
            </a:lvl1pPr>
          </a:lstStyle>
          <a:p>
            <a:pPr marL="256032" marR="0" lvl="0" indent="-255600" algn="l" rtl="0">
              <a:lnSpc>
                <a:spcPct val="100000"/>
              </a:lnSpc>
              <a:spcBef>
                <a:spcPts val="1500"/>
              </a:spcBef>
              <a:spcAft>
                <a:spcPts val="0"/>
              </a:spcAft>
              <a:buClr>
                <a:srgbClr val="007FA3"/>
              </a:buClr>
              <a:buSzPct val="100000"/>
              <a:buFont typeface="Arial"/>
              <a:buChar char="•"/>
            </a:pPr>
            <a:r>
              <a:rPr lang="en-US" dirty="0"/>
              <a:t>Edit Master text styles</a:t>
            </a:r>
          </a:p>
        </p:txBody>
      </p:sp>
    </p:spTree>
    <p:extLst>
      <p:ext uri="{BB962C8B-B14F-4D97-AF65-F5344CB8AC3E}">
        <p14:creationId xmlns:p14="http://schemas.microsoft.com/office/powerpoint/2010/main" val="498133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1416051"/>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3173413"/>
            <a:ext cx="8229600" cy="1339636"/>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lIns="0" tIns="0" rIns="0" bIns="0"/>
          <a:lstStyle>
            <a:lvl1pPr>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9627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C5BBBE-AEDA-4003-B205-B12E0CA279A4}" type="datetimeFigureOut">
              <a:rPr lang="en-US"/>
              <a:pPr>
                <a:defRPr/>
              </a:pPr>
              <a:t>11/14/2023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A97F0D-DE84-4D67-A83C-561AB9AA003C}" type="slidenum">
              <a:rPr lang="en-US" altLang="en-US"/>
              <a:pPr/>
              <a:t>‹#›</a:t>
            </a:fld>
            <a:endParaRPr lang="en-US" altLang="en-US"/>
          </a:p>
        </p:txBody>
      </p:sp>
    </p:spTree>
    <p:extLst>
      <p:ext uri="{BB962C8B-B14F-4D97-AF65-F5344CB8AC3E}">
        <p14:creationId xmlns:p14="http://schemas.microsoft.com/office/powerpoint/2010/main" val="841623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743198"/>
            <a:ext cx="8229600" cy="102103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8"/>
            <a:ext cx="8232128" cy="98480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944161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8229600" cy="739698"/>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lIns="0" tIns="0" rIns="0" bIns="0"/>
          <a:lstStyle>
            <a:lvl1pPr indent="-255600">
              <a:defRPr sz="2200">
                <a:latin typeface="+mn-lt"/>
              </a:defRPr>
            </a:lvl1pPr>
            <a:lvl2pPr>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18629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4124325" cy="739698"/>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4126853" cy="813243"/>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a:lstStyle>
            <a:lvl1pPr indent="-255600">
              <a:defRPr/>
            </a:lvl1pPr>
            <a:lvl2pPr indent="-284400">
              <a:defRPr/>
            </a:lvl2pPr>
            <a:lvl3pPr indent="-2304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4124325" cy="693152"/>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4124325" cy="659559"/>
          </a:xfrm>
        </p:spPr>
        <p:txBody>
          <a:bodyPr/>
          <a:lstStyle>
            <a:lvl1pPr indent="-2556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9"/>
          </p:nvPr>
        </p:nvSpPr>
        <p:spPr>
          <a:xfrm>
            <a:off x="5267325" y="2392363"/>
            <a:ext cx="3419475" cy="739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20"/>
          </p:nvPr>
        </p:nvSpPr>
        <p:spPr>
          <a:xfrm>
            <a:off x="5267325" y="3369563"/>
            <a:ext cx="3419475" cy="790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04932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2969391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882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BF27572-60F0-44CC-804C-3F75840D948B}" type="datetimeFigureOut">
              <a:rPr lang="en-US"/>
              <a:pPr>
                <a:defRPr/>
              </a:pPr>
              <a:t>11/14/2023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47E59A0-DF56-4081-BEFA-3B12D6085BD9}" type="slidenum">
              <a:rPr lang="en-US" altLang="en-US"/>
              <a:pPr/>
              <a:t>‹#›</a:t>
            </a:fld>
            <a:endParaRPr lang="en-US" altLang="en-US"/>
          </a:p>
        </p:txBody>
      </p:sp>
    </p:spTree>
    <p:extLst>
      <p:ext uri="{BB962C8B-B14F-4D97-AF65-F5344CB8AC3E}">
        <p14:creationId xmlns:p14="http://schemas.microsoft.com/office/powerpoint/2010/main" val="311735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1243914-D0E4-4A98-B037-791EF577C95F}" type="datetimeFigureOut">
              <a:rPr lang="en-US"/>
              <a:pPr>
                <a:defRPr/>
              </a:pPr>
              <a:t>11/14/2023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49C82BA-A610-490A-AA3E-875F50BE33BB}" type="slidenum">
              <a:rPr lang="en-US" altLang="en-US"/>
              <a:pPr/>
              <a:t>‹#›</a:t>
            </a:fld>
            <a:endParaRPr lang="en-US" altLang="en-US"/>
          </a:p>
        </p:txBody>
      </p:sp>
    </p:spTree>
    <p:extLst>
      <p:ext uri="{BB962C8B-B14F-4D97-AF65-F5344CB8AC3E}">
        <p14:creationId xmlns:p14="http://schemas.microsoft.com/office/powerpoint/2010/main" val="128101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8542E2-E5CA-45AD-9B16-EBFF1139AD58}" type="datetimeFigureOut">
              <a:rPr lang="en-US"/>
              <a:pPr>
                <a:defRPr/>
              </a:pPr>
              <a:t>11/14/2023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1F0D9E9-2EB6-41EC-9AED-A0AA87316080}" type="slidenum">
              <a:rPr lang="en-US" altLang="en-US"/>
              <a:pPr/>
              <a:t>‹#›</a:t>
            </a:fld>
            <a:endParaRPr lang="en-US" altLang="en-US"/>
          </a:p>
        </p:txBody>
      </p:sp>
    </p:spTree>
    <p:extLst>
      <p:ext uri="{BB962C8B-B14F-4D97-AF65-F5344CB8AC3E}">
        <p14:creationId xmlns:p14="http://schemas.microsoft.com/office/powerpoint/2010/main" val="419498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521803-5959-4D93-983F-7F0E90620213}" type="datetimeFigureOut">
              <a:rPr lang="en-US"/>
              <a:pPr>
                <a:defRPr/>
              </a:pPr>
              <a:t>11/14/2023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244299-1266-491D-A1E6-6522E16EF3FB}" type="slidenum">
              <a:rPr lang="en-US" altLang="en-US"/>
              <a:pPr/>
              <a:t>‹#›</a:t>
            </a:fld>
            <a:endParaRPr lang="en-US" altLang="en-US"/>
          </a:p>
        </p:txBody>
      </p:sp>
    </p:spTree>
    <p:extLst>
      <p:ext uri="{BB962C8B-B14F-4D97-AF65-F5344CB8AC3E}">
        <p14:creationId xmlns:p14="http://schemas.microsoft.com/office/powerpoint/2010/main" val="110165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6D9E45A-DA47-4608-BAB0-082BEECB4032}" type="datetimeFigureOut">
              <a:rPr lang="en-US"/>
              <a:pPr>
                <a:defRPr/>
              </a:pPr>
              <a:t>11/14/2023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CB5F9D-448E-41F4-AF08-F5DBF6D847E6}" type="slidenum">
              <a:rPr lang="en-US" altLang="en-US"/>
              <a:pPr/>
              <a:t>‹#›</a:t>
            </a:fld>
            <a:endParaRPr lang="en-US" altLang="en-US"/>
          </a:p>
        </p:txBody>
      </p:sp>
    </p:spTree>
    <p:extLst>
      <p:ext uri="{BB962C8B-B14F-4D97-AF65-F5344CB8AC3E}">
        <p14:creationId xmlns:p14="http://schemas.microsoft.com/office/powerpoint/2010/main" val="342157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B98117-AC4A-4115-A400-70BD508323FC}" type="datetimeFigureOut">
              <a:rPr lang="en-US"/>
              <a:pPr>
                <a:defRPr/>
              </a:pPr>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13AC4EB-72FB-4522-B4FB-24A20713E4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solidFill>
                  <a:srgbClr val="000000"/>
                </a:solidFill>
                <a:latin typeface="Arial" charset="0"/>
              </a:rPr>
              <a:t>© 2016 Pearson Education, Inc.</a:t>
            </a:r>
            <a:endParaRPr lang="en-GB" dirty="0">
              <a:solidFill>
                <a:srgbClr val="000000"/>
              </a:solidFill>
              <a:latin typeface="Arial" charset="0"/>
            </a:endParaRPr>
          </a:p>
        </p:txBody>
      </p:sp>
    </p:spTree>
    <p:extLst>
      <p:ext uri="{BB962C8B-B14F-4D97-AF65-F5344CB8AC3E}">
        <p14:creationId xmlns:p14="http://schemas.microsoft.com/office/powerpoint/2010/main" val="2495782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a:solidFill>
                  <a:srgbClr val="000000"/>
                </a:solidFill>
                <a:latin typeface="Arial" charset="0"/>
              </a:rPr>
              <a:t>© 2016 Pearson Education, Inc.</a:t>
            </a:r>
            <a:endParaRPr lang="en-GB" dirty="0">
              <a:solidFill>
                <a:srgbClr val="000000"/>
              </a:solidFill>
              <a:latin typeface="Arial" charset="0"/>
            </a:endParaRPr>
          </a:p>
        </p:txBody>
      </p:sp>
    </p:spTree>
    <p:extLst>
      <p:ext uri="{BB962C8B-B14F-4D97-AF65-F5344CB8AC3E}">
        <p14:creationId xmlns:p14="http://schemas.microsoft.com/office/powerpoint/2010/main" val="37930762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B510DE9-7EF1-40C5-90AA-4C657746CA9B}" type="datetimeFigureOut">
              <a:rPr lang="en-US" smtClean="0"/>
              <a:t>11/14/2023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5296184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2">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Content Placeholder 7"/>
          <p:cNvSpPr txBox="1">
            <a:spLocks/>
          </p:cNvSpPr>
          <p:nvPr userDrawn="1"/>
        </p:nvSpPr>
        <p:spPr>
          <a:xfrm>
            <a:off x="2708694" y="6505575"/>
            <a:ext cx="5978106" cy="3429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en-US" sz="1200" dirty="0">
                <a:latin typeface="Verdana"/>
                <a:ea typeface="Verdana" panose="020B0604030504040204" pitchFamily="34" charset="0"/>
                <a:cs typeface="Verdana" panose="020B0604030504040204" pitchFamily="34" charset="0"/>
              </a:rPr>
              <a:t>Copyright © 2020, 2016, 2012 Pearson Education, Inc. All Rights Reserved</a:t>
            </a:r>
          </a:p>
        </p:txBody>
      </p:sp>
    </p:spTree>
    <p:extLst>
      <p:ext uri="{BB962C8B-B14F-4D97-AF65-F5344CB8AC3E}">
        <p14:creationId xmlns:p14="http://schemas.microsoft.com/office/powerpoint/2010/main" val="588052248"/>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0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0.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7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3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74898"/>
            <a:ext cx="13827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4"/>
          <p:cNvSpPr>
            <a:spLocks noGrp="1"/>
          </p:cNvSpPr>
          <p:nvPr>
            <p:ph type="title"/>
          </p:nvPr>
        </p:nvSpPr>
        <p:spPr>
          <a:xfrm>
            <a:off x="762000" y="0"/>
            <a:ext cx="8229600" cy="1143000"/>
          </a:xfrm>
        </p:spPr>
        <p:txBody>
          <a:bodyPr/>
          <a:lstStyle/>
          <a:p>
            <a:pPr eaLnBrk="1" hangingPunct="1"/>
            <a:r>
              <a:rPr lang="en-US" altLang="en-US" sz="3200" dirty="0">
                <a:solidFill>
                  <a:srgbClr val="FF0000"/>
                </a:solidFill>
              </a:rPr>
              <a:t>Chapter 13  Fluid Mechanics</a:t>
            </a:r>
          </a:p>
        </p:txBody>
      </p:sp>
      <p:sp>
        <p:nvSpPr>
          <p:cNvPr id="2" name="TextBox 1"/>
          <p:cNvSpPr txBox="1"/>
          <p:nvPr/>
        </p:nvSpPr>
        <p:spPr>
          <a:xfrm>
            <a:off x="3276600" y="1453234"/>
            <a:ext cx="3820277" cy="369332"/>
          </a:xfrm>
          <a:prstGeom prst="rect">
            <a:avLst/>
          </a:prstGeom>
          <a:noFill/>
        </p:spPr>
        <p:txBody>
          <a:bodyPr wrap="none" rtlCol="0">
            <a:spAutoFit/>
          </a:bodyPr>
          <a:lstStyle/>
          <a:p>
            <a:r>
              <a:rPr lang="en-US" dirty="0"/>
              <a:t>Fluid statics = equilibrium situations</a:t>
            </a:r>
          </a:p>
        </p:txBody>
      </p:sp>
      <mc:AlternateContent xmlns:mc="http://schemas.openxmlformats.org/markup-compatibility/2006" xmlns:a14="http://schemas.microsoft.com/office/drawing/2010/main">
        <mc:Choice Requires="a14">
          <p:sp>
            <p:nvSpPr>
              <p:cNvPr id="6" name="TextBox 5"/>
              <p:cNvSpPr txBox="1"/>
              <p:nvPr/>
            </p:nvSpPr>
            <p:spPr>
              <a:xfrm>
                <a:off x="3450750" y="2971800"/>
                <a:ext cx="3471976" cy="463075"/>
              </a:xfrm>
              <a:prstGeom prst="rect">
                <a:avLst/>
              </a:prstGeom>
              <a:noFill/>
              <a:ln w="38100">
                <a:solidFill>
                  <a:srgbClr val="FF0000"/>
                </a:solidFill>
              </a:ln>
            </p:spPr>
            <p:txBody>
              <a:bodyPr wrap="none" rtlCol="0">
                <a:spAutoFit/>
              </a:bodyPr>
              <a:lstStyle/>
              <a:p>
                <a:r>
                  <a:rPr lang="en-US" dirty="0"/>
                  <a:t>Density = </a:t>
                </a:r>
                <a14:m>
                  <m:oMath xmlns:m="http://schemas.openxmlformats.org/officeDocument/2006/math">
                    <m:r>
                      <a:rPr lang="en-US" i="1" smtClean="0">
                        <a:latin typeface="Cambria Math" panose="02040503050406030204" pitchFamily="18" charset="0"/>
                        <a:ea typeface="Cambria Math" panose="02040503050406030204" pitchFamily="18" charset="0"/>
                      </a:rPr>
                      <m:t>𝜌</m:t>
                    </m:r>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𝑉</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𝑚𝑎𝑠𝑠</m:t>
                        </m:r>
                      </m:num>
                      <m:den>
                        <m:r>
                          <a:rPr lang="en-US" b="0" i="1" smtClean="0">
                            <a:latin typeface="Cambria Math" panose="02040503050406030204" pitchFamily="18" charset="0"/>
                          </a:rPr>
                          <m:t>𝑣𝑜𝑙𝑢𝑚𝑒</m:t>
                        </m:r>
                      </m:den>
                    </m:f>
                  </m:oMath>
                </a14:m>
                <a:r>
                  <a:rPr lang="en-US" dirty="0"/>
                  <a:t> [kg/m</a:t>
                </a:r>
                <a:r>
                  <a:rPr lang="en-US" baseline="30000" dirty="0"/>
                  <a:t>3</a:t>
                </a:r>
                <a:r>
                  <a:rPr lang="en-US" dirty="0"/>
                  <a:t>]</a:t>
                </a:r>
              </a:p>
            </p:txBody>
          </p:sp>
        </mc:Choice>
        <mc:Fallback xmlns="">
          <p:sp>
            <p:nvSpPr>
              <p:cNvPr id="6" name="TextBox 5"/>
              <p:cNvSpPr txBox="1">
                <a:spLocks noRot="1" noChangeAspect="1" noMove="1" noResize="1" noEditPoints="1" noAdjustHandles="1" noChangeArrowheads="1" noChangeShapeType="1" noTextEdit="1"/>
              </p:cNvSpPr>
              <p:nvPr/>
            </p:nvSpPr>
            <p:spPr>
              <a:xfrm>
                <a:off x="3450750" y="2971800"/>
                <a:ext cx="3471976" cy="463075"/>
              </a:xfrm>
              <a:prstGeom prst="rect">
                <a:avLst/>
              </a:prstGeom>
              <a:blipFill rotWithShape="0">
                <a:blip r:embed="rId3"/>
                <a:stretch>
                  <a:fillRect l="-868" b="-2469"/>
                </a:stretch>
              </a:blipFill>
              <a:ln w="38100">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381000" y="4191000"/>
                <a:ext cx="3977371" cy="2585323"/>
              </a:xfrm>
              <a:prstGeom prst="rect">
                <a:avLst/>
              </a:prstGeom>
              <a:noFill/>
            </p:spPr>
            <p:txBody>
              <a:bodyPr wrap="none" rtlCol="0">
                <a:spAutoFit/>
              </a:bodyPr>
              <a:lstStyle/>
              <a:p>
                <a:r>
                  <a:rPr lang="en-US" u="sng" dirty="0"/>
                  <a:t>The density </a:t>
                </a:r>
                <a14:m>
                  <m:oMath xmlns:m="http://schemas.openxmlformats.org/officeDocument/2006/math">
                    <m:r>
                      <a:rPr lang="en-US" i="1" u="sng" smtClean="0">
                        <a:latin typeface="Cambria Math" panose="02040503050406030204" pitchFamily="18" charset="0"/>
                        <a:ea typeface="Cambria Math" panose="02040503050406030204" pitchFamily="18" charset="0"/>
                      </a:rPr>
                      <m:t>𝜌</m:t>
                    </m:r>
                  </m:oMath>
                </a14:m>
                <a:r>
                  <a:rPr lang="en-US" u="sng" dirty="0"/>
                  <a:t> has a wide range</a:t>
                </a:r>
              </a:p>
              <a:p>
                <a:endParaRPr lang="en-US" dirty="0"/>
              </a:p>
              <a:p>
                <a:r>
                  <a:rPr lang="en-US" dirty="0"/>
                  <a:t>	Osmium = 22.5x10</a:t>
                </a:r>
                <a:r>
                  <a:rPr lang="en-US" baseline="30000" dirty="0"/>
                  <a:t>3</a:t>
                </a:r>
                <a:r>
                  <a:rPr lang="en-US" dirty="0"/>
                  <a:t> kg/m</a:t>
                </a:r>
                <a:r>
                  <a:rPr lang="en-US" baseline="30000" dirty="0"/>
                  <a:t>3</a:t>
                </a:r>
                <a:r>
                  <a:rPr lang="en-US" dirty="0"/>
                  <a:t> </a:t>
                </a:r>
              </a:p>
              <a:p>
                <a:r>
                  <a:rPr lang="en-US" dirty="0"/>
                  <a:t>	Gold = 19.3x10</a:t>
                </a:r>
                <a:r>
                  <a:rPr lang="en-US" baseline="30000" dirty="0"/>
                  <a:t>3</a:t>
                </a:r>
                <a:r>
                  <a:rPr lang="en-US" dirty="0"/>
                  <a:t> kg/m</a:t>
                </a:r>
                <a:r>
                  <a:rPr lang="en-US" baseline="30000" dirty="0"/>
                  <a:t>3</a:t>
                </a:r>
                <a:r>
                  <a:rPr lang="en-US" dirty="0"/>
                  <a:t> </a:t>
                </a:r>
              </a:p>
              <a:p>
                <a:r>
                  <a:rPr lang="en-US" dirty="0"/>
                  <a:t>	Lead = 11.3x10</a:t>
                </a:r>
                <a:r>
                  <a:rPr lang="en-US" baseline="30000" dirty="0"/>
                  <a:t>3</a:t>
                </a:r>
                <a:r>
                  <a:rPr lang="en-US" dirty="0"/>
                  <a:t> kg/m</a:t>
                </a:r>
                <a:r>
                  <a:rPr lang="en-US" baseline="30000" dirty="0"/>
                  <a:t>3</a:t>
                </a:r>
                <a:r>
                  <a:rPr lang="en-US" dirty="0"/>
                  <a:t> </a:t>
                </a:r>
              </a:p>
              <a:p>
                <a:r>
                  <a:rPr lang="en-US" dirty="0"/>
                  <a:t>	Air (gases) = 1.2 kg/m</a:t>
                </a:r>
                <a:r>
                  <a:rPr lang="en-US" baseline="30000" dirty="0"/>
                  <a:t>3</a:t>
                </a:r>
                <a:r>
                  <a:rPr lang="en-US" dirty="0"/>
                  <a:t> </a:t>
                </a:r>
              </a:p>
              <a:p>
                <a:r>
                  <a:rPr lang="en-US" dirty="0"/>
                  <a:t>	Water = 1.0x10</a:t>
                </a:r>
                <a:r>
                  <a:rPr lang="en-US" baseline="30000" dirty="0"/>
                  <a:t>3</a:t>
                </a:r>
                <a:r>
                  <a:rPr lang="en-US" dirty="0"/>
                  <a:t> kg/m</a:t>
                </a:r>
                <a:r>
                  <a:rPr lang="en-US" baseline="30000" dirty="0"/>
                  <a:t>3</a:t>
                </a:r>
                <a:r>
                  <a:rPr lang="en-US" dirty="0"/>
                  <a:t> </a:t>
                </a:r>
              </a:p>
              <a:p>
                <a:r>
                  <a:rPr lang="en-US" dirty="0"/>
                  <a:t>	Ice = 0.92x10</a:t>
                </a:r>
                <a:r>
                  <a:rPr lang="en-US" baseline="30000" dirty="0"/>
                  <a:t>3</a:t>
                </a:r>
                <a:r>
                  <a:rPr lang="en-US" dirty="0"/>
                  <a:t> kg/m</a:t>
                </a:r>
                <a:r>
                  <a:rPr lang="en-US" baseline="30000" dirty="0"/>
                  <a:t>3</a:t>
                </a:r>
                <a:r>
                  <a:rPr lang="en-US" dirty="0"/>
                  <a:t> </a:t>
                </a:r>
              </a:p>
              <a:p>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381000" y="4191000"/>
                <a:ext cx="3977371" cy="2585323"/>
              </a:xfrm>
              <a:prstGeom prst="rect">
                <a:avLst/>
              </a:prstGeom>
              <a:blipFill>
                <a:blip r:embed="rId4"/>
                <a:stretch>
                  <a:fillRect l="-1380" t="-1415"/>
                </a:stretch>
              </a:blipFill>
            </p:spPr>
            <p:txBody>
              <a:bodyPr/>
              <a:lstStyle/>
              <a:p>
                <a:r>
                  <a:rPr lang="en-US">
                    <a:noFill/>
                  </a:rPr>
                  <a:t> </a:t>
                </a:r>
              </a:p>
            </p:txBody>
          </p:sp>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8887" y="1208203"/>
            <a:ext cx="3342865"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Pressure in a fluid open to air</a:t>
            </a:r>
          </a:p>
        </p:txBody>
      </p:sp>
      <mc:AlternateContent xmlns:mc="http://schemas.openxmlformats.org/markup-compatibility/2006" xmlns:a14="http://schemas.microsoft.com/office/drawing/2010/main">
        <mc:Choice Requires="a14">
          <p:sp>
            <p:nvSpPr>
              <p:cNvPr id="6" name="TextBox 5"/>
              <p:cNvSpPr txBox="1"/>
              <p:nvPr/>
            </p:nvSpPr>
            <p:spPr>
              <a:xfrm>
                <a:off x="887563" y="2026514"/>
                <a:ext cx="7816514" cy="2677656"/>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Cambria Math" panose="02040503050406030204" pitchFamily="18" charset="0"/>
                    <a:cs typeface="+mn-cs"/>
                  </a:rPr>
                  <a:t>Variation of pressure with depth in a fluid open to the air at the top</a:t>
                </a:r>
              </a:p>
              <a:p>
                <a:pPr defTabSz="685800" fontAlgn="auto">
                  <a:spcBef>
                    <a:spcPts val="0"/>
                  </a:spcBef>
                  <a:spcAft>
                    <a:spcPts val="0"/>
                  </a:spcAft>
                </a:pPr>
                <a:endParaRPr lang="en-US" sz="2100" dirty="0">
                  <a:solidFill>
                    <a:prstClr val="black"/>
                  </a:solidFill>
                  <a:latin typeface="Cambria Math" panose="02040503050406030204" pitchFamily="18" charset="0"/>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100" i="1">
                          <a:solidFill>
                            <a:prstClr val="black"/>
                          </a:solidFill>
                          <a:latin typeface="Cambria Math" panose="02040503050406030204" pitchFamily="18" charset="0"/>
                          <a:cs typeface="+mn-cs"/>
                        </a:rPr>
                        <m:t>𝑝</m:t>
                      </m:r>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𝑎𝑡𝑚</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m:t>
                      </m:r>
                    </m:oMath>
                  </m:oMathPara>
                </a14:m>
                <a:endParaRPr lang="en-US" sz="2100" i="1" dirty="0">
                  <a:solidFill>
                    <a:prstClr val="black"/>
                  </a:solidFill>
                  <a:latin typeface="Cambria Math" panose="02040503050406030204" pitchFamily="18" charset="0"/>
                  <a:ea typeface="Cambria Math" panose="02040503050406030204" pitchFamily="18" charset="0"/>
                  <a:cs typeface="+mn-cs"/>
                </a:endParaRPr>
              </a:p>
              <a:p>
                <a:pPr defTabSz="685800" fontAlgn="auto">
                  <a:spcBef>
                    <a:spcPts val="0"/>
                  </a:spcBef>
                  <a:spcAft>
                    <a:spcPts val="0"/>
                  </a:spcAft>
                </a:pPr>
                <a:endParaRPr lang="en-US" sz="2100" i="1" dirty="0">
                  <a:solidFill>
                    <a:prstClr val="black"/>
                  </a:solidFill>
                  <a:latin typeface="Cambria Math" panose="02040503050406030204" pitchFamily="18" charset="0"/>
                  <a:ea typeface="Cambria Math" panose="02040503050406030204" pitchFamily="18" charset="0"/>
                  <a:cs typeface="+mn-cs"/>
                </a:endParaRPr>
              </a:p>
              <a:p>
                <a:pPr defTabSz="685800" fontAlgn="auto">
                  <a:spcBef>
                    <a:spcPts val="0"/>
                  </a:spcBef>
                  <a:spcAft>
                    <a:spcPts val="0"/>
                  </a:spcAft>
                </a:pPr>
                <a14:m>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𝑎𝑡𝑚</m:t>
                        </m:r>
                      </m:sub>
                    </m:sSub>
                  </m:oMath>
                </a14:m>
                <a:r>
                  <a:rPr lang="en-US" sz="2100" dirty="0">
                    <a:solidFill>
                      <a:prstClr val="black"/>
                    </a:solidFill>
                    <a:latin typeface="Cambria Math" panose="02040503050406030204" pitchFamily="18" charset="0"/>
                    <a:ea typeface="Cambria Math" panose="02040503050406030204" pitchFamily="18" charset="0"/>
                    <a:cs typeface="+mn-cs"/>
                  </a:rPr>
                  <a:t> is the atmospheric pressure at the surface of the fluid;</a:t>
                </a: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ea typeface="Cambria Math" panose="02040503050406030204" pitchFamily="18" charset="0"/>
                        <a:cs typeface="+mn-cs"/>
                      </a:rPr>
                      <m:t>𝜌</m:t>
                    </m:r>
                  </m:oMath>
                </a14:m>
                <a:r>
                  <a:rPr lang="en-US" sz="2100" dirty="0">
                    <a:solidFill>
                      <a:prstClr val="black"/>
                    </a:solidFill>
                    <a:latin typeface="Times New Roman" panose="02020603050405020304" pitchFamily="18" charset="0"/>
                    <a:cs typeface="Times New Roman" panose="02020603050405020304" pitchFamily="18" charset="0"/>
                  </a:rPr>
                  <a:t> is the density of the fluid;</a:t>
                </a: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ea typeface="Cambria Math" panose="02040503050406030204" pitchFamily="18" charset="0"/>
                        <a:cs typeface="+mn-cs"/>
                      </a:rPr>
                      <m:t>h</m:t>
                    </m:r>
                  </m:oMath>
                </a14:m>
                <a:r>
                  <a:rPr lang="en-US" sz="2100" dirty="0">
                    <a:solidFill>
                      <a:prstClr val="black"/>
                    </a:solidFill>
                    <a:latin typeface="Times New Roman" panose="02020603050405020304" pitchFamily="18" charset="0"/>
                    <a:cs typeface="Times New Roman" panose="02020603050405020304" pitchFamily="18" charset="0"/>
                  </a:rPr>
                  <a:t> is the depth below the surface of the fluid;</a:t>
                </a: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cs typeface="+mn-cs"/>
                      </a:rPr>
                      <m:t>𝑝</m:t>
                    </m:r>
                  </m:oMath>
                </a14:m>
                <a:r>
                  <a:rPr lang="en-US" sz="2100" dirty="0">
                    <a:solidFill>
                      <a:prstClr val="black"/>
                    </a:solidFill>
                    <a:latin typeface="Times New Roman" panose="02020603050405020304" pitchFamily="18" charset="0"/>
                    <a:cs typeface="Times New Roman" panose="02020603050405020304" pitchFamily="18" charset="0"/>
                  </a:rPr>
                  <a:t> is the pressure at depth </a:t>
                </a:r>
                <a14:m>
                  <m:oMath xmlns:m="http://schemas.openxmlformats.org/officeDocument/2006/math">
                    <m:r>
                      <a:rPr lang="en-US" sz="2100" i="1">
                        <a:solidFill>
                          <a:prstClr val="black"/>
                        </a:solidFill>
                        <a:latin typeface="Cambria Math" panose="02040503050406030204" pitchFamily="18" charset="0"/>
                        <a:ea typeface="Cambria Math" panose="02040503050406030204" pitchFamily="18" charset="0"/>
                        <a:cs typeface="+mn-cs"/>
                      </a:rPr>
                      <m:t>h</m:t>
                    </m:r>
                  </m:oMath>
                </a14:m>
                <a:r>
                  <a:rPr lang="en-US" sz="2100" dirty="0">
                    <a:solidFill>
                      <a:prstClr val="black"/>
                    </a:solidFill>
                    <a:latin typeface="Times New Roman" panose="02020603050405020304" pitchFamily="18" charset="0"/>
                    <a:cs typeface="Times New Roman" panose="02020603050405020304" pitchFamily="18" charset="0"/>
                  </a:rPr>
                  <a:t> below the surface. </a:t>
                </a:r>
                <a14:m>
                  <m:oMath xmlns:m="http://schemas.openxmlformats.org/officeDocument/2006/math">
                    <m:r>
                      <a:rPr lang="en-US" sz="2100" i="1">
                        <a:solidFill>
                          <a:prstClr val="black"/>
                        </a:solidFill>
                        <a:latin typeface="Cambria Math" panose="02040503050406030204" pitchFamily="18" charset="0"/>
                        <a:cs typeface="+mn-cs"/>
                      </a:rPr>
                      <m:t>𝑝</m:t>
                    </m:r>
                  </m:oMath>
                </a14:m>
                <a:r>
                  <a:rPr lang="en-US" sz="2100" dirty="0">
                    <a:solidFill>
                      <a:prstClr val="black"/>
                    </a:solidFill>
                    <a:latin typeface="Times New Roman" panose="02020603050405020304" pitchFamily="18" charset="0"/>
                    <a:cs typeface="Times New Roman" panose="02020603050405020304" pitchFamily="18" charset="0"/>
                  </a:rPr>
                  <a:t> is always positive.</a:t>
                </a:r>
              </a:p>
            </p:txBody>
          </p:sp>
        </mc:Choice>
        <mc:Fallback xmlns="">
          <p:sp>
            <p:nvSpPr>
              <p:cNvPr id="6" name="TextBox 5"/>
              <p:cNvSpPr txBox="1">
                <a:spLocks noRot="1" noChangeAspect="1" noMove="1" noResize="1" noEditPoints="1" noAdjustHandles="1" noChangeArrowheads="1" noChangeShapeType="1" noTextEdit="1"/>
              </p:cNvSpPr>
              <p:nvPr/>
            </p:nvSpPr>
            <p:spPr>
              <a:xfrm>
                <a:off x="887563" y="2026514"/>
                <a:ext cx="7816514" cy="2677656"/>
              </a:xfrm>
              <a:prstGeom prst="rect">
                <a:avLst/>
              </a:prstGeom>
              <a:blipFill>
                <a:blip r:embed="rId2"/>
                <a:stretch>
                  <a:fillRect l="-857" t="-1131" r="-389" b="-339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056338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41402" y="-10003323"/>
            <a:ext cx="36626804" cy="26864645"/>
          </a:xfrm>
          <a:prstGeom prst="rect">
            <a:avLst/>
          </a:prstGeom>
        </p:spPr>
      </p:pic>
      <p:pic>
        <p:nvPicPr>
          <p:cNvPr id="3" name="Picture 2"/>
          <p:cNvPicPr>
            <a:picLocks noChangeAspect="1"/>
          </p:cNvPicPr>
          <p:nvPr/>
        </p:nvPicPr>
        <p:blipFill>
          <a:blip r:embed="rId3"/>
          <a:stretch>
            <a:fillRect/>
          </a:stretch>
        </p:blipFill>
        <p:spPr>
          <a:xfrm>
            <a:off x="-13589002" y="-9850923"/>
            <a:ext cx="36626804" cy="26864645"/>
          </a:xfrm>
          <a:prstGeom prst="rect">
            <a:avLst/>
          </a:prstGeom>
        </p:spPr>
      </p:pic>
      <p:pic>
        <p:nvPicPr>
          <p:cNvPr id="4" name="Picture 3"/>
          <p:cNvPicPr>
            <a:picLocks noChangeAspect="1"/>
          </p:cNvPicPr>
          <p:nvPr/>
        </p:nvPicPr>
        <p:blipFill>
          <a:blip r:embed="rId3"/>
          <a:stretch>
            <a:fillRect/>
          </a:stretch>
        </p:blipFill>
        <p:spPr>
          <a:xfrm>
            <a:off x="-13030200" y="-9601200"/>
            <a:ext cx="36626804" cy="26864645"/>
          </a:xfrm>
          <a:prstGeom prst="rect">
            <a:avLst/>
          </a:prstGeom>
        </p:spPr>
      </p:pic>
      <p:pic>
        <p:nvPicPr>
          <p:cNvPr id="5" name="Picture 4"/>
          <p:cNvPicPr>
            <a:picLocks noChangeAspect="1"/>
          </p:cNvPicPr>
          <p:nvPr/>
        </p:nvPicPr>
        <p:blipFill>
          <a:blip r:embed="rId4"/>
          <a:stretch>
            <a:fillRect/>
          </a:stretch>
        </p:blipFill>
        <p:spPr>
          <a:xfrm>
            <a:off x="842962" y="1447800"/>
            <a:ext cx="7458075" cy="5181600"/>
          </a:xfrm>
          <a:prstGeom prst="rect">
            <a:avLst/>
          </a:prstGeom>
        </p:spPr>
      </p:pic>
      <p:sp>
        <p:nvSpPr>
          <p:cNvPr id="8" name="Oval 7"/>
          <p:cNvSpPr/>
          <p:nvPr/>
        </p:nvSpPr>
        <p:spPr>
          <a:xfrm>
            <a:off x="304800" y="143124"/>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sp>
        <p:nvSpPr>
          <p:cNvPr id="9" name="TextBox 8">
            <a:extLst>
              <a:ext uri="{FF2B5EF4-FFF2-40B4-BE49-F238E27FC236}">
                <a16:creationId xmlns:a16="http://schemas.microsoft.com/office/drawing/2014/main" id="{C3F92EF7-366A-4929-B1CE-5C2D9004F198}"/>
              </a:ext>
            </a:extLst>
          </p:cNvPr>
          <p:cNvSpPr txBox="1"/>
          <p:nvPr/>
        </p:nvSpPr>
        <p:spPr>
          <a:xfrm flipH="1">
            <a:off x="-990600" y="6172200"/>
            <a:ext cx="609600" cy="369332"/>
          </a:xfrm>
          <a:prstGeom prst="rect">
            <a:avLst/>
          </a:prstGeom>
          <a:noFill/>
        </p:spPr>
        <p:txBody>
          <a:bodyPr wrap="square" rtlCol="0">
            <a:spAutoFit/>
          </a:bodyPr>
          <a:lstStyle/>
          <a:p>
            <a:r>
              <a:rPr lang="en-US" dirty="0">
                <a:solidFill>
                  <a:srgbClr val="FF0000"/>
                </a:solidFill>
              </a:rPr>
              <a:t>b</a:t>
            </a:r>
          </a:p>
        </p:txBody>
      </p:sp>
    </p:spTree>
    <p:extLst>
      <p:ext uri="{BB962C8B-B14F-4D97-AF65-F5344CB8AC3E}">
        <p14:creationId xmlns:p14="http://schemas.microsoft.com/office/powerpoint/2010/main" val="416489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ounded Rectangle 1"/>
              <p:cNvSpPr/>
              <p:nvPr/>
            </p:nvSpPr>
            <p:spPr>
              <a:xfrm>
                <a:off x="533400" y="609752"/>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The U tube in the figure contains two liquids in equilibrium. At which level(s) must the pressure be the same in both sides of the tube?</a:t>
                </a:r>
              </a:p>
              <a:p>
                <a:pPr algn="l"/>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A) </a:t>
                </a:r>
                <a14:m>
                  <m:oMath xmlns:m="http://schemas.openxmlformats.org/officeDocument/2006/math">
                    <m:sSub>
                      <m:sSubPr>
                        <m:ctrlPr>
                          <a:rPr lang="en-US" altLang="en-US" sz="2000" i="1" smtClean="0">
                            <a:solidFill>
                              <a:srgbClr val="000000"/>
                            </a:solidFill>
                            <a:latin typeface="Cambria Math" panose="02040503050406030204" pitchFamily="18" charset="0"/>
                          </a:rPr>
                        </m:ctrlPr>
                      </m:sSubPr>
                      <m:e>
                        <m:r>
                          <a:rPr lang="en-US" altLang="en-US" sz="2000" b="0" i="1" smtClean="0">
                            <a:solidFill>
                              <a:srgbClr val="000000"/>
                            </a:solidFill>
                            <a:latin typeface="Cambria Math" panose="02040503050406030204" pitchFamily="18" charset="0"/>
                          </a:rPr>
                          <m:t>h</m:t>
                        </m:r>
                      </m:e>
                      <m:sub>
                        <m:r>
                          <a:rPr lang="en-US" altLang="en-US" sz="2000" b="0" i="1" smtClean="0">
                            <a:solidFill>
                              <a:srgbClr val="000000"/>
                            </a:solidFill>
                            <a:latin typeface="Cambria Math" panose="02040503050406030204" pitchFamily="18" charset="0"/>
                          </a:rPr>
                          <m:t>1</m:t>
                        </m:r>
                      </m:sub>
                    </m:sSub>
                  </m:oMath>
                </a14:m>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B) </a:t>
                </a:r>
                <a14:m>
                  <m:oMath xmlns:m="http://schemas.openxmlformats.org/officeDocument/2006/math">
                    <m:sSub>
                      <m:sSubPr>
                        <m:ctrlPr>
                          <a:rPr lang="en-US" altLang="en-US" sz="2000" i="1">
                            <a:solidFill>
                              <a:srgbClr val="000000"/>
                            </a:solidFill>
                            <a:latin typeface="Cambria Math" panose="02040503050406030204" pitchFamily="18" charset="0"/>
                          </a:rPr>
                        </m:ctrlPr>
                      </m:sSubPr>
                      <m:e>
                        <m:r>
                          <a:rPr lang="en-US" altLang="en-US" sz="2000" i="1">
                            <a:solidFill>
                              <a:srgbClr val="000000"/>
                            </a:solidFill>
                            <a:latin typeface="Cambria Math" panose="02040503050406030204" pitchFamily="18" charset="0"/>
                          </a:rPr>
                          <m:t>h</m:t>
                        </m:r>
                      </m:e>
                      <m:sub>
                        <m:r>
                          <a:rPr lang="en-US" altLang="en-US" sz="2000" b="0" i="1" smtClean="0">
                            <a:solidFill>
                              <a:srgbClr val="000000"/>
                            </a:solidFill>
                            <a:latin typeface="Cambria Math" panose="02040503050406030204" pitchFamily="18" charset="0"/>
                          </a:rPr>
                          <m:t>2</m:t>
                        </m:r>
                      </m:sub>
                    </m:sSub>
                  </m:oMath>
                </a14:m>
                <a:endParaRPr lang="en-US" altLang="en-US" sz="2000" dirty="0">
                  <a:solidFill>
                    <a:srgbClr val="000000"/>
                  </a:solidFill>
                  <a:latin typeface="Times New Roman" panose="02020603050405020304" pitchFamily="18" charset="0"/>
                </a:endParaRPr>
              </a:p>
              <a:p>
                <a:pPr algn="l"/>
                <a:endParaRPr lang="en-US" altLang="en-US" sz="2000" dirty="0">
                  <a:solidFill>
                    <a:srgbClr val="000000"/>
                  </a:solidFill>
                  <a:latin typeface="Times New Roman" panose="02020603050405020304" pitchFamily="18" charset="0"/>
                </a:endParaRPr>
              </a:p>
              <a:p>
                <a:r>
                  <a:rPr lang="en-US" altLang="en-US" sz="2000" dirty="0">
                    <a:solidFill>
                      <a:srgbClr val="FF0000"/>
                    </a:solidFill>
                    <a:latin typeface="Times New Roman" panose="02020603050405020304" pitchFamily="18" charset="0"/>
                  </a:rPr>
                  <a:t>C</a:t>
                </a:r>
                <a:r>
                  <a:rPr lang="en-US" altLang="en-US" sz="2000" dirty="0">
                    <a:solidFill>
                      <a:srgbClr val="000000"/>
                    </a:solidFill>
                    <a:latin typeface="Times New Roman" panose="02020603050405020304" pitchFamily="18" charset="0"/>
                  </a:rPr>
                  <a:t>) h3 and h2</a:t>
                </a:r>
              </a:p>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D) The pressure at </a:t>
                </a:r>
                <a14:m>
                  <m:oMath xmlns:m="http://schemas.openxmlformats.org/officeDocument/2006/math">
                    <m:sSub>
                      <m:sSubPr>
                        <m:ctrlPr>
                          <a:rPr lang="en-US" altLang="en-US" sz="2000" i="1">
                            <a:solidFill>
                              <a:srgbClr val="000000"/>
                            </a:solidFill>
                            <a:latin typeface="Cambria Math" panose="02040503050406030204" pitchFamily="18" charset="0"/>
                          </a:rPr>
                        </m:ctrlPr>
                      </m:sSubPr>
                      <m:e>
                        <m:r>
                          <a:rPr lang="en-US" altLang="en-US" sz="2000" i="1">
                            <a:solidFill>
                              <a:srgbClr val="000000"/>
                            </a:solidFill>
                            <a:latin typeface="Cambria Math" panose="02040503050406030204" pitchFamily="18" charset="0"/>
                          </a:rPr>
                          <m:t>h</m:t>
                        </m:r>
                      </m:e>
                      <m:sub>
                        <m:r>
                          <a:rPr lang="en-US" altLang="en-US" sz="2000" b="0" i="1" smtClean="0">
                            <a:solidFill>
                              <a:srgbClr val="000000"/>
                            </a:solidFill>
                            <a:latin typeface="Cambria Math" panose="02040503050406030204" pitchFamily="18" charset="0"/>
                          </a:rPr>
                          <m:t>1</m:t>
                        </m:r>
                      </m:sub>
                    </m:sSub>
                  </m:oMath>
                </a14:m>
                <a:r>
                  <a:rPr lang="en-US" altLang="en-US" sz="2000" dirty="0">
                    <a:solidFill>
                      <a:srgbClr val="000000"/>
                    </a:solidFill>
                    <a:latin typeface="Times New Roman" panose="02020603050405020304" pitchFamily="18" charset="0"/>
                  </a:rPr>
                  <a:t> equals that at </a:t>
                </a:r>
                <a14:m>
                  <m:oMath xmlns:m="http://schemas.openxmlformats.org/officeDocument/2006/math">
                    <m:sSub>
                      <m:sSubPr>
                        <m:ctrlPr>
                          <a:rPr lang="en-US" altLang="en-US" sz="2000" i="1">
                            <a:solidFill>
                              <a:srgbClr val="000000"/>
                            </a:solidFill>
                            <a:latin typeface="Cambria Math" panose="02040503050406030204" pitchFamily="18" charset="0"/>
                          </a:rPr>
                        </m:ctrlPr>
                      </m:sSubPr>
                      <m:e>
                        <m:r>
                          <a:rPr lang="en-US" altLang="en-US" sz="2000" i="1">
                            <a:solidFill>
                              <a:srgbClr val="000000"/>
                            </a:solidFill>
                            <a:latin typeface="Cambria Math" panose="02040503050406030204" pitchFamily="18" charset="0"/>
                          </a:rPr>
                          <m:t>h</m:t>
                        </m:r>
                      </m:e>
                      <m:sub>
                        <m:r>
                          <a:rPr lang="en-US" altLang="en-US" sz="2000" b="0" i="1" smtClean="0">
                            <a:solidFill>
                              <a:srgbClr val="000000"/>
                            </a:solidFill>
                            <a:latin typeface="Cambria Math" panose="02040503050406030204" pitchFamily="18" charset="0"/>
                          </a:rPr>
                          <m:t>2</m:t>
                        </m:r>
                      </m:sub>
                    </m:sSub>
                  </m:oMath>
                </a14:m>
                <a:r>
                  <a:rPr lang="en-US" altLang="en-US" sz="2000" dirty="0">
                    <a:solidFill>
                      <a:srgbClr val="000000"/>
                    </a:solidFill>
                    <a:latin typeface="Times New Roman" panose="02020603050405020304" pitchFamily="18" charset="0"/>
                  </a:rPr>
                  <a:t>.</a:t>
                </a:r>
              </a:p>
            </p:txBody>
          </p:sp>
        </mc:Choice>
        <mc:Fallback>
          <p:sp>
            <p:nvSpPr>
              <p:cNvPr id="2" name="Rounded Rectangle 1"/>
              <p:cNvSpPr>
                <a:spLocks noRot="1" noChangeAspect="1" noMove="1" noResize="1" noEditPoints="1" noAdjustHandles="1" noChangeArrowheads="1" noChangeShapeType="1" noTextEdit="1"/>
              </p:cNvSpPr>
              <p:nvPr/>
            </p:nvSpPr>
            <p:spPr>
              <a:xfrm>
                <a:off x="533400" y="609752"/>
                <a:ext cx="8001000" cy="5410200"/>
              </a:xfrm>
              <a:prstGeom prst="roundRect">
                <a:avLst/>
              </a:prstGeom>
              <a:blipFill>
                <a:blip r:embed="rId3"/>
                <a:stretch>
                  <a:fillRect/>
                </a:stretch>
              </a:blipFill>
              <a:ln>
                <a:solidFill>
                  <a:schemeClr val="accent1">
                    <a:shade val="50000"/>
                    <a:alpha val="27000"/>
                  </a:schemeClr>
                </a:solidFill>
              </a:ln>
              <a:effectLst>
                <a:outerShdw blurRad="50800" dist="50800" dir="5400000" algn="ctr" rotWithShape="0">
                  <a:srgbClr val="92D050"/>
                </a:outerShdw>
              </a:effectLst>
            </p:spPr>
            <p:txBody>
              <a:bodyPr/>
              <a:lstStyle/>
              <a:p>
                <a:r>
                  <a:rPr lang="en-US">
                    <a:noFill/>
                  </a:rPr>
                  <a:t> </a:t>
                </a:r>
              </a:p>
            </p:txBody>
          </p:sp>
        </mc:Fallback>
      </mc:AlternateContent>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pic>
        <p:nvPicPr>
          <p:cNvPr id="4" name="Picture 3"/>
          <p:cNvPicPr>
            <a:picLocks noChangeAspect="1"/>
          </p:cNvPicPr>
          <p:nvPr/>
        </p:nvPicPr>
        <p:blipFill>
          <a:blip r:embed="rId4"/>
          <a:stretch>
            <a:fillRect/>
          </a:stretch>
        </p:blipFill>
        <p:spPr>
          <a:xfrm>
            <a:off x="6096000" y="1905000"/>
            <a:ext cx="1828800" cy="2819704"/>
          </a:xfrm>
          <a:prstGeom prst="rect">
            <a:avLst/>
          </a:prstGeom>
        </p:spPr>
      </p:pic>
    </p:spTree>
    <p:extLst>
      <p:ext uri="{BB962C8B-B14F-4D97-AF65-F5344CB8AC3E}">
        <p14:creationId xmlns:p14="http://schemas.microsoft.com/office/powerpoint/2010/main" val="181865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762000"/>
            <a:ext cx="1752600"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Pascal’s Law</a:t>
            </a:r>
          </a:p>
        </p:txBody>
      </p:sp>
      <p:sp>
        <p:nvSpPr>
          <p:cNvPr id="6" name="TextBox 5"/>
          <p:cNvSpPr txBox="1"/>
          <p:nvPr/>
        </p:nvSpPr>
        <p:spPr>
          <a:xfrm>
            <a:off x="263820" y="1524000"/>
            <a:ext cx="8616359" cy="138499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Cambria Math" panose="02040503050406030204" pitchFamily="18" charset="0"/>
                <a:cs typeface="+mn-cs"/>
              </a:rPr>
              <a:t>Pressure applied to an enclosed fluid is transmitted undiminished to every portion of the fluid and the walls of the containing vessel. The pressure depends only on the depth; the shape of the container does not matter.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349" y="2987714"/>
            <a:ext cx="3497316" cy="2900082"/>
          </a:xfrm>
          <a:prstGeom prst="rect">
            <a:avLst/>
          </a:prstGeom>
        </p:spPr>
      </p:pic>
    </p:spTree>
    <p:extLst>
      <p:ext uri="{BB962C8B-B14F-4D97-AF65-F5344CB8AC3E}">
        <p14:creationId xmlns:p14="http://schemas.microsoft.com/office/powerpoint/2010/main" val="106466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200" y="804221"/>
            <a:ext cx="1755955"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Hydraulic Lift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25" y="1173553"/>
            <a:ext cx="3966709" cy="4471024"/>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5252356" y="1948495"/>
                <a:ext cx="3488808" cy="334918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Neglect the pressure variation due to the weight or the fluid.</a:t>
                </a:r>
              </a:p>
              <a:p>
                <a:pPr defTabSz="685800" fontAlgn="auto">
                  <a:spcBef>
                    <a:spcPts val="0"/>
                  </a:spcBef>
                  <a:spcAft>
                    <a:spcPts val="0"/>
                  </a:spcAft>
                </a:pP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𝑝</m:t>
                      </m:r>
                      <m:r>
                        <a:rPr lang="en-US" sz="2100" i="1">
                          <a:solidFill>
                            <a:prstClr val="black"/>
                          </a:solidFill>
                          <a:latin typeface="Cambria Math" panose="02040503050406030204" pitchFamily="18" charset="0"/>
                          <a:cs typeface="Times New Roman" panose="02020603050405020304" pitchFamily="18" charset="0"/>
                        </a:rPr>
                        <m:t>= </m:t>
                      </m:r>
                      <m:f>
                        <m:fPr>
                          <m:ctrlPr>
                            <a:rPr lang="en-US" sz="2100" i="1">
                              <a:solidFill>
                                <a:prstClr val="black"/>
                              </a:solidFill>
                              <a:latin typeface="Cambria Math" panose="02040503050406030204" pitchFamily="18" charset="0"/>
                              <a:cs typeface="Times New Roman" panose="02020603050405020304" pitchFamily="18" charset="0"/>
                            </a:rPr>
                          </m:ctrlPr>
                        </m:fPr>
                        <m:num>
                          <m:sSub>
                            <m:sSubPr>
                              <m:ctrlPr>
                                <a:rPr lang="en-US" sz="2100" i="1">
                                  <a:solidFill>
                                    <a:prstClr val="black"/>
                                  </a:solidFill>
                                  <a:latin typeface="Cambria Math" panose="02040503050406030204" pitchFamily="18" charset="0"/>
                                  <a:cs typeface="Times New Roman" panose="02020603050405020304" pitchFamily="18" charset="0"/>
                                </a:rPr>
                              </m:ctrlPr>
                            </m:sSubPr>
                            <m:e>
                              <m:r>
                                <a:rPr lang="en-US" sz="2100" i="1">
                                  <a:solidFill>
                                    <a:prstClr val="black"/>
                                  </a:solidFill>
                                  <a:latin typeface="Cambria Math" panose="02040503050406030204" pitchFamily="18" charset="0"/>
                                  <a:cs typeface="Times New Roman" panose="02020603050405020304" pitchFamily="18" charset="0"/>
                                </a:rPr>
                                <m:t>𝐹</m:t>
                              </m:r>
                            </m:e>
                            <m:sub>
                              <m:r>
                                <a:rPr lang="en-US" sz="2100" i="1">
                                  <a:solidFill>
                                    <a:prstClr val="black"/>
                                  </a:solidFill>
                                  <a:latin typeface="Cambria Math" panose="02040503050406030204" pitchFamily="18" charset="0"/>
                                  <a:cs typeface="Times New Roman" panose="02020603050405020304" pitchFamily="18" charset="0"/>
                                </a:rPr>
                                <m:t>1</m:t>
                              </m:r>
                            </m:sub>
                          </m:sSub>
                        </m:num>
                        <m:den>
                          <m:sSub>
                            <m:sSubPr>
                              <m:ctrlPr>
                                <a:rPr lang="en-US" sz="2100" i="1">
                                  <a:solidFill>
                                    <a:prstClr val="black"/>
                                  </a:solidFill>
                                  <a:latin typeface="Cambria Math" panose="02040503050406030204" pitchFamily="18" charset="0"/>
                                  <a:cs typeface="Times New Roman" panose="02020603050405020304" pitchFamily="18" charset="0"/>
                                </a:rPr>
                              </m:ctrlPr>
                            </m:sSubPr>
                            <m:e>
                              <m:r>
                                <a:rPr lang="en-US" sz="2100" i="1">
                                  <a:solidFill>
                                    <a:prstClr val="black"/>
                                  </a:solidFill>
                                  <a:latin typeface="Cambria Math" panose="02040503050406030204" pitchFamily="18" charset="0"/>
                                  <a:cs typeface="Times New Roman" panose="02020603050405020304" pitchFamily="18" charset="0"/>
                                </a:rPr>
                                <m:t>𝐴</m:t>
                              </m:r>
                            </m:e>
                            <m:sub>
                              <m:r>
                                <a:rPr lang="en-US" sz="2100" i="1">
                                  <a:solidFill>
                                    <a:prstClr val="black"/>
                                  </a:solidFill>
                                  <a:latin typeface="Cambria Math" panose="02040503050406030204" pitchFamily="18" charset="0"/>
                                  <a:cs typeface="Times New Roman" panose="02020603050405020304" pitchFamily="18" charset="0"/>
                                </a:rPr>
                                <m:t>1</m:t>
                              </m:r>
                            </m:sub>
                          </m:sSub>
                        </m:den>
                      </m:f>
                      <m:r>
                        <a:rPr lang="en-US" sz="2100" i="1">
                          <a:solidFill>
                            <a:prstClr val="black"/>
                          </a:solidFill>
                          <a:latin typeface="Cambria Math" panose="02040503050406030204" pitchFamily="18" charset="0"/>
                          <a:cs typeface="Times New Roman" panose="02020603050405020304" pitchFamily="18" charset="0"/>
                        </a:rPr>
                        <m:t>=</m:t>
                      </m:r>
                      <m:f>
                        <m:fPr>
                          <m:ctrlPr>
                            <a:rPr lang="en-US" sz="2100" i="1">
                              <a:solidFill>
                                <a:prstClr val="black"/>
                              </a:solidFill>
                              <a:latin typeface="Cambria Math" panose="02040503050406030204" pitchFamily="18" charset="0"/>
                              <a:cs typeface="Times New Roman" panose="02020603050405020304" pitchFamily="18" charset="0"/>
                            </a:rPr>
                          </m:ctrlPr>
                        </m:fPr>
                        <m:num>
                          <m:sSub>
                            <m:sSubPr>
                              <m:ctrlPr>
                                <a:rPr lang="en-US" sz="2100" i="1">
                                  <a:solidFill>
                                    <a:prstClr val="black"/>
                                  </a:solidFill>
                                  <a:latin typeface="Cambria Math" panose="02040503050406030204" pitchFamily="18" charset="0"/>
                                  <a:cs typeface="Times New Roman" panose="02020603050405020304" pitchFamily="18" charset="0"/>
                                </a:rPr>
                              </m:ctrlPr>
                            </m:sSubPr>
                            <m:e>
                              <m:r>
                                <a:rPr lang="en-US" sz="2100" i="1">
                                  <a:solidFill>
                                    <a:prstClr val="black"/>
                                  </a:solidFill>
                                  <a:latin typeface="Cambria Math" panose="02040503050406030204" pitchFamily="18" charset="0"/>
                                  <a:cs typeface="Times New Roman" panose="02020603050405020304" pitchFamily="18" charset="0"/>
                                </a:rPr>
                                <m:t>𝐹</m:t>
                              </m:r>
                            </m:e>
                            <m:sub>
                              <m:r>
                                <a:rPr lang="en-US" sz="2100" i="1">
                                  <a:solidFill>
                                    <a:prstClr val="black"/>
                                  </a:solidFill>
                                  <a:latin typeface="Cambria Math" panose="02040503050406030204" pitchFamily="18" charset="0"/>
                                  <a:cs typeface="Times New Roman" panose="02020603050405020304" pitchFamily="18" charset="0"/>
                                </a:rPr>
                                <m:t>2</m:t>
                              </m:r>
                            </m:sub>
                          </m:sSub>
                        </m:num>
                        <m:den>
                          <m:sSub>
                            <m:sSubPr>
                              <m:ctrlPr>
                                <a:rPr lang="en-US" sz="2100" i="1">
                                  <a:solidFill>
                                    <a:prstClr val="black"/>
                                  </a:solidFill>
                                  <a:latin typeface="Cambria Math" panose="02040503050406030204" pitchFamily="18" charset="0"/>
                                  <a:cs typeface="Times New Roman" panose="02020603050405020304" pitchFamily="18" charset="0"/>
                                </a:rPr>
                              </m:ctrlPr>
                            </m:sSubPr>
                            <m:e>
                              <m:r>
                                <a:rPr lang="en-US" sz="2100" i="1">
                                  <a:solidFill>
                                    <a:prstClr val="black"/>
                                  </a:solidFill>
                                  <a:latin typeface="Cambria Math" panose="02040503050406030204" pitchFamily="18" charset="0"/>
                                  <a:cs typeface="Times New Roman" panose="02020603050405020304" pitchFamily="18" charset="0"/>
                                </a:rPr>
                                <m:t>𝐴</m:t>
                              </m:r>
                            </m:e>
                            <m:sub>
                              <m:r>
                                <a:rPr lang="en-US" sz="2100" i="1">
                                  <a:solidFill>
                                    <a:prstClr val="black"/>
                                  </a:solidFill>
                                  <a:latin typeface="Cambria Math" panose="02040503050406030204" pitchFamily="18" charset="0"/>
                                  <a:cs typeface="Times New Roman" panose="02020603050405020304" pitchFamily="18" charset="0"/>
                                </a:rPr>
                                <m:t>2</m:t>
                              </m:r>
                            </m:sub>
                          </m:sSub>
                        </m:den>
                      </m:f>
                    </m:oMath>
                  </m:oMathPara>
                </a14:m>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Therefore</a:t>
                </a:r>
              </a:p>
              <a:p>
                <a:pPr defTabSz="685800" fontAlgn="auto">
                  <a:spcBef>
                    <a:spcPts val="0"/>
                  </a:spcBef>
                  <a:spcAft>
                    <a:spcPts val="0"/>
                  </a:spcAft>
                </a:pP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smtClean="0">
                              <a:solidFill>
                                <a:srgbClr val="FF0000"/>
                              </a:solidFill>
                              <a:latin typeface="Cambria Math" panose="02040503050406030204" pitchFamily="18" charset="0"/>
                              <a:cs typeface="Times New Roman" panose="02020603050405020304" pitchFamily="18" charset="0"/>
                            </a:rPr>
                          </m:ctrlPr>
                        </m:sSubPr>
                        <m:e>
                          <m:r>
                            <a:rPr lang="en-US" sz="2100" i="1">
                              <a:solidFill>
                                <a:srgbClr val="FF0000"/>
                              </a:solidFill>
                              <a:latin typeface="Cambria Math" panose="02040503050406030204" pitchFamily="18" charset="0"/>
                              <a:cs typeface="Times New Roman" panose="02020603050405020304" pitchFamily="18" charset="0"/>
                            </a:rPr>
                            <m:t>𝐹</m:t>
                          </m:r>
                        </m:e>
                        <m:sub>
                          <m:r>
                            <a:rPr lang="en-US" sz="2100" i="1">
                              <a:solidFill>
                                <a:srgbClr val="FF0000"/>
                              </a:solidFill>
                              <a:latin typeface="Cambria Math" panose="02040503050406030204" pitchFamily="18" charset="0"/>
                              <a:cs typeface="Times New Roman" panose="02020603050405020304" pitchFamily="18" charset="0"/>
                            </a:rPr>
                            <m:t>2</m:t>
                          </m:r>
                        </m:sub>
                      </m:sSub>
                      <m:r>
                        <a:rPr lang="en-US" sz="2100" i="1">
                          <a:solidFill>
                            <a:srgbClr val="FF0000"/>
                          </a:solidFill>
                          <a:latin typeface="Cambria Math" panose="02040503050406030204" pitchFamily="18" charset="0"/>
                          <a:cs typeface="Times New Roman" panose="02020603050405020304" pitchFamily="18" charset="0"/>
                        </a:rPr>
                        <m:t>=</m:t>
                      </m:r>
                      <m:sSub>
                        <m:sSubPr>
                          <m:ctrlPr>
                            <a:rPr lang="en-US" sz="2100" i="1">
                              <a:solidFill>
                                <a:srgbClr val="FF0000"/>
                              </a:solidFill>
                              <a:latin typeface="Cambria Math" panose="02040503050406030204" pitchFamily="18" charset="0"/>
                              <a:cs typeface="Times New Roman" panose="02020603050405020304" pitchFamily="18" charset="0"/>
                            </a:rPr>
                          </m:ctrlPr>
                        </m:sSubPr>
                        <m:e>
                          <m:r>
                            <a:rPr lang="en-US" sz="2100" i="1">
                              <a:solidFill>
                                <a:srgbClr val="FF0000"/>
                              </a:solidFill>
                              <a:latin typeface="Cambria Math" panose="02040503050406030204" pitchFamily="18" charset="0"/>
                              <a:cs typeface="Times New Roman" panose="02020603050405020304" pitchFamily="18" charset="0"/>
                            </a:rPr>
                            <m:t>𝐹</m:t>
                          </m:r>
                        </m:e>
                        <m:sub>
                          <m:r>
                            <a:rPr lang="en-US" sz="2100" i="1">
                              <a:solidFill>
                                <a:srgbClr val="FF0000"/>
                              </a:solidFill>
                              <a:latin typeface="Cambria Math" panose="02040503050406030204" pitchFamily="18" charset="0"/>
                              <a:cs typeface="Times New Roman" panose="02020603050405020304" pitchFamily="18" charset="0"/>
                            </a:rPr>
                            <m:t>1</m:t>
                          </m:r>
                        </m:sub>
                      </m:sSub>
                      <m:f>
                        <m:fPr>
                          <m:ctrlPr>
                            <a:rPr lang="en-US" sz="2100" i="1">
                              <a:solidFill>
                                <a:srgbClr val="FF0000"/>
                              </a:solidFill>
                              <a:latin typeface="Cambria Math" panose="02040503050406030204" pitchFamily="18" charset="0"/>
                              <a:cs typeface="Times New Roman" panose="02020603050405020304" pitchFamily="18" charset="0"/>
                            </a:rPr>
                          </m:ctrlPr>
                        </m:fPr>
                        <m:num>
                          <m:sSub>
                            <m:sSubPr>
                              <m:ctrlPr>
                                <a:rPr lang="en-US" sz="2100" i="1">
                                  <a:solidFill>
                                    <a:srgbClr val="FF0000"/>
                                  </a:solidFill>
                                  <a:latin typeface="Cambria Math" panose="02040503050406030204" pitchFamily="18" charset="0"/>
                                  <a:cs typeface="Times New Roman" panose="02020603050405020304" pitchFamily="18" charset="0"/>
                                </a:rPr>
                              </m:ctrlPr>
                            </m:sSubPr>
                            <m:e>
                              <m:r>
                                <a:rPr lang="en-US" sz="2100" i="1">
                                  <a:solidFill>
                                    <a:srgbClr val="FF0000"/>
                                  </a:solidFill>
                                  <a:latin typeface="Cambria Math" panose="02040503050406030204" pitchFamily="18" charset="0"/>
                                  <a:cs typeface="Times New Roman" panose="02020603050405020304" pitchFamily="18" charset="0"/>
                                </a:rPr>
                                <m:t>𝐴</m:t>
                              </m:r>
                            </m:e>
                            <m:sub>
                              <m:r>
                                <a:rPr lang="en-US" sz="2100" i="1">
                                  <a:solidFill>
                                    <a:srgbClr val="FF0000"/>
                                  </a:solidFill>
                                  <a:latin typeface="Cambria Math" panose="02040503050406030204" pitchFamily="18" charset="0"/>
                                  <a:cs typeface="Times New Roman" panose="02020603050405020304" pitchFamily="18" charset="0"/>
                                </a:rPr>
                                <m:t>2</m:t>
                              </m:r>
                            </m:sub>
                          </m:sSub>
                        </m:num>
                        <m:den>
                          <m:sSub>
                            <m:sSubPr>
                              <m:ctrlPr>
                                <a:rPr lang="en-US" sz="2100" i="1">
                                  <a:solidFill>
                                    <a:srgbClr val="FF0000"/>
                                  </a:solidFill>
                                  <a:latin typeface="Cambria Math" panose="02040503050406030204" pitchFamily="18" charset="0"/>
                                  <a:cs typeface="Times New Roman" panose="02020603050405020304" pitchFamily="18" charset="0"/>
                                </a:rPr>
                              </m:ctrlPr>
                            </m:sSubPr>
                            <m:e>
                              <m:r>
                                <a:rPr lang="en-US" sz="2100" i="1">
                                  <a:solidFill>
                                    <a:srgbClr val="FF0000"/>
                                  </a:solidFill>
                                  <a:latin typeface="Cambria Math" panose="02040503050406030204" pitchFamily="18" charset="0"/>
                                  <a:cs typeface="Times New Roman" panose="02020603050405020304" pitchFamily="18" charset="0"/>
                                </a:rPr>
                                <m:t>𝐴</m:t>
                              </m:r>
                            </m:e>
                            <m:sub>
                              <m:r>
                                <a:rPr lang="en-US" sz="2100" i="1">
                                  <a:solidFill>
                                    <a:srgbClr val="FF0000"/>
                                  </a:solidFill>
                                  <a:latin typeface="Cambria Math" panose="02040503050406030204" pitchFamily="18" charset="0"/>
                                  <a:cs typeface="Times New Roman" panose="02020603050405020304" pitchFamily="18" charset="0"/>
                                </a:rPr>
                                <m:t>1</m:t>
                              </m:r>
                            </m:sub>
                          </m:sSub>
                        </m:den>
                      </m:f>
                    </m:oMath>
                  </m:oMathPara>
                </a14:m>
                <a:endParaRPr lang="en-US" sz="21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2356" y="1948495"/>
                <a:ext cx="3488808" cy="3349187"/>
              </a:xfrm>
              <a:prstGeom prst="rect">
                <a:avLst/>
              </a:prstGeom>
              <a:blipFill>
                <a:blip r:embed="rId3"/>
                <a:stretch>
                  <a:fillRect l="-1916" t="-1089" r="-87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20371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43751" y="-327025"/>
            <a:ext cx="8229600" cy="1143000"/>
          </a:xfrm>
        </p:spPr>
        <p:txBody>
          <a:bodyPr/>
          <a:lstStyle/>
          <a:p>
            <a:pPr eaLnBrk="1" hangingPunct="1"/>
            <a:r>
              <a:rPr lang="en-US" altLang="en-US" sz="3200" dirty="0">
                <a:solidFill>
                  <a:srgbClr val="FF0000"/>
                </a:solidFill>
              </a:rPr>
              <a:t>Pascal’s Law</a:t>
            </a:r>
          </a:p>
        </p:txBody>
      </p:sp>
      <p:pic>
        <p:nvPicPr>
          <p:cNvPr id="51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50821"/>
          <a:stretch>
            <a:fillRect/>
          </a:stretch>
        </p:blipFill>
        <p:spPr bwMode="auto">
          <a:xfrm>
            <a:off x="228600" y="685800"/>
            <a:ext cx="2438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52" y="4575871"/>
            <a:ext cx="3106738"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943" y="244475"/>
            <a:ext cx="21367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49650"/>
            <a:ext cx="2971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50999"/>
          <a:stretch>
            <a:fillRect/>
          </a:stretch>
        </p:blipFill>
        <p:spPr bwMode="auto">
          <a:xfrm>
            <a:off x="2877343" y="685800"/>
            <a:ext cx="2438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3017302"/>
            <a:ext cx="5087143" cy="1200329"/>
          </a:xfrm>
          <a:prstGeom prst="rect">
            <a:avLst/>
          </a:prstGeom>
          <a:noFill/>
          <a:ln w="38100">
            <a:solidFill>
              <a:srgbClr val="FF0000"/>
            </a:solidFill>
          </a:ln>
        </p:spPr>
        <p:txBody>
          <a:bodyPr wrap="square" rtlCol="0">
            <a:spAutoFit/>
          </a:bodyPr>
          <a:lstStyle/>
          <a:p>
            <a:r>
              <a:rPr lang="en-US" b="1" u="sng" dirty="0"/>
              <a:t>Pascal law: </a:t>
            </a:r>
          </a:p>
          <a:p>
            <a:r>
              <a:rPr lang="en-US" dirty="0"/>
              <a:t>Pressure applied to an </a:t>
            </a:r>
            <a:r>
              <a:rPr lang="en-US" dirty="0">
                <a:solidFill>
                  <a:srgbClr val="FF0000"/>
                </a:solidFill>
              </a:rPr>
              <a:t>enclosed</a:t>
            </a:r>
            <a:r>
              <a:rPr lang="en-US" dirty="0"/>
              <a:t> fluid is transmitted undiminished to every portion of the fluid and to the walls of the containing vessel.</a:t>
            </a:r>
          </a:p>
        </p:txBody>
      </p:sp>
      <mc:AlternateContent xmlns:mc="http://schemas.openxmlformats.org/markup-compatibility/2006" xmlns:a14="http://schemas.microsoft.com/office/drawing/2010/main">
        <mc:Choice Requires="a14">
          <p:sp>
            <p:nvSpPr>
              <p:cNvPr id="12" name="TextBox 11"/>
              <p:cNvSpPr txBox="1"/>
              <p:nvPr/>
            </p:nvSpPr>
            <p:spPr>
              <a:xfrm>
                <a:off x="5770041" y="1981975"/>
                <a:ext cx="3065462" cy="1477328"/>
              </a:xfrm>
              <a:prstGeom prst="rect">
                <a:avLst/>
              </a:prstGeom>
              <a:noFill/>
              <a:ln w="38100">
                <a:solidFill>
                  <a:srgbClr val="FF0000"/>
                </a:solidFill>
              </a:ln>
            </p:spPr>
            <p:txBody>
              <a:bodyPr wrap="square" rtlCol="0">
                <a:spAutoFit/>
              </a:bodyPr>
              <a:lstStyle/>
              <a:p>
                <a:r>
                  <a:rPr lang="en-US" b="1" u="sng" dirty="0"/>
                  <a:t>Communicating tubes: </a:t>
                </a:r>
              </a:p>
              <a:p>
                <a:r>
                  <a:rPr lang="en-US" dirty="0"/>
                  <a:t>Fluid has the same height at every height of the tubes, where the pressure is the same. </a:t>
                </a:r>
                <a14:m>
                  <m:oMath xmlns:m="http://schemas.openxmlformats.org/officeDocument/2006/math">
                    <m:r>
                      <a:rPr lang="en-US" b="1" i="1" smtClean="0">
                        <a:latin typeface="Cambria Math" panose="02040503050406030204" pitchFamily="18" charset="0"/>
                      </a:rPr>
                      <m:t>𝑷</m:t>
                    </m:r>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𝒂𝒕𝒎</m:t>
                        </m:r>
                      </m:sub>
                    </m:sSub>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𝝆</m:t>
                    </m:r>
                    <m:r>
                      <a:rPr lang="en-US" b="1" i="1" smtClean="0">
                        <a:latin typeface="Cambria Math" panose="02040503050406030204" pitchFamily="18" charset="0"/>
                      </a:rPr>
                      <m:t>𝒈𝒉</m:t>
                    </m:r>
                  </m:oMath>
                </a14:m>
                <a:endParaRPr lang="en-US"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5770041" y="1981975"/>
                <a:ext cx="3065462" cy="1477328"/>
              </a:xfrm>
              <a:prstGeom prst="rect">
                <a:avLst/>
              </a:prstGeom>
              <a:blipFill rotWithShape="0">
                <a:blip r:embed="rId6"/>
                <a:stretch>
                  <a:fillRect l="-1181" t="-806" r="-2756" b="-4435"/>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941241" y="5025332"/>
                <a:ext cx="1828800" cy="1245790"/>
              </a:xfrm>
              <a:prstGeom prst="rect">
                <a:avLst/>
              </a:prstGeom>
              <a:noFill/>
              <a:ln w="381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𝑷</m:t>
                      </m:r>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𝟏</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𝟐</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𝟐</m:t>
                              </m:r>
                            </m:sub>
                          </m:sSub>
                        </m:den>
                      </m:f>
                    </m:oMath>
                  </m:oMathPara>
                </a14:m>
                <a:endParaRPr lang="en-US" b="1" dirty="0"/>
              </a:p>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𝟐</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𝟐</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den>
                      </m:f>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𝟏</m:t>
                          </m:r>
                        </m:sub>
                      </m:sSub>
                    </m:oMath>
                  </m:oMathPara>
                </a14:m>
                <a:endParaRPr lang="en-US"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3941241" y="5025332"/>
                <a:ext cx="1828800" cy="1245790"/>
              </a:xfrm>
              <a:prstGeom prst="rect">
                <a:avLst/>
              </a:prstGeom>
              <a:blipFill rotWithShape="0">
                <a:blip r:embed="rId7"/>
                <a:stretch>
                  <a:fillRect/>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97" y="462887"/>
            <a:ext cx="30480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914400" y="-10291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dirty="0">
                <a:solidFill>
                  <a:srgbClr val="FF0000"/>
                </a:solidFill>
              </a:rPr>
              <a:t>Hydraulic lift</a:t>
            </a:r>
          </a:p>
        </p:txBody>
      </p:sp>
      <mc:AlternateContent xmlns:mc="http://schemas.openxmlformats.org/markup-compatibility/2006" xmlns:a14="http://schemas.microsoft.com/office/drawing/2010/main">
        <mc:Choice Requires="a14">
          <p:sp>
            <p:nvSpPr>
              <p:cNvPr id="2" name="TextBox 1"/>
              <p:cNvSpPr txBox="1"/>
              <p:nvPr/>
            </p:nvSpPr>
            <p:spPr>
              <a:xfrm>
                <a:off x="4578347" y="374507"/>
                <a:ext cx="4545181" cy="3848105"/>
              </a:xfrm>
              <a:prstGeom prst="rect">
                <a:avLst/>
              </a:prstGeom>
              <a:noFill/>
              <a:ln w="38100">
                <a:solidFill>
                  <a:srgbClr val="FF0000"/>
                </a:solidFill>
              </a:ln>
            </p:spPr>
            <p:txBody>
              <a:bodyPr wrap="square" rtlCol="0">
                <a:spAutoFit/>
              </a:bodyPr>
              <a:lstStyle/>
              <a:p>
                <a:r>
                  <a:rPr lang="en-US" b="1" u="sng" dirty="0"/>
                  <a:t>Problem 13-27</a:t>
                </a:r>
              </a:p>
              <a:p>
                <a:r>
                  <a:rPr lang="en-US" dirty="0"/>
                  <a:t>Design a lift which can handle cars up to 3000kg, plus the 500kg platform. The worker should need to exert 100N.</a:t>
                </a:r>
              </a:p>
              <a:p>
                <a:endParaRPr lang="en-US" dirty="0"/>
              </a:p>
              <a:p>
                <a:pPr marL="342900" indent="-342900">
                  <a:buFont typeface="+mj-lt"/>
                  <a:buAutoNum type="alphaLcParenR"/>
                </a:pPr>
                <a:r>
                  <a:rPr lang="en-US" dirty="0"/>
                  <a:t>What is the diameter of the pipe under the platform?</a:t>
                </a:r>
              </a:p>
              <a:p>
                <a:pPr marL="342900" indent="-342900">
                  <a:buFont typeface="+mj-lt"/>
                  <a:buAutoNum type="alphaLcParenR"/>
                </a:pPr>
                <a:r>
                  <a:rPr lang="en-US" dirty="0"/>
                  <a:t>If the worker pushes down with a stroke 50cm long, by how much will he raise the car?</a:t>
                </a:r>
              </a:p>
              <a:p>
                <a:pPr marL="342900" indent="-342900">
                  <a:buFont typeface="+mj-lt"/>
                  <a:buAutoNum type="alphaLcParenR"/>
                </a:pPr>
                <a:endParaRPr lang="en-US" dirty="0"/>
              </a:p>
              <a:p>
                <a:r>
                  <a:rPr lang="en-US" b="1" dirty="0"/>
                  <a:t>Use: </a:t>
                </a:r>
                <a:r>
                  <a:rPr lang="en-US" dirty="0"/>
                  <a:t>Pascal law </a:t>
                </a:r>
                <a:r>
                  <a:rPr lang="en-US" dirty="0">
                    <a:sym typeface="Wingdings" panose="05000000000000000000" pitchFamily="2" charset="2"/>
                  </a:rPr>
                  <a:t> </a:t>
                </a:r>
                <a14:m>
                  <m:oMath xmlns:m="http://schemas.openxmlformats.org/officeDocument/2006/math">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𝟏</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𝟐</m:t>
                            </m:r>
                          </m:sub>
                        </m:sSub>
                      </m:num>
                      <m:den>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𝟐</m:t>
                            </m:r>
                          </m:sub>
                        </m:sSub>
                      </m:den>
                    </m:f>
                  </m:oMath>
                </a14:m>
                <a:r>
                  <a:rPr lang="en-US" dirty="0">
                    <a:sym typeface="Wingdings" panose="05000000000000000000" pitchFamily="2" charset="2"/>
                  </a:rPr>
                  <a:t> : pressure is the same everywhere in the fluid.</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578347" y="374507"/>
                <a:ext cx="4545181" cy="3848105"/>
              </a:xfrm>
              <a:prstGeom prst="rect">
                <a:avLst/>
              </a:prstGeom>
              <a:blipFill rotWithShape="0">
                <a:blip r:embed="rId3"/>
                <a:stretch>
                  <a:fillRect l="-665" t="-313" r="-1995" b="-1097"/>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2400" y="2928668"/>
                <a:ext cx="4114800" cy="1293944"/>
              </a:xfrm>
              <a:prstGeom prst="rect">
                <a:avLst/>
              </a:prstGeom>
              <a:noFill/>
              <a:ln w="38100">
                <a:solidFill>
                  <a:srgbClr val="FF0000"/>
                </a:solidFill>
              </a:ln>
            </p:spPr>
            <p:txBody>
              <a:bodyPr wrap="square" rtlCol="0">
                <a:spAutoFit/>
              </a:bodyPr>
              <a:lstStyle/>
              <a:p>
                <a:r>
                  <a:rPr lang="en-US" b="1" dirty="0"/>
                  <a:t>Note: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1</m:t>
                        </m:r>
                      </m:sub>
                    </m:sSub>
                    <m:r>
                      <a:rPr lang="en-US" b="0" i="1" smtClean="0">
                        <a:latin typeface="Cambria Math" panose="02040503050406030204" pitchFamily="18" charset="0"/>
                      </a:rPr>
                      <m:t>=100</m:t>
                    </m:r>
                    <m:r>
                      <a:rPr lang="en-US" b="0" i="1" smtClean="0">
                        <a:latin typeface="Cambria Math" panose="02040503050406030204" pitchFamily="18" charset="0"/>
                      </a:rPr>
                      <m:t>𝑁</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2</m:t>
                        </m:r>
                      </m:sub>
                    </m:sSub>
                    <m:r>
                      <a:rPr lang="en-US" b="0" i="1" smtClean="0">
                        <a:latin typeface="Cambria Math" panose="02040503050406030204" pitchFamily="18" charset="0"/>
                      </a:rPr>
                      <m:t>=3500</m:t>
                    </m:r>
                    <m:r>
                      <a:rPr lang="en-US" b="0" i="1" smtClean="0">
                        <a:latin typeface="Cambria Math" panose="02040503050406030204" pitchFamily="18" charset="0"/>
                      </a:rPr>
                      <m:t>𝑘𝑔</m:t>
                    </m:r>
                    <m:r>
                      <a:rPr lang="en-US" b="0" i="1" smtClean="0">
                        <a:latin typeface="Cambria Math" panose="02040503050406030204" pitchFamily="18" charset="0"/>
                      </a:rPr>
                      <m:t>∗9.8</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r>
                      <a:rPr lang="en-US" b="0" i="1" smtClean="0">
                        <a:latin typeface="Cambria Math" panose="02040503050406030204" pitchFamily="18" charset="0"/>
                      </a:rPr>
                      <m:t>=3.43</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r>
                      <a:rPr lang="en-US" b="0" i="1" smtClean="0">
                        <a:latin typeface="Cambria Math" panose="02040503050406030204" pitchFamily="18" charset="0"/>
                      </a:rPr>
                      <m:t>𝑁</m:t>
                    </m:r>
                  </m:oMath>
                </a14:m>
                <a:r>
                  <a:rPr lang="en-US" dirty="0"/>
                  <a:t> volume displaced at each piston, when they move by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oMath>
                </a14:m>
                <a:r>
                  <a:rPr lang="en-US" dirty="0"/>
                  <a:t> is the same. (Area)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2</m:t>
                        </m:r>
                      </m:sup>
                    </m:sSup>
                  </m:oMath>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152400" y="2928668"/>
                <a:ext cx="4114800" cy="1293944"/>
              </a:xfrm>
              <a:prstGeom prst="rect">
                <a:avLst/>
              </a:prstGeom>
              <a:blipFill rotWithShape="0">
                <a:blip r:embed="rId4"/>
                <a:stretch>
                  <a:fillRect l="-734" t="-913" b="-5023"/>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16807" y="4276695"/>
                <a:ext cx="7946021" cy="2550122"/>
              </a:xfrm>
              <a:prstGeom prst="rect">
                <a:avLst/>
              </a:prstGeom>
              <a:noFill/>
              <a:ln w="38100">
                <a:solidFill>
                  <a:srgbClr val="FF0000"/>
                </a:solidFill>
              </a:ln>
            </p:spPr>
            <p:txBody>
              <a:bodyPr wrap="none" rtlCol="0">
                <a:spAutoFit/>
              </a:bodyPr>
              <a:lstStyle/>
              <a:p>
                <a:pPr marL="342900" indent="-342900">
                  <a:buFont typeface="+mj-lt"/>
                  <a:buAutoNum type="alphaLcParenR"/>
                </a:pP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1</m:t>
                            </m:r>
                          </m:sub>
                        </m:sSub>
                      </m:num>
                      <m:den>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r</m:t>
                            </m:r>
                          </m:e>
                          <m:sub>
                            <m:r>
                              <a:rPr lang="en-US" b="0" i="0" smtClean="0">
                                <a:latin typeface="Cambria Math" panose="02040503050406030204" pitchFamily="18" charset="0"/>
                              </a:rPr>
                              <m:t>1</m:t>
                            </m:r>
                          </m:sub>
                          <m:sup>
                            <m:r>
                              <a:rPr lang="en-US" b="0" i="0" smtClean="0">
                                <a:latin typeface="Cambria Math" panose="02040503050406030204" pitchFamily="18" charset="0"/>
                              </a:rPr>
                              <m:t>2</m:t>
                            </m:r>
                          </m:sup>
                        </m:sSubSup>
                      </m:den>
                    </m:f>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2</m:t>
                            </m:r>
                          </m:sub>
                        </m:sSub>
                      </m:num>
                      <m:den>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r</m:t>
                            </m:r>
                          </m:e>
                          <m:sub>
                            <m:r>
                              <a:rPr lang="en-US" b="0" i="0" smtClean="0">
                                <a:latin typeface="Cambria Math" panose="02040503050406030204" pitchFamily="18" charset="0"/>
                              </a:rPr>
                              <m:t>2</m:t>
                            </m:r>
                          </m:sub>
                          <m:sup>
                            <m:r>
                              <a:rPr lang="en-US" b="0" i="0" smtClean="0">
                                <a:latin typeface="Cambria Math" panose="02040503050406030204" pitchFamily="18" charset="0"/>
                              </a:rPr>
                              <m:t>2</m:t>
                            </m:r>
                          </m:sup>
                        </m:sSubSup>
                      </m:den>
                    </m:f>
                  </m:oMath>
                </a14:m>
                <a:r>
                  <a:rPr lang="en-US" dirty="0"/>
                  <a:t> ; </a:t>
                </a:r>
                <a14:m>
                  <m:oMath xmlns:m="http://schemas.openxmlformats.org/officeDocument/2006/math">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r</m:t>
                        </m:r>
                      </m:e>
                      <m:sub>
                        <m:r>
                          <a:rPr lang="en-US" b="0" i="0" smtClean="0">
                            <a:latin typeface="Cambria Math" panose="02040503050406030204" pitchFamily="18" charset="0"/>
                          </a:rPr>
                          <m:t>2</m:t>
                        </m:r>
                      </m:sub>
                      <m:sup/>
                    </m:sSubSup>
                    <m:r>
                      <a:rPr lang="en-US" b="0" i="0" smtClean="0">
                        <a:latin typeface="Cambria Math" panose="02040503050406030204" pitchFamily="18" charset="0"/>
                      </a:rPr>
                      <m:t>=</m:t>
                    </m:r>
                    <m:sSubSup>
                      <m:sSubSupPr>
                        <m:ctrlPr>
                          <a:rPr lang="en-US" i="1" smtClean="0">
                            <a:latin typeface="Cambria Math" panose="02040503050406030204" pitchFamily="18" charset="0"/>
                          </a:rPr>
                        </m:ctrlPr>
                      </m:sSubSupPr>
                      <m:e>
                        <m:r>
                          <m:rPr>
                            <m:sty m:val="p"/>
                          </m:rPr>
                          <a:rPr lang="en-US" b="0" i="0" smtClean="0">
                            <a:latin typeface="Cambria Math" panose="02040503050406030204" pitchFamily="18" charset="0"/>
                          </a:rPr>
                          <m:t>r</m:t>
                        </m:r>
                      </m:e>
                      <m:sub>
                        <m:r>
                          <a:rPr lang="en-US" b="0" i="0" smtClean="0">
                            <a:latin typeface="Cambria Math" panose="02040503050406030204" pitchFamily="18" charset="0"/>
                          </a:rPr>
                          <m:t>1</m:t>
                        </m:r>
                      </m:sub>
                      <m:sup/>
                    </m:sSubSup>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2</m:t>
                                </m:r>
                              </m:sub>
                            </m:sSub>
                          </m:num>
                          <m:den>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1</m:t>
                                </m:r>
                              </m:sub>
                            </m:sSub>
                          </m:den>
                        </m:f>
                      </m:e>
                    </m:rad>
                    <m:r>
                      <a:rPr lang="en-US" b="0" i="0" smtClean="0">
                        <a:latin typeface="Cambria Math" panose="02040503050406030204" pitchFamily="18" charset="0"/>
                      </a:rPr>
                      <m:t>=0.125</m:t>
                    </m:r>
                    <m:r>
                      <m:rPr>
                        <m:sty m:val="p"/>
                      </m:rPr>
                      <a:rPr lang="en-US" b="0" i="0" smtClean="0">
                        <a:latin typeface="Cambria Math" panose="02040503050406030204" pitchFamily="18" charset="0"/>
                      </a:rPr>
                      <m:t>m</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0" smtClean="0">
                                <a:latin typeface="Cambria Math" panose="02040503050406030204" pitchFamily="18" charset="0"/>
                              </a:rPr>
                              <m:t>3.43</m:t>
                            </m:r>
                            <m:r>
                              <m:rPr>
                                <m:sty m:val="p"/>
                              </m:rPr>
                              <a:rPr lang="en-US" b="0" i="0" smtClean="0">
                                <a:latin typeface="Cambria Math" panose="02040503050406030204" pitchFamily="18" charset="0"/>
                              </a:rPr>
                              <m:t>x</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4</m:t>
                                </m:r>
                              </m:sup>
                            </m:sSup>
                          </m:num>
                          <m:den>
                            <m:r>
                              <a:rPr lang="en-US" b="0" i="0" smtClean="0">
                                <a:latin typeface="Cambria Math" panose="02040503050406030204" pitchFamily="18" charset="0"/>
                              </a:rPr>
                              <m:t>100</m:t>
                            </m:r>
                          </m:den>
                        </m:f>
                      </m:e>
                    </m:rad>
                    <m:r>
                      <a:rPr lang="en-US" b="0" i="0" smtClean="0">
                        <a:latin typeface="Cambria Math" panose="02040503050406030204" pitchFamily="18" charset="0"/>
                      </a:rPr>
                      <m:t>=2.32</m:t>
                    </m:r>
                    <m:r>
                      <m:rPr>
                        <m:sty m:val="p"/>
                      </m:rPr>
                      <a:rPr lang="en-US" b="0" i="0" smtClean="0">
                        <a:latin typeface="Cambria Math" panose="02040503050406030204" pitchFamily="18" charset="0"/>
                      </a:rPr>
                      <m:t>m</m:t>
                    </m:r>
                  </m:oMath>
                </a14:m>
                <a:r>
                  <a:rPr lang="en-US" dirty="0"/>
                  <a:t> </a:t>
                </a:r>
                <a:r>
                  <a:rPr lang="en-US" dirty="0">
                    <a:sym typeface="Wingdings" panose="05000000000000000000" pitchFamily="2" charset="2"/>
                  </a:rPr>
                  <a:t> diameter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m:rPr>
                            <m:sty m:val="p"/>
                          </m:rPr>
                          <a:rPr lang="en-US" b="0" i="0" smtClean="0">
                            <a:latin typeface="Cambria Math" panose="02040503050406030204" pitchFamily="18" charset="0"/>
                            <a:sym typeface="Wingdings" panose="05000000000000000000" pitchFamily="2" charset="2"/>
                          </a:rPr>
                          <m:t>d</m:t>
                        </m:r>
                      </m:e>
                      <m:sub>
                        <m:r>
                          <a:rPr lang="en-US" b="0" i="0" smtClean="0">
                            <a:latin typeface="Cambria Math" panose="02040503050406030204" pitchFamily="18" charset="0"/>
                            <a:sym typeface="Wingdings" panose="05000000000000000000" pitchFamily="2" charset="2"/>
                          </a:rPr>
                          <m:t>2</m:t>
                        </m:r>
                      </m:sub>
                    </m:sSub>
                  </m:oMath>
                </a14:m>
                <a:r>
                  <a:rPr lang="en-US" dirty="0">
                    <a:sym typeface="Wingdings" panose="05000000000000000000" pitchFamily="2" charset="2"/>
                  </a:rPr>
                  <a:t>)=4.64m</a:t>
                </a:r>
              </a:p>
              <a:p>
                <a:pPr marL="342900" indent="-342900">
                  <a:buFont typeface="+mj-lt"/>
                  <a:buAutoNum type="alphaLcParenR"/>
                </a:pP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0" smtClean="0">
                            <a:latin typeface="Cambria Math" panose="02040503050406030204" pitchFamily="18" charset="0"/>
                          </a:rPr>
                          <m:t>1</m:t>
                        </m:r>
                      </m:sub>
                    </m:sSub>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1</m:t>
                        </m:r>
                      </m:sub>
                    </m:sSub>
                    <m:r>
                      <a:rPr lang="en-US" b="0" i="0" smtClean="0">
                        <a:latin typeface="Cambria Math" panose="02040503050406030204" pitchFamily="18" charset="0"/>
                      </a:rPr>
                      <m:t>=</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d</m:t>
                        </m:r>
                      </m:e>
                      <m:sub>
                        <m:r>
                          <a:rPr lang="en-US" b="0" i="0" smtClean="0">
                            <a:latin typeface="Cambria Math" panose="02040503050406030204" pitchFamily="18" charset="0"/>
                          </a:rPr>
                          <m:t>2</m:t>
                        </m:r>
                      </m:sub>
                    </m:sSub>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2</m:t>
                        </m:r>
                      </m:sub>
                    </m:sSub>
                  </m:oMath>
                </a14:m>
                <a:r>
                  <a:rPr lang="en-US" dirty="0"/>
                  <a:t> ;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m:rPr>
                                <m:sty m:val="p"/>
                              </m:rPr>
                              <a:rPr lang="el-GR" i="1" smtClean="0">
                                <a:latin typeface="Cambria Math" panose="02040503050406030204" pitchFamily="18" charset="0"/>
                                <a:ea typeface="Cambria Math" panose="02040503050406030204" pitchFamily="18" charset="0"/>
                              </a:rPr>
                              <m:t>π</m:t>
                            </m:r>
                            <m:r>
                              <m:rPr>
                                <m:sty m:val="p"/>
                              </m:rPr>
                              <a:rPr lang="en-US" b="0" i="0" smtClean="0">
                                <a:latin typeface="Cambria Math" panose="02040503050406030204" pitchFamily="18" charset="0"/>
                              </a:rPr>
                              <m:t>r</m:t>
                            </m:r>
                          </m:e>
                          <m:sub>
                            <m:r>
                              <a:rPr lang="en-US" b="0" i="0" smtClean="0">
                                <a:latin typeface="Cambria Math" panose="02040503050406030204" pitchFamily="18" charset="0"/>
                              </a:rPr>
                              <m:t>1</m:t>
                            </m:r>
                          </m:sub>
                          <m:sup>
                            <m:r>
                              <a:rPr lang="en-US" b="0" i="0" smtClean="0">
                                <a:latin typeface="Cambria Math" panose="02040503050406030204" pitchFamily="18" charset="0"/>
                              </a:rPr>
                              <m:t>2</m:t>
                            </m:r>
                          </m:sup>
                        </m:sSubSup>
                      </m:num>
                      <m:den>
                        <m:sSubSup>
                          <m:sSubSupPr>
                            <m:ctrlPr>
                              <a:rPr lang="en-US" i="1" smtClean="0">
                                <a:latin typeface="Cambria Math" panose="02040503050406030204" pitchFamily="18" charset="0"/>
                              </a:rPr>
                            </m:ctrlPr>
                          </m:sSubSupPr>
                          <m:e>
                            <m:r>
                              <m:rPr>
                                <m:sty m:val="p"/>
                              </m:rPr>
                              <a:rPr lang="el-GR" i="1" smtClean="0">
                                <a:latin typeface="Cambria Math" panose="02040503050406030204" pitchFamily="18" charset="0"/>
                                <a:ea typeface="Cambria Math" panose="02040503050406030204" pitchFamily="18" charset="0"/>
                              </a:rPr>
                              <m:t>π</m:t>
                            </m:r>
                            <m:r>
                              <m:rPr>
                                <m:sty m:val="p"/>
                              </m:rPr>
                              <a:rPr lang="en-US" b="0" i="0" smtClean="0">
                                <a:latin typeface="Cambria Math" panose="02040503050406030204" pitchFamily="18" charset="0"/>
                              </a:rPr>
                              <m:t>r</m:t>
                            </m:r>
                          </m:e>
                          <m:sub>
                            <m:r>
                              <a:rPr lang="en-US" b="0" i="0" smtClean="0">
                                <a:latin typeface="Cambria Math" panose="02040503050406030204" pitchFamily="18" charset="0"/>
                              </a:rPr>
                              <m:t>2</m:t>
                            </m:r>
                          </m:sub>
                          <m:sup>
                            <m:r>
                              <a:rPr lang="en-US" b="0" i="0" smtClean="0">
                                <a:latin typeface="Cambria Math" panose="02040503050406030204" pitchFamily="18" charset="0"/>
                              </a:rPr>
                              <m:t>2</m:t>
                            </m:r>
                          </m:sup>
                        </m:sSubSup>
                      </m:den>
                    </m:f>
                    <m:r>
                      <a:rPr lang="en-US" b="0" i="1" smtClean="0">
                        <a:latin typeface="Cambria Math" panose="02040503050406030204" pitchFamily="18" charset="0"/>
                      </a:rPr>
                      <m:t>=50</m:t>
                    </m:r>
                    <m:r>
                      <a:rPr lang="en-US" b="0" i="1" smtClean="0">
                        <a:latin typeface="Cambria Math" panose="02040503050406030204" pitchFamily="18" charset="0"/>
                      </a:rPr>
                      <m:t>𝑐𝑚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0.125</m:t>
                            </m:r>
                            <m:r>
                              <a:rPr lang="en-US" b="0" i="1" smtClean="0">
                                <a:latin typeface="Cambria Math" panose="02040503050406030204" pitchFamily="18" charset="0"/>
                              </a:rPr>
                              <m:t>𝑚</m:t>
                            </m:r>
                          </m:num>
                          <m:den>
                            <m:r>
                              <a:rPr lang="en-US" b="0" i="1" smtClean="0">
                                <a:latin typeface="Cambria Math" panose="02040503050406030204" pitchFamily="18" charset="0"/>
                              </a:rPr>
                              <m:t>2.32</m:t>
                            </m:r>
                            <m:r>
                              <a:rPr lang="en-US" b="0" i="1" smtClean="0">
                                <a:latin typeface="Cambria Math" panose="02040503050406030204" pitchFamily="18" charset="0"/>
                              </a:rPr>
                              <m:t>𝑚</m:t>
                            </m:r>
                          </m:den>
                        </m:f>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=1.45</m:t>
                    </m:r>
                    <m:r>
                      <a:rPr lang="en-US" b="0" i="1" smtClean="0">
                        <a:latin typeface="Cambria Math" panose="02040503050406030204" pitchFamily="18" charset="0"/>
                      </a:rPr>
                      <m:t>𝑚𝑚</m:t>
                    </m:r>
                  </m:oMath>
                </a14:m>
                <a:endParaRPr lang="en-US" dirty="0"/>
              </a:p>
              <a:p>
                <a:endParaRPr lang="en-US" dirty="0"/>
              </a:p>
              <a:p>
                <a:r>
                  <a:rPr lang="en-US" b="1" dirty="0"/>
                  <a:t>Reflect: </a:t>
                </a:r>
                <a:r>
                  <a:rPr lang="en-US" dirty="0"/>
                  <a:t>Work done by worker and on car must be the same.</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r>
                        <a:rPr lang="en-US" b="0" i="1" smtClean="0">
                          <a:latin typeface="Cambria Math" panose="02040503050406030204" pitchFamily="18" charset="0"/>
                        </a:rPr>
                        <m:t>=100</m:t>
                      </m:r>
                      <m:r>
                        <a:rPr lang="en-US" b="0" i="1" smtClean="0">
                          <a:latin typeface="Cambria Math" panose="02040503050406030204" pitchFamily="18" charset="0"/>
                        </a:rPr>
                        <m:t>𝑁</m:t>
                      </m:r>
                      <m:r>
                        <a:rPr lang="en-US" b="0" i="1" smtClean="0">
                          <a:latin typeface="Cambria Math" panose="02040503050406030204" pitchFamily="18" charset="0"/>
                        </a:rPr>
                        <m:t>∗0.5</m:t>
                      </m:r>
                      <m:r>
                        <a:rPr lang="en-US" b="0" i="1" smtClean="0">
                          <a:latin typeface="Cambria Math" panose="02040503050406030204" pitchFamily="18" charset="0"/>
                        </a:rPr>
                        <m:t>𝑚</m:t>
                      </m:r>
                      <m:r>
                        <a:rPr lang="en-US" b="0" i="1" smtClean="0">
                          <a:latin typeface="Cambria Math" panose="02040503050406030204" pitchFamily="18" charset="0"/>
                        </a:rPr>
                        <m:t>=50 </m:t>
                      </m:r>
                      <m:r>
                        <a:rPr lang="en-US" b="0" i="1" smtClean="0">
                          <a:latin typeface="Cambria Math" panose="02040503050406030204" pitchFamily="18" charset="0"/>
                        </a:rPr>
                        <m:t>𝐽</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2</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r>
                        <a:rPr lang="en-US" b="0" i="1" smtClean="0">
                          <a:latin typeface="Cambria Math" panose="02040503050406030204" pitchFamily="18" charset="0"/>
                        </a:rPr>
                        <m:t>=3.43</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r>
                        <a:rPr lang="en-US" b="0" i="1" smtClean="0">
                          <a:latin typeface="Cambria Math" panose="02040503050406030204" pitchFamily="18" charset="0"/>
                        </a:rPr>
                        <m:t>𝑁</m:t>
                      </m:r>
                      <m:r>
                        <a:rPr lang="en-US" b="0" i="1" smtClean="0">
                          <a:latin typeface="Cambria Math" panose="02040503050406030204" pitchFamily="18" charset="0"/>
                        </a:rPr>
                        <m:t>∗1.45</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𝑚</m:t>
                      </m:r>
                      <m:r>
                        <a:rPr lang="en-US" b="0" i="1" smtClean="0">
                          <a:latin typeface="Cambria Math" panose="02040503050406030204" pitchFamily="18" charset="0"/>
                        </a:rPr>
                        <m:t>=50 </m:t>
                      </m:r>
                      <m:r>
                        <a:rPr lang="en-US" b="0" i="1" smtClean="0">
                          <a:latin typeface="Cambria Math" panose="02040503050406030204" pitchFamily="18" charset="0"/>
                        </a:rPr>
                        <m:t>𝐽</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6807" y="4276695"/>
                <a:ext cx="7946021" cy="2550122"/>
              </a:xfrm>
              <a:prstGeom prst="rect">
                <a:avLst/>
              </a:prstGeom>
              <a:blipFill rotWithShape="0">
                <a:blip r:embed="rId5"/>
                <a:stretch>
                  <a:fillRect l="-458" b="-236"/>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048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31" y="0"/>
            <a:ext cx="248126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06" y="3267884"/>
            <a:ext cx="2741730" cy="192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97393" y="698094"/>
            <a:ext cx="2362199" cy="923330"/>
          </a:xfrm>
          <a:prstGeom prst="rect">
            <a:avLst/>
          </a:prstGeom>
          <a:noFill/>
          <a:ln w="38100">
            <a:solidFill>
              <a:srgbClr val="FF0000"/>
            </a:solidFill>
          </a:ln>
        </p:spPr>
        <p:txBody>
          <a:bodyPr wrap="square" rtlCol="0">
            <a:spAutoFit/>
          </a:bodyPr>
          <a:lstStyle/>
          <a:p>
            <a:r>
              <a:rPr lang="en-US" dirty="0"/>
              <a:t>Medical instruments measure pressure</a:t>
            </a:r>
          </a:p>
          <a:p>
            <a:r>
              <a:rPr lang="en-US" dirty="0">
                <a:sym typeface="Wingdings" panose="05000000000000000000" pitchFamily="2" charset="2"/>
              </a:rPr>
              <a:t> Eye          Heart </a:t>
            </a:r>
            <a:endParaRPr lang="en-US" dirty="0"/>
          </a:p>
        </p:txBody>
      </p:sp>
      <p:sp>
        <p:nvSpPr>
          <p:cNvPr id="10" name="TextBox 9"/>
          <p:cNvSpPr txBox="1"/>
          <p:nvPr/>
        </p:nvSpPr>
        <p:spPr>
          <a:xfrm>
            <a:off x="228599" y="2393424"/>
            <a:ext cx="2949401" cy="830997"/>
          </a:xfrm>
          <a:prstGeom prst="rect">
            <a:avLst/>
          </a:prstGeom>
          <a:noFill/>
          <a:ln w="38100">
            <a:solidFill>
              <a:srgbClr val="FF0000"/>
            </a:solidFill>
          </a:ln>
        </p:spPr>
        <p:txBody>
          <a:bodyPr wrap="square" rtlCol="0">
            <a:spAutoFit/>
          </a:bodyPr>
          <a:lstStyle/>
          <a:p>
            <a:r>
              <a:rPr lang="en-US" sz="1600" dirty="0"/>
              <a:t>A tonometer measures pressure within the eyeball to diagnose glaucoma.</a:t>
            </a:r>
          </a:p>
        </p:txBody>
      </p:sp>
      <mc:AlternateContent xmlns:mc="http://schemas.openxmlformats.org/markup-compatibility/2006" xmlns:a14="http://schemas.microsoft.com/office/drawing/2010/main">
        <mc:Choice Requires="a14">
          <p:sp>
            <p:nvSpPr>
              <p:cNvPr id="11" name="TextBox 10"/>
              <p:cNvSpPr txBox="1"/>
              <p:nvPr/>
            </p:nvSpPr>
            <p:spPr>
              <a:xfrm>
                <a:off x="3434196" y="2423409"/>
                <a:ext cx="2497723" cy="2430281"/>
              </a:xfrm>
              <a:prstGeom prst="rect">
                <a:avLst/>
              </a:prstGeom>
              <a:noFill/>
              <a:ln w="38100">
                <a:solidFill>
                  <a:srgbClr val="FF0000"/>
                </a:solidFill>
              </a:ln>
            </p:spPr>
            <p:txBody>
              <a:bodyPr wrap="square" rtlCol="0">
                <a:spAutoFit/>
              </a:bodyPr>
              <a:lstStyle/>
              <a:p>
                <a:r>
                  <a:rPr lang="en-US" b="1" u="sng" dirty="0"/>
                  <a:t>Blood pressure varies with height:</a:t>
                </a:r>
              </a:p>
              <a:p>
                <a:endParaRPr lang="en-US" dirty="0"/>
              </a:p>
              <a:p>
                <a:r>
                  <a:rPr lang="en-US" dirty="0"/>
                  <a:t>At the height of the heart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m:t>
                        </m:r>
                      </m:sub>
                    </m:sSub>
                    <m:r>
                      <a:rPr lang="en-US" b="0" i="1" smtClean="0">
                        <a:latin typeface="Cambria Math" panose="02040503050406030204" pitchFamily="18" charset="0"/>
                      </a:rPr>
                      <m:t>=1.3</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r>
                      <a:rPr lang="en-US" b="0" i="1" smtClean="0">
                        <a:latin typeface="Cambria Math" panose="02040503050406030204" pitchFamily="18" charset="0"/>
                      </a:rPr>
                      <m:t>𝑃𝑎</m:t>
                    </m:r>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𝑏𝑙𝑜𝑜𝑑</m:t>
                        </m:r>
                      </m:sub>
                    </m:sSub>
                    <m:r>
                      <a:rPr lang="en-US" b="0" i="1" smtClean="0">
                        <a:latin typeface="Cambria Math" panose="02040503050406030204" pitchFamily="18" charset="0"/>
                      </a:rPr>
                      <m:t>=1.06</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oMath>
                </a14:m>
                <a:endParaRPr lang="en-US" dirty="0"/>
              </a:p>
              <a:p>
                <a:r>
                  <a:rPr lang="en-US" dirty="0"/>
                  <a:t>Use: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𝑔h</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434196" y="2423409"/>
                <a:ext cx="2497723" cy="2430281"/>
              </a:xfrm>
              <a:prstGeom prst="rect">
                <a:avLst/>
              </a:prstGeom>
              <a:blipFill rotWithShape="0">
                <a:blip r:embed="rId5"/>
                <a:stretch>
                  <a:fillRect l="-1202" t="-743" r="-240" b="-2475"/>
                </a:stretch>
              </a:blipFill>
              <a:ln w="38100">
                <a:solidFill>
                  <a:srgbClr val="FF0000"/>
                </a:solidFill>
              </a:ln>
            </p:spPr>
            <p:txBody>
              <a:bodyPr/>
              <a:lstStyle/>
              <a:p>
                <a:r>
                  <a:rPr lang="en-US">
                    <a:noFill/>
                  </a:rPr>
                  <a:t> </a:t>
                </a:r>
              </a:p>
            </p:txBody>
          </p:sp>
        </mc:Fallback>
      </mc:AlternateContent>
      <p:sp>
        <p:nvSpPr>
          <p:cNvPr id="12" name="TextBox 11"/>
          <p:cNvSpPr txBox="1"/>
          <p:nvPr/>
        </p:nvSpPr>
        <p:spPr>
          <a:xfrm>
            <a:off x="6082966" y="3556770"/>
            <a:ext cx="3049002" cy="3293209"/>
          </a:xfrm>
          <a:prstGeom prst="rect">
            <a:avLst/>
          </a:prstGeom>
          <a:noFill/>
          <a:ln w="38100">
            <a:solidFill>
              <a:srgbClr val="FF0000"/>
            </a:solidFill>
          </a:ln>
        </p:spPr>
        <p:txBody>
          <a:bodyPr wrap="square" rtlCol="0">
            <a:spAutoFit/>
          </a:bodyPr>
          <a:lstStyle/>
          <a:p>
            <a:r>
              <a:rPr lang="en-US" sz="1600" dirty="0"/>
              <a:t>Healthy blood pressure is 120/80mm Hg. </a:t>
            </a:r>
          </a:p>
          <a:p>
            <a:endParaRPr lang="en-US" sz="1600" dirty="0"/>
          </a:p>
          <a:p>
            <a:r>
              <a:rPr lang="en-US" sz="1600" dirty="0"/>
              <a:t>Pressure is measured at the height of the heart</a:t>
            </a:r>
          </a:p>
          <a:p>
            <a:endParaRPr lang="en-US" sz="1600" dirty="0"/>
          </a:p>
          <a:p>
            <a:r>
              <a:rPr lang="en-US" sz="1600" b="1" u="sng" dirty="0"/>
              <a:t>Systolic pressure: </a:t>
            </a:r>
          </a:p>
          <a:p>
            <a:r>
              <a:rPr lang="en-US" sz="1600" dirty="0"/>
              <a:t>Blood starts to spread discontinuously through the compressed vessel.</a:t>
            </a:r>
          </a:p>
          <a:p>
            <a:endParaRPr lang="en-US" sz="1600" dirty="0"/>
          </a:p>
          <a:p>
            <a:r>
              <a:rPr lang="en-US" sz="1600" b="1" u="sng" dirty="0" err="1"/>
              <a:t>Distolic</a:t>
            </a:r>
            <a:r>
              <a:rPr lang="en-US" sz="1600" b="1" u="sng" dirty="0"/>
              <a:t> pressure: </a:t>
            </a:r>
          </a:p>
          <a:p>
            <a:r>
              <a:rPr lang="en-US" sz="1600" dirty="0"/>
              <a:t>Blood flows continuously</a:t>
            </a:r>
          </a:p>
        </p:txBody>
      </p:sp>
      <mc:AlternateContent xmlns:mc="http://schemas.openxmlformats.org/markup-compatibility/2006" xmlns:a14="http://schemas.microsoft.com/office/drawing/2010/main">
        <mc:Choice Requires="a14">
          <p:sp>
            <p:nvSpPr>
              <p:cNvPr id="13" name="TextBox 12"/>
              <p:cNvSpPr txBox="1"/>
              <p:nvPr/>
            </p:nvSpPr>
            <p:spPr>
              <a:xfrm>
                <a:off x="152400" y="5236575"/>
                <a:ext cx="5744896" cy="1569660"/>
              </a:xfrm>
              <a:prstGeom prst="rect">
                <a:avLst/>
              </a:prstGeom>
              <a:noFill/>
              <a:ln w="38100">
                <a:solidFill>
                  <a:srgbClr val="FF0000"/>
                </a:solidFill>
              </a:ln>
            </p:spPr>
            <p:txBody>
              <a:bodyPr wrap="square" rtlCol="0">
                <a:spAutoFit/>
              </a:bodyPr>
              <a:lstStyle/>
              <a:p>
                <a:pPr marL="342900" indent="-342900">
                  <a:buAutoNum type="alphaLcParenR"/>
                </a:pPr>
                <a:r>
                  <a:rPr lang="en-US" sz="1600" dirty="0"/>
                  <a:t>Pressure at the level of the head:</a:t>
                </a:r>
              </a:p>
              <a:p>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𝑜</m:t>
                        </m:r>
                      </m:sub>
                    </m:sSub>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𝜌</m:t>
                    </m:r>
                    <m:r>
                      <a:rPr lang="en-US" sz="1600" b="0" i="1" smtClean="0">
                        <a:latin typeface="Cambria Math" panose="02040503050406030204" pitchFamily="18" charset="0"/>
                        <a:ea typeface="Cambria Math" panose="02040503050406030204" pitchFamily="18" charset="0"/>
                      </a:rPr>
                      <m:t>𝑔h</m:t>
                    </m:r>
                    <m:r>
                      <a:rPr lang="en-US" sz="1600" b="0" i="1" smtClean="0">
                        <a:latin typeface="Cambria Math" panose="02040503050406030204" pitchFamily="18" charset="0"/>
                        <a:ea typeface="Cambria Math" panose="02040503050406030204" pitchFamily="18" charset="0"/>
                      </a:rPr>
                      <m:t>=1.30</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4</m:t>
                        </m:r>
                      </m:sup>
                    </m:sSup>
                    <m:r>
                      <a:rPr lang="en-US" sz="1600" b="0" i="1" smtClean="0">
                        <a:latin typeface="Cambria Math" panose="02040503050406030204" pitchFamily="18" charset="0"/>
                        <a:ea typeface="Cambria Math" panose="02040503050406030204" pitchFamily="18" charset="0"/>
                      </a:rPr>
                      <m:t>−1.6</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3</m:t>
                        </m:r>
                      </m:sup>
                    </m:sSup>
                    <m:r>
                      <a:rPr lang="en-US" sz="1600" b="0" i="1" smtClean="0">
                        <a:latin typeface="Cambria Math" panose="02040503050406030204" pitchFamily="18" charset="0"/>
                        <a:ea typeface="Cambria Math" panose="02040503050406030204" pitchFamily="18" charset="0"/>
                      </a:rPr>
                      <m:t>∗9.8∗0.35=9.4</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3</m:t>
                        </m:r>
                      </m:sup>
                    </m:sSup>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𝑃𝑎</m:t>
                    </m:r>
                  </m:oMath>
                </a14:m>
                <a:r>
                  <a:rPr lang="en-US" sz="1600" dirty="0"/>
                  <a:t> (light - headed)</a:t>
                </a:r>
              </a:p>
              <a:p>
                <a:endParaRPr lang="en-US" sz="1600" dirty="0"/>
              </a:p>
              <a:p>
                <a:pPr marL="342900" indent="-342900">
                  <a:buFont typeface="+mj-lt"/>
                  <a:buAutoNum type="alphaLcParenR" startAt="2"/>
                </a:pPr>
                <a:r>
                  <a:rPr lang="en-US" sz="1600" dirty="0"/>
                  <a:t>Pressure at the level of the foot</a:t>
                </a:r>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=1.30</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4</m:t>
                          </m:r>
                        </m:sup>
                      </m:sSup>
                      <m:r>
                        <a:rPr lang="en-US" sz="1600" b="0" i="1" smtClean="0">
                          <a:latin typeface="Cambria Math" panose="02040503050406030204" pitchFamily="18" charset="0"/>
                          <a:ea typeface="Cambria Math" panose="02040503050406030204" pitchFamily="18" charset="0"/>
                        </a:rPr>
                        <m:t>−1.6</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3</m:t>
                          </m:r>
                        </m:sup>
                      </m:sSup>
                      <m:r>
                        <a:rPr lang="en-US" sz="1600" b="0" i="1" smtClean="0">
                          <a:latin typeface="Cambria Math" panose="02040503050406030204" pitchFamily="18" charset="0"/>
                          <a:ea typeface="Cambria Math" panose="02040503050406030204" pitchFamily="18" charset="0"/>
                        </a:rPr>
                        <m:t>∗9.8∗(−1.1)=2.44</m:t>
                      </m:r>
                      <m:r>
                        <a:rPr lang="en-US" sz="1600" b="0" i="1" smtClean="0">
                          <a:latin typeface="Cambria Math" panose="02040503050406030204" pitchFamily="18" charset="0"/>
                          <a:ea typeface="Cambria Math" panose="02040503050406030204" pitchFamily="18" charset="0"/>
                        </a:rPr>
                        <m:t>𝑥</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4</m:t>
                          </m:r>
                        </m:sup>
                      </m:sSup>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𝑃𝑎</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52400" y="5236575"/>
                <a:ext cx="5744896" cy="1569660"/>
              </a:xfrm>
              <a:prstGeom prst="rect">
                <a:avLst/>
              </a:prstGeom>
              <a:blipFill rotWithShape="0">
                <a:blip r:embed="rId6"/>
                <a:stretch>
                  <a:fillRect l="-211" b="-379"/>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662" y="152400"/>
            <a:ext cx="31146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2400" y="-24843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dirty="0">
                <a:solidFill>
                  <a:srgbClr val="FF0000"/>
                </a:solidFill>
              </a:rPr>
              <a:t>Intravenous feeding</a:t>
            </a:r>
          </a:p>
        </p:txBody>
      </p:sp>
      <mc:AlternateContent xmlns:mc="http://schemas.openxmlformats.org/markup-compatibility/2006" xmlns:a14="http://schemas.microsoft.com/office/drawing/2010/main">
        <mc:Choice Requires="a14">
          <p:sp>
            <p:nvSpPr>
              <p:cNvPr id="2" name="TextBox 1"/>
              <p:cNvSpPr txBox="1"/>
              <p:nvPr/>
            </p:nvSpPr>
            <p:spPr>
              <a:xfrm>
                <a:off x="220579" y="2747644"/>
                <a:ext cx="8670758" cy="4110356"/>
              </a:xfrm>
              <a:prstGeom prst="rect">
                <a:avLst/>
              </a:prstGeom>
              <a:noFill/>
            </p:spPr>
            <p:txBody>
              <a:bodyPr wrap="square" rtlCol="0">
                <a:spAutoFit/>
              </a:bodyPr>
              <a:lstStyle/>
              <a:p>
                <a:r>
                  <a:rPr lang="en-US" sz="2000" b="1" u="sng" dirty="0"/>
                  <a:t>Problem 13.17:</a:t>
                </a:r>
              </a:p>
              <a:p>
                <a:endParaRPr lang="en-US" sz="2000" dirty="0"/>
              </a:p>
              <a:p>
                <a:r>
                  <a:rPr lang="en-US" dirty="0"/>
                  <a:t>The liquid has a density of 1060 kg/m</a:t>
                </a:r>
                <a:r>
                  <a:rPr lang="en-US" baseline="30000" dirty="0"/>
                  <a:t>3</a:t>
                </a:r>
                <a:r>
                  <a:rPr lang="en-US" dirty="0"/>
                  <a:t>. The container hangs 1.2m above the patients arm.</a:t>
                </a:r>
              </a:p>
              <a:p>
                <a:endParaRPr lang="en-US" dirty="0"/>
              </a:p>
              <a:p>
                <a:r>
                  <a:rPr lang="en-US" dirty="0"/>
                  <a:t>What is the pressure this fluid exerts on the patient’s vein in millimeters of mercury.</a:t>
                </a:r>
              </a:p>
              <a:p>
                <a:endParaRPr lang="en-US" sz="2000" dirty="0"/>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𝜌</m:t>
                      </m:r>
                      <m:r>
                        <a:rPr lang="en-US" sz="2000" b="0" i="1" smtClean="0">
                          <a:latin typeface="Cambria Math" panose="02040503050406030204" pitchFamily="18" charset="0"/>
                          <a:ea typeface="Cambria Math" panose="02040503050406030204" pitchFamily="18" charset="0"/>
                        </a:rPr>
                        <m:t>𝑔h</m:t>
                      </m:r>
                      <m:r>
                        <a:rPr lang="en-US" sz="2000" b="0" i="1" smtClean="0">
                          <a:latin typeface="Cambria Math" panose="02040503050406030204" pitchFamily="18" charset="0"/>
                          <a:ea typeface="Cambria Math" panose="02040503050406030204" pitchFamily="18" charset="0"/>
                        </a:rPr>
                        <m:t>=1060</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𝑘𝑔</m:t>
                          </m:r>
                        </m:num>
                        <m:den>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𝑚</m:t>
                              </m:r>
                            </m:e>
                            <m:sup>
                              <m:r>
                                <a:rPr lang="en-US" sz="2000" b="0" i="1" smtClean="0">
                                  <a:latin typeface="Cambria Math" panose="02040503050406030204" pitchFamily="18" charset="0"/>
                                  <a:ea typeface="Cambria Math" panose="02040503050406030204" pitchFamily="18" charset="0"/>
                                </a:rPr>
                                <m:t>3</m:t>
                              </m:r>
                            </m:sup>
                          </m:sSup>
                        </m:den>
                      </m:f>
                      <m:r>
                        <a:rPr lang="en-US" sz="2000" b="0" i="1" smtClean="0">
                          <a:latin typeface="Cambria Math" panose="02040503050406030204" pitchFamily="18" charset="0"/>
                          <a:ea typeface="Cambria Math" panose="02040503050406030204" pitchFamily="18" charset="0"/>
                        </a:rPr>
                        <m:t>∗9.8</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𝑚</m:t>
                          </m:r>
                        </m:num>
                        <m:den>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𝑠</m:t>
                              </m:r>
                            </m:e>
                            <m:sup>
                              <m:r>
                                <a:rPr lang="en-US" sz="2000" b="0" i="1" smtClean="0">
                                  <a:latin typeface="Cambria Math" panose="02040503050406030204" pitchFamily="18" charset="0"/>
                                  <a:ea typeface="Cambria Math" panose="02040503050406030204" pitchFamily="18" charset="0"/>
                                </a:rPr>
                                <m:t>2</m:t>
                              </m:r>
                            </m:sup>
                          </m:sSup>
                        </m:den>
                      </m:f>
                      <m:r>
                        <a:rPr lang="en-US" sz="2000" b="0" i="1" smtClean="0">
                          <a:latin typeface="Cambria Math" panose="02040503050406030204" pitchFamily="18" charset="0"/>
                          <a:ea typeface="Cambria Math" panose="02040503050406030204" pitchFamily="18" charset="0"/>
                        </a:rPr>
                        <m:t>∗1.2 </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=1.25</m:t>
                      </m:r>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4</m:t>
                          </m:r>
                        </m:sup>
                      </m:sSup>
                      <m:r>
                        <a:rPr lang="en-US" sz="2000" i="1">
                          <a:latin typeface="Cambria Math" panose="02040503050406030204" pitchFamily="18" charset="0"/>
                        </a:rPr>
                        <m:t> </m:t>
                      </m:r>
                      <m:r>
                        <a:rPr lang="en-US" sz="2000" i="1">
                          <a:latin typeface="Cambria Math" panose="02040503050406030204" pitchFamily="18" charset="0"/>
                        </a:rPr>
                        <m:t>𝑃𝑎</m:t>
                      </m:r>
                    </m:oMath>
                  </m:oMathPara>
                </a14:m>
                <a:endParaRPr lang="en-US" sz="2000" i="1" dirty="0">
                  <a:latin typeface="Cambria Math" panose="02040503050406030204" pitchFamily="18" charset="0"/>
                </a:endParaRPr>
              </a:p>
              <a:p>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rPr>
                        <m:t>1 </m:t>
                      </m:r>
                      <m:r>
                        <a:rPr lang="en-US" sz="2000" b="0" i="1" smtClean="0">
                          <a:latin typeface="Cambria Math" panose="02040503050406030204" pitchFamily="18" charset="0"/>
                        </a:rPr>
                        <m:t>𝑚𝑚</m:t>
                      </m:r>
                      <m:r>
                        <a:rPr lang="en-US" sz="2000" b="0" i="1" smtClean="0">
                          <a:latin typeface="Cambria Math" panose="02040503050406030204" pitchFamily="18" charset="0"/>
                        </a:rPr>
                        <m:t> </m:t>
                      </m:r>
                      <m:r>
                        <a:rPr lang="en-US" sz="2000" b="0" i="1" smtClean="0">
                          <a:latin typeface="Cambria Math" panose="02040503050406030204" pitchFamily="18" charset="0"/>
                        </a:rPr>
                        <m:t>𝐻𝑔</m:t>
                      </m:r>
                      <m:r>
                        <a:rPr lang="en-US" sz="2000" b="0" i="1" smtClean="0">
                          <a:latin typeface="Cambria Math" panose="02040503050406030204" pitchFamily="18" charset="0"/>
                        </a:rPr>
                        <m:t>=133.3 </m:t>
                      </m:r>
                      <m:r>
                        <a:rPr lang="en-US" sz="2000" b="0" i="1" smtClean="0">
                          <a:latin typeface="Cambria Math" panose="02040503050406030204" pitchFamily="18" charset="0"/>
                        </a:rPr>
                        <m:t>𝑃𝑎</m:t>
                      </m:r>
                    </m:oMath>
                  </m:oMathPara>
                </a14:m>
                <a:endParaRPr lang="en-US" sz="2000" b="0" dirty="0"/>
              </a:p>
              <a:p>
                <a:endParaRPr lang="en-US" sz="2000" b="0" dirty="0"/>
              </a:p>
              <a:p>
                <a:r>
                  <a:rPr lang="en-US" sz="2000" dirty="0"/>
                  <a:t>			So;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1.25</m:t>
                        </m:r>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4</m:t>
                            </m:r>
                          </m:sup>
                        </m:sSup>
                        <m:r>
                          <a:rPr lang="en-US" sz="2000" b="0" i="1" smtClean="0">
                            <a:latin typeface="Cambria Math" panose="02040503050406030204" pitchFamily="18" charset="0"/>
                          </a:rPr>
                          <m:t> </m:t>
                        </m:r>
                        <m:r>
                          <a:rPr lang="en-US" sz="2000" b="0" i="1" smtClean="0">
                            <a:latin typeface="Cambria Math" panose="02040503050406030204" pitchFamily="18" charset="0"/>
                          </a:rPr>
                          <m:t>𝑃𝑎</m:t>
                        </m:r>
                      </m:num>
                      <m:den>
                        <m:r>
                          <a:rPr lang="en-US" sz="2000" b="0" i="1" smtClean="0">
                            <a:latin typeface="Cambria Math" panose="02040503050406030204" pitchFamily="18" charset="0"/>
                          </a:rPr>
                          <m:t>133.3 </m:t>
                        </m:r>
                        <m:r>
                          <a:rPr lang="en-US" sz="2000" b="0" i="1" smtClean="0">
                            <a:latin typeface="Cambria Math" panose="02040503050406030204" pitchFamily="18" charset="0"/>
                          </a:rPr>
                          <m:t>𝑃𝑎</m:t>
                        </m:r>
                      </m:den>
                    </m:f>
                    <m:r>
                      <a:rPr lang="en-US" sz="2000" b="0" i="1" smtClean="0">
                        <a:latin typeface="Cambria Math" panose="02040503050406030204" pitchFamily="18" charset="0"/>
                      </a:rPr>
                      <m:t>∗1 </m:t>
                    </m:r>
                    <m:r>
                      <a:rPr lang="en-US" sz="2000" b="0" i="1" smtClean="0">
                        <a:latin typeface="Cambria Math" panose="02040503050406030204" pitchFamily="18" charset="0"/>
                      </a:rPr>
                      <m:t>𝑚𝑚</m:t>
                    </m:r>
                    <m:r>
                      <a:rPr lang="en-US" sz="2000" b="0" i="1" smtClean="0">
                        <a:latin typeface="Cambria Math" panose="02040503050406030204" pitchFamily="18" charset="0"/>
                      </a:rPr>
                      <m:t> </m:t>
                    </m:r>
                    <m:r>
                      <a:rPr lang="en-US" sz="2000" b="0" i="1" smtClean="0">
                        <a:latin typeface="Cambria Math" panose="02040503050406030204" pitchFamily="18" charset="0"/>
                      </a:rPr>
                      <m:t>𝐻𝑔</m:t>
                    </m:r>
                    <m:r>
                      <a:rPr lang="en-US" sz="2000" b="0" i="1" smtClean="0">
                        <a:latin typeface="Cambria Math" panose="02040503050406030204" pitchFamily="18" charset="0"/>
                      </a:rPr>
                      <m:t>=93.5 </m:t>
                    </m:r>
                    <m:r>
                      <a:rPr lang="en-US" sz="2000" b="0" i="1" smtClean="0">
                        <a:latin typeface="Cambria Math" panose="02040503050406030204" pitchFamily="18" charset="0"/>
                      </a:rPr>
                      <m:t>𝑚𝑚</m:t>
                    </m:r>
                    <m:r>
                      <a:rPr lang="en-US" sz="2000" b="0" i="1" smtClean="0">
                        <a:latin typeface="Cambria Math" panose="02040503050406030204" pitchFamily="18" charset="0"/>
                      </a:rPr>
                      <m:t> </m:t>
                    </m:r>
                    <m:r>
                      <a:rPr lang="en-US" sz="2000" b="0" i="1" smtClean="0">
                        <a:latin typeface="Cambria Math" panose="02040503050406030204" pitchFamily="18" charset="0"/>
                      </a:rPr>
                      <m:t>𝐻𝑔</m:t>
                    </m:r>
                  </m:oMath>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220579" y="2747644"/>
                <a:ext cx="8670758" cy="4110356"/>
              </a:xfrm>
              <a:prstGeom prst="rect">
                <a:avLst/>
              </a:prstGeom>
              <a:blipFill rotWithShape="0">
                <a:blip r:embed="rId3"/>
                <a:stretch>
                  <a:fillRect l="-703" t="-742" b="-148"/>
                </a:stretch>
              </a:blipFill>
            </p:spPr>
            <p:txBody>
              <a:bodyPr/>
              <a:lstStyle/>
              <a:p>
                <a:r>
                  <a:rPr lang="en-US">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F80E-9C56-F3D6-F5D7-4C33848F2006}"/>
              </a:ext>
            </a:extLst>
          </p:cNvPr>
          <p:cNvSpPr>
            <a:spLocks noGrp="1"/>
          </p:cNvSpPr>
          <p:nvPr>
            <p:ph type="title"/>
          </p:nvPr>
        </p:nvSpPr>
        <p:spPr>
          <a:xfrm>
            <a:off x="457200" y="274638"/>
            <a:ext cx="2209800" cy="563562"/>
          </a:xfrm>
        </p:spPr>
        <p:txBody>
          <a:bodyPr/>
          <a:lstStyle/>
          <a:p>
            <a:r>
              <a:rPr lang="en-US" sz="2400" dirty="0"/>
              <a:t>Problem 13.19</a:t>
            </a:r>
          </a:p>
        </p:txBody>
      </p:sp>
      <p:pic>
        <p:nvPicPr>
          <p:cNvPr id="14" name="Picture 13">
            <a:extLst>
              <a:ext uri="{FF2B5EF4-FFF2-40B4-BE49-F238E27FC236}">
                <a16:creationId xmlns:a16="http://schemas.microsoft.com/office/drawing/2014/main" id="{E67C9A7F-07AB-DABE-B133-E60A1C95C4F4}"/>
              </a:ext>
            </a:extLst>
          </p:cNvPr>
          <p:cNvPicPr>
            <a:picLocks noChangeAspect="1"/>
          </p:cNvPicPr>
          <p:nvPr/>
        </p:nvPicPr>
        <p:blipFill>
          <a:blip r:embed="rId2"/>
          <a:stretch>
            <a:fillRect/>
          </a:stretch>
        </p:blipFill>
        <p:spPr>
          <a:xfrm>
            <a:off x="152400" y="2819400"/>
            <a:ext cx="9151511" cy="2593132"/>
          </a:xfrm>
          <a:prstGeom prst="rect">
            <a:avLst/>
          </a:prstGeom>
        </p:spPr>
      </p:pic>
      <p:sp>
        <p:nvSpPr>
          <p:cNvPr id="15" name="TextBox 14">
            <a:extLst>
              <a:ext uri="{FF2B5EF4-FFF2-40B4-BE49-F238E27FC236}">
                <a16:creationId xmlns:a16="http://schemas.microsoft.com/office/drawing/2014/main" id="{7917D290-C494-9DE3-43BE-7D1397863B09}"/>
              </a:ext>
            </a:extLst>
          </p:cNvPr>
          <p:cNvSpPr txBox="1"/>
          <p:nvPr/>
        </p:nvSpPr>
        <p:spPr>
          <a:xfrm>
            <a:off x="152400" y="990600"/>
            <a:ext cx="8077200" cy="1200329"/>
          </a:xfrm>
          <a:prstGeom prst="rect">
            <a:avLst/>
          </a:prstGeom>
          <a:noFill/>
        </p:spPr>
        <p:txBody>
          <a:bodyPr wrap="square" rtlCol="0">
            <a:spAutoFit/>
          </a:bodyPr>
          <a:lstStyle/>
          <a:p>
            <a:r>
              <a:rPr lang="en-US" dirty="0"/>
              <a:t>An electrical short cuts off all power to a submergible diving vessel when it is 30 m below the surface. the crew pushes out a hatch of area0.75m </a:t>
            </a:r>
            <a:r>
              <a:rPr lang="en-US" baseline="30000" dirty="0"/>
              <a:t>2</a:t>
            </a:r>
            <a:r>
              <a:rPr lang="en-US" dirty="0"/>
              <a:t> and weight 300 N on the bottom of the escape. If the pressure inside is1.0 atm, what downward force must the crew exert on the hatch to open it ?</a:t>
            </a:r>
            <a:endParaRPr lang="en-US" baseline="30000" dirty="0"/>
          </a:p>
        </p:txBody>
      </p:sp>
    </p:spTree>
    <p:extLst>
      <p:ext uri="{BB962C8B-B14F-4D97-AF65-F5344CB8AC3E}">
        <p14:creationId xmlns:p14="http://schemas.microsoft.com/office/powerpoint/2010/main" val="32469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2763" y="1759249"/>
            <a:ext cx="7222053" cy="1061829"/>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13.1 </a:t>
            </a:r>
            <a:r>
              <a:rPr lang="en-US" sz="2100" dirty="0">
                <a:solidFill>
                  <a:prstClr val="black"/>
                </a:solidFill>
                <a:latin typeface="Calibri" panose="020F0502020204030204"/>
                <a:cs typeface="+mn-cs"/>
              </a:rPr>
              <a:t>To understand density.</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13.2 </a:t>
            </a:r>
            <a:r>
              <a:rPr lang="en-US" sz="2100" dirty="0">
                <a:solidFill>
                  <a:prstClr val="black"/>
                </a:solidFill>
                <a:latin typeface="Calibri" panose="020F0502020204030204"/>
                <a:cs typeface="+mn-cs"/>
              </a:rPr>
              <a:t>To understand pressure in a fluid. </a:t>
            </a: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13.3 </a:t>
            </a:r>
            <a:r>
              <a:rPr lang="en-US" sz="2100" dirty="0">
                <a:solidFill>
                  <a:prstClr val="black"/>
                </a:solidFill>
                <a:latin typeface="Calibri" panose="020F0502020204030204"/>
                <a:cs typeface="+mn-cs"/>
              </a:rPr>
              <a:t>To apply Archimedes principle of buoyancy.</a:t>
            </a:r>
          </a:p>
        </p:txBody>
      </p:sp>
      <p:sp>
        <p:nvSpPr>
          <p:cNvPr id="5" name="TextBox 4"/>
          <p:cNvSpPr txBox="1"/>
          <p:nvPr/>
        </p:nvSpPr>
        <p:spPr>
          <a:xfrm>
            <a:off x="3200400" y="533400"/>
            <a:ext cx="3326604" cy="73866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Chapter 13	Fluid Mechanics</a:t>
            </a:r>
          </a:p>
        </p:txBody>
      </p:sp>
      <p:sp>
        <p:nvSpPr>
          <p:cNvPr id="6" name="TextBox 5"/>
          <p:cNvSpPr txBox="1"/>
          <p:nvPr/>
        </p:nvSpPr>
        <p:spPr>
          <a:xfrm>
            <a:off x="1062763" y="3162704"/>
            <a:ext cx="7222053" cy="203132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Sections not covered:</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13.4 </a:t>
            </a:r>
            <a:r>
              <a:rPr lang="en-US" sz="2100" dirty="0">
                <a:solidFill>
                  <a:prstClr val="black"/>
                </a:solidFill>
                <a:latin typeface="Calibri" panose="020F0502020204030204"/>
                <a:cs typeface="+mn-cs"/>
              </a:rPr>
              <a:t>To understand surface tension and capillary action.</a:t>
            </a: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13.5 </a:t>
            </a:r>
            <a:r>
              <a:rPr lang="en-US" sz="2100" dirty="0">
                <a:solidFill>
                  <a:prstClr val="black"/>
                </a:solidFill>
                <a:latin typeface="Calibri" panose="020F0502020204030204"/>
                <a:cs typeface="+mn-cs"/>
              </a:rPr>
              <a:t>To understand fluid flow</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13.6 To </a:t>
            </a:r>
            <a:r>
              <a:rPr lang="en-US" sz="2100" dirty="0">
                <a:solidFill>
                  <a:prstClr val="black"/>
                </a:solidFill>
                <a:latin typeface="Calibri" panose="020F0502020204030204"/>
                <a:cs typeface="+mn-cs"/>
              </a:rPr>
              <a:t>Bernoulli</a:t>
            </a:r>
            <a:r>
              <a:rPr lang="fr-FR" sz="2100" dirty="0">
                <a:solidFill>
                  <a:prstClr val="black"/>
                </a:solidFill>
                <a:latin typeface="Calibri" panose="020F0502020204030204"/>
                <a:cs typeface="+mn-cs"/>
              </a:rPr>
              <a:t>’</a:t>
            </a:r>
            <a:r>
              <a:rPr lang="en-US" sz="2100" dirty="0">
                <a:solidFill>
                  <a:prstClr val="black"/>
                </a:solidFill>
                <a:latin typeface="Calibri" panose="020F0502020204030204"/>
                <a:cs typeface="+mn-cs"/>
              </a:rPr>
              <a:t>s equation.</a:t>
            </a: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13.7 The application of </a:t>
            </a:r>
            <a:r>
              <a:rPr lang="en-US" sz="2100" dirty="0">
                <a:solidFill>
                  <a:prstClr val="black"/>
                </a:solidFill>
                <a:latin typeface="Calibri" panose="020F0502020204030204"/>
                <a:cs typeface="+mn-cs"/>
              </a:rPr>
              <a:t>Bernoulli</a:t>
            </a:r>
            <a:r>
              <a:rPr lang="fr-FR" sz="2100" dirty="0">
                <a:solidFill>
                  <a:prstClr val="black"/>
                </a:solidFill>
                <a:latin typeface="Calibri" panose="020F0502020204030204"/>
                <a:cs typeface="+mn-cs"/>
              </a:rPr>
              <a:t>’</a:t>
            </a:r>
            <a:r>
              <a:rPr lang="en-US" sz="2100" dirty="0">
                <a:solidFill>
                  <a:prstClr val="black"/>
                </a:solidFill>
                <a:latin typeface="Calibri" panose="020F0502020204030204"/>
                <a:cs typeface="+mn-cs"/>
              </a:rPr>
              <a:t>s equation.</a:t>
            </a: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Calibri" panose="020F0502020204030204"/>
                <a:cs typeface="+mn-cs"/>
              </a:rPr>
              <a:t>13.8 To understand turbulence and viscosity in real fluids.</a:t>
            </a:r>
          </a:p>
        </p:txBody>
      </p:sp>
    </p:spTree>
    <p:extLst>
      <p:ext uri="{BB962C8B-B14F-4D97-AF65-F5344CB8AC3E}">
        <p14:creationId xmlns:p14="http://schemas.microsoft.com/office/powerpoint/2010/main" val="103248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3505200"/>
            <a:ext cx="8915400" cy="2891944"/>
          </a:xfrm>
          <a:prstGeom prst="rect">
            <a:avLst/>
          </a:prstGeom>
        </p:spPr>
      </p:pic>
      <p:sp>
        <p:nvSpPr>
          <p:cNvPr id="2" name="Title 1"/>
          <p:cNvSpPr>
            <a:spLocks noGrp="1"/>
          </p:cNvSpPr>
          <p:nvPr>
            <p:ph type="title"/>
          </p:nvPr>
        </p:nvSpPr>
        <p:spPr>
          <a:xfrm>
            <a:off x="1600200" y="76200"/>
            <a:ext cx="6553200" cy="304800"/>
          </a:xfrm>
        </p:spPr>
        <p:txBody>
          <a:bodyPr/>
          <a:lstStyle/>
          <a:p>
            <a:r>
              <a:rPr lang="en-US" sz="3200" dirty="0">
                <a:solidFill>
                  <a:srgbClr val="FF0000"/>
                </a:solidFill>
              </a:rPr>
              <a:t>Archimedes buoyancy</a:t>
            </a:r>
          </a:p>
        </p:txBody>
      </p:sp>
      <p:sp>
        <p:nvSpPr>
          <p:cNvPr id="4" name="TextBox 3"/>
          <p:cNvSpPr txBox="1"/>
          <p:nvPr/>
        </p:nvSpPr>
        <p:spPr>
          <a:xfrm>
            <a:off x="990600" y="1600200"/>
            <a:ext cx="6400800"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solid aluminum ingot weights 89 N in air. a) What is its volume?  b)The ingot is suspended by a rope and totally submerged in water what is the tension(the apparent weight) in the rope??</a:t>
            </a:r>
          </a:p>
        </p:txBody>
      </p:sp>
    </p:spTree>
    <p:extLst>
      <p:ext uri="{BB962C8B-B14F-4D97-AF65-F5344CB8AC3E}">
        <p14:creationId xmlns:p14="http://schemas.microsoft.com/office/powerpoint/2010/main" val="247798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674" y="1793191"/>
            <a:ext cx="4555339"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13.3	Archimedes Principle: Buoyancy</a:t>
            </a:r>
          </a:p>
        </p:txBody>
      </p:sp>
      <p:sp>
        <p:nvSpPr>
          <p:cNvPr id="3" name="TextBox 2"/>
          <p:cNvSpPr txBox="1"/>
          <p:nvPr/>
        </p:nvSpPr>
        <p:spPr>
          <a:xfrm>
            <a:off x="1035368" y="2961503"/>
            <a:ext cx="7415813" cy="1384995"/>
          </a:xfrm>
          <a:prstGeom prst="rect">
            <a:avLst/>
          </a:prstGeom>
          <a:noFill/>
          <a:ln>
            <a:solidFill>
              <a:schemeClr val="tx1"/>
            </a:solidFill>
          </a:ln>
        </p:spPr>
        <p:txBody>
          <a:bodyPr wrap="none" rtlCol="0">
            <a:spAutoFit/>
          </a:bodyPr>
          <a:lstStyle/>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When an object is completely or partially immersed in a fluid,</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the fluid exerts an upward force on the object equal to the weight</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of the fluid that is displaced by the object.</a:t>
            </a:r>
          </a:p>
        </p:txBody>
      </p:sp>
    </p:spTree>
    <p:extLst>
      <p:ext uri="{BB962C8B-B14F-4D97-AF65-F5344CB8AC3E}">
        <p14:creationId xmlns:p14="http://schemas.microsoft.com/office/powerpoint/2010/main" val="105300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0015" y="381000"/>
            <a:ext cx="5363587" cy="73866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Question: How does the pressure vary in a fluid?</a:t>
            </a:r>
          </a:p>
        </p:txBody>
      </p:sp>
      <p:pic>
        <p:nvPicPr>
          <p:cNvPr id="3" name="Picture 2"/>
          <p:cNvPicPr>
            <a:picLocks noChangeAspect="1"/>
          </p:cNvPicPr>
          <p:nvPr/>
        </p:nvPicPr>
        <p:blipFill>
          <a:blip r:embed="rId2"/>
          <a:stretch>
            <a:fillRect/>
          </a:stretch>
        </p:blipFill>
        <p:spPr>
          <a:xfrm>
            <a:off x="241833" y="911798"/>
            <a:ext cx="2606298" cy="2328393"/>
          </a:xfrm>
          <a:prstGeom prst="rect">
            <a:avLst/>
          </a:prstGeom>
        </p:spPr>
      </p:pic>
      <p:pic>
        <p:nvPicPr>
          <p:cNvPr id="4" name="Picture 3"/>
          <p:cNvPicPr>
            <a:picLocks noChangeAspect="1"/>
          </p:cNvPicPr>
          <p:nvPr/>
        </p:nvPicPr>
        <p:blipFill>
          <a:blip r:embed="rId3"/>
          <a:stretch>
            <a:fillRect/>
          </a:stretch>
        </p:blipFill>
        <p:spPr>
          <a:xfrm>
            <a:off x="72650" y="3356860"/>
            <a:ext cx="3397473" cy="252396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03360" y="1524936"/>
                <a:ext cx="3387777" cy="1800493"/>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cs typeface="+mn-cs"/>
                  </a:rPr>
                  <a:t>In equilibrium:</a:t>
                </a:r>
              </a:p>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cs typeface="+mn-cs"/>
                        </a:rPr>
                        <m:t>𝑚𝑔</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𝑔h𝐴</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i="1" dirty="0">
                  <a:solidFill>
                    <a:prstClr val="black"/>
                  </a:solidFill>
                  <a:latin typeface="Cambria Math" panose="02040503050406030204" pitchFamily="18" charset="0"/>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03360" y="1524936"/>
                <a:ext cx="3387777" cy="1800493"/>
              </a:xfrm>
              <a:prstGeom prst="rect">
                <a:avLst/>
              </a:prstGeom>
              <a:blipFill>
                <a:blip r:embed="rId4"/>
                <a:stretch>
                  <a:fillRect l="-1971" t="-1678" b="-201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07465" y="3780254"/>
                <a:ext cx="4780664" cy="1800493"/>
              </a:xfrm>
              <a:prstGeom prst="rect">
                <a:avLst/>
              </a:prstGeom>
              <a:noFill/>
              <a:ln>
                <a:solidFill>
                  <a:schemeClr val="tx1"/>
                </a:solidFill>
              </a:ln>
            </p:spPr>
            <p:txBody>
              <a:bodyPr wrap="square" rtlCol="0">
                <a:spAutoFit/>
              </a:bodyPr>
              <a:lstStyle/>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𝑔h𝐴</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i="1" dirty="0">
                  <a:solidFill>
                    <a:prstClr val="black"/>
                  </a:solidFill>
                  <a:latin typeface="Cambria Math" panose="02040503050406030204" pitchFamily="18" charset="0"/>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cs typeface="+mn-cs"/>
                        </a:rPr>
                        <m:t>𝑚𝑔</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r>
                  <a:rPr lang="en-US" sz="2100" dirty="0">
                    <a:solidFill>
                      <a:prstClr val="black"/>
                    </a:solidFill>
                    <a:latin typeface="Calibri" panose="020F0502020204030204"/>
                    <a:cs typeface="+mn-cs"/>
                  </a:rPr>
                  <a:t>    </a:t>
                </a:r>
                <a14:m>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oMath>
                </a14:m>
                <a:r>
                  <a:rPr lang="en-US" sz="2100" dirty="0">
                    <a:solidFill>
                      <a:prstClr val="black"/>
                    </a:solidFill>
                    <a:latin typeface="Calibri" panose="020F0502020204030204"/>
                    <a:cs typeface="+mn-cs"/>
                  </a:rPr>
                  <a:t> weight of the fluid displaced</a:t>
                </a:r>
              </a:p>
              <a:p>
                <a:pPr defTabSz="685800" fontAlgn="auto">
                  <a:spcBef>
                    <a:spcPts val="0"/>
                  </a:spcBef>
                  <a:spcAft>
                    <a:spcPts val="0"/>
                  </a:spcAft>
                </a:pPr>
                <a:endParaRPr lang="en-US" sz="2100" dirty="0">
                  <a:solidFill>
                    <a:prstClr val="black"/>
                  </a:solidFill>
                  <a:latin typeface="Calibri" panose="020F0502020204030204"/>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07465" y="3780254"/>
                <a:ext cx="4780664" cy="1800493"/>
              </a:xfrm>
              <a:prstGeom prst="rect">
                <a:avLst/>
              </a:prstGeom>
              <a:blipFill>
                <a:blip r:embed="rId5"/>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07922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8229600" cy="1143000"/>
          </a:xfrm>
        </p:spPr>
        <p:txBody>
          <a:bodyPr/>
          <a:lstStyle/>
          <a:p>
            <a:pPr eaLnBrk="1" hangingPunct="1"/>
            <a:r>
              <a:rPr lang="en-US" altLang="en-US" sz="3200" dirty="0" err="1">
                <a:solidFill>
                  <a:srgbClr val="FF0000"/>
                </a:solidFill>
              </a:rPr>
              <a:t>Archimedes’s</a:t>
            </a:r>
            <a:r>
              <a:rPr lang="en-US" altLang="en-US" sz="3200" dirty="0">
                <a:solidFill>
                  <a:srgbClr val="FF0000"/>
                </a:solidFill>
              </a:rPr>
              <a:t> Principle and Buoyancy</a:t>
            </a:r>
          </a:p>
        </p:txBody>
      </p:sp>
      <p:pic>
        <p:nvPicPr>
          <p:cNvPr id="81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24431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0"/>
            <a:ext cx="27765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609600"/>
            <a:ext cx="25146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23525" y="4520392"/>
            <a:ext cx="4903907" cy="369332"/>
          </a:xfrm>
          <a:prstGeom prst="rect">
            <a:avLst/>
          </a:prstGeom>
          <a:noFill/>
          <a:ln w="38100">
            <a:solidFill>
              <a:srgbClr val="FF0000"/>
            </a:solidFill>
          </a:ln>
        </p:spPr>
        <p:txBody>
          <a:bodyPr wrap="none" rtlCol="0">
            <a:spAutoFit/>
          </a:bodyPr>
          <a:lstStyle/>
          <a:p>
            <a:r>
              <a:rPr lang="en-US" b="1" dirty="0"/>
              <a:t>Note: </a:t>
            </a:r>
            <a:r>
              <a:rPr lang="en-US" dirty="0"/>
              <a:t>hydrometer floats higher in denser fluids</a:t>
            </a:r>
          </a:p>
        </p:txBody>
      </p:sp>
      <p:sp>
        <p:nvSpPr>
          <p:cNvPr id="3" name="TextBox 2"/>
          <p:cNvSpPr txBox="1"/>
          <p:nvPr/>
        </p:nvSpPr>
        <p:spPr>
          <a:xfrm>
            <a:off x="216568" y="5006391"/>
            <a:ext cx="4713522" cy="1200329"/>
          </a:xfrm>
          <a:prstGeom prst="rect">
            <a:avLst/>
          </a:prstGeom>
          <a:noFill/>
          <a:ln w="38100">
            <a:solidFill>
              <a:srgbClr val="FF0000"/>
            </a:solidFill>
          </a:ln>
        </p:spPr>
        <p:txBody>
          <a:bodyPr wrap="square" rtlCol="0">
            <a:spAutoFit/>
          </a:bodyPr>
          <a:lstStyle/>
          <a:p>
            <a:r>
              <a:rPr lang="en-US" b="1" dirty="0"/>
              <a:t>Archimedes' principle: </a:t>
            </a:r>
          </a:p>
          <a:p>
            <a:r>
              <a:rPr lang="en-US" dirty="0"/>
              <a:t>When an object is immersed into a fluid, the fluid exerts an upward force on the object equal to the weight of the displaced fluid.</a:t>
            </a:r>
          </a:p>
        </p:txBody>
      </p:sp>
      <p:sp>
        <p:nvSpPr>
          <p:cNvPr id="9" name="TextBox 8"/>
          <p:cNvSpPr txBox="1"/>
          <p:nvPr/>
        </p:nvSpPr>
        <p:spPr>
          <a:xfrm>
            <a:off x="998658" y="6380245"/>
            <a:ext cx="5476820" cy="369332"/>
          </a:xfrm>
          <a:prstGeom prst="rect">
            <a:avLst/>
          </a:prstGeom>
          <a:noFill/>
          <a:ln w="38100">
            <a:solidFill>
              <a:srgbClr val="FF0000"/>
            </a:solidFill>
          </a:ln>
        </p:spPr>
        <p:txBody>
          <a:bodyPr wrap="none" rtlCol="0">
            <a:spAutoFit/>
          </a:bodyPr>
          <a:lstStyle/>
          <a:p>
            <a:r>
              <a:rPr lang="en-US" b="1" dirty="0"/>
              <a:t>Note: </a:t>
            </a:r>
            <a:r>
              <a:rPr lang="en-US" dirty="0"/>
              <a:t>The upward force is labeled the buoyant force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Archimedes</a:t>
            </a:r>
            <a:r>
              <a:rPr lang="fr-FR" sz="3400" dirty="0"/>
              <a:t>’</a:t>
            </a:r>
            <a:r>
              <a:rPr lang="en-US" altLang="ja-JP" sz="3400" dirty="0"/>
              <a:t>s Principle – Figure 13.15</a:t>
            </a:r>
            <a:endParaRPr lang="en-AU" sz="3400" dirty="0"/>
          </a:p>
        </p:txBody>
      </p:sp>
      <p:sp>
        <p:nvSpPr>
          <p:cNvPr id="3" name="Content Placeholder 2"/>
          <p:cNvSpPr>
            <a:spLocks noGrp="1"/>
          </p:cNvSpPr>
          <p:nvPr>
            <p:ph sz="quarter" idx="13"/>
          </p:nvPr>
        </p:nvSpPr>
        <p:spPr>
          <a:xfrm>
            <a:off x="457200" y="1556327"/>
            <a:ext cx="8356600" cy="2220544"/>
          </a:xfrm>
        </p:spPr>
        <p:txBody>
          <a:bodyPr/>
          <a:lstStyle/>
          <a:p>
            <a:r>
              <a:rPr lang="en-US" sz="2200" dirty="0"/>
              <a:t>An object submersed in a fluid experiences buoyant force equal to the mass of any fluid it displaces.</a:t>
            </a:r>
          </a:p>
          <a:p>
            <a:r>
              <a:rPr lang="en-US" sz="2200" dirty="0"/>
              <a:t>An object can experience buoyant force greater than its mass and float. Even if it sinks, it would weigh measurably less.</a:t>
            </a:r>
          </a:p>
          <a:p>
            <a:r>
              <a:rPr lang="en-US" sz="2200" dirty="0"/>
              <a:t>Refer to Example 13.7.</a:t>
            </a:r>
          </a:p>
        </p:txBody>
      </p:sp>
      <p:pic>
        <p:nvPicPr>
          <p:cNvPr id="4" name="Picture 3" descr="Diagram a. Arbitrary element of fluid in equilibrium is shown as a dashed oblong shaped inside the fluid. The forces due to the pressure of the surrounding fluid are shown as multiple vector F sub perpendiculars pointing toward the dashed shape. At the center of the oblong dashed shape is point c g (center of gravity), with a vector F sub B pointing upward and vector w sub fluid pointing downward. The forces on the fluid element due to pressure must sum to a buoyancy force equal in magnitude to the element’s weight. Diagram b. Fluid element replaced with solid weight of the same size and shape. The forces due to the pressure of the surrounding fluid are shown as multiple vector F sub perpendiculars pointing toward the object. Inside the object is a point with vector F sub B pointing upward and vector w sub object pointing downward. The forces due to pressure are the same, so the object must be acted upon by the same buoyancy force as the fluid element, regardless of the object’s weight."/>
          <p:cNvPicPr>
            <a:picLocks noChangeAspect="1"/>
          </p:cNvPicPr>
          <p:nvPr/>
        </p:nvPicPr>
        <p:blipFill>
          <a:blip r:embed="rId2"/>
          <a:stretch>
            <a:fillRect/>
          </a:stretch>
        </p:blipFill>
        <p:spPr>
          <a:xfrm>
            <a:off x="1828562" y="3860513"/>
            <a:ext cx="5486876" cy="2536156"/>
          </a:xfrm>
          <a:prstGeom prst="rect">
            <a:avLst/>
          </a:prstGeom>
        </p:spPr>
      </p:pic>
    </p:spTree>
    <p:extLst>
      <p:ext uri="{BB962C8B-B14F-4D97-AF65-F5344CB8AC3E}">
        <p14:creationId xmlns:p14="http://schemas.microsoft.com/office/powerpoint/2010/main" val="3652024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dirty="0">
                <a:solidFill>
                  <a:srgbClr val="000000"/>
                </a:solidFill>
                <a:latin typeface="Times New Roman" panose="02020603050405020304" pitchFamily="18" charset="0"/>
              </a:rPr>
              <a:t>Compare with an empty ship. Will a ship loaded with a cargo of Styrofoam float </a:t>
            </a:r>
          </a:p>
          <a:p>
            <a:r>
              <a:rPr lang="en-US" altLang="en-US" dirty="0">
                <a:solidFill>
                  <a:srgbClr val="FF0000"/>
                </a:solidFill>
                <a:latin typeface="Times New Roman" panose="02020603050405020304" pitchFamily="18" charset="0"/>
              </a:rPr>
              <a:t>a</a:t>
            </a:r>
            <a:r>
              <a:rPr lang="en-US" altLang="en-US" dirty="0">
                <a:solidFill>
                  <a:srgbClr val="000000"/>
                </a:solidFill>
                <a:latin typeface="Times New Roman" panose="02020603050405020304" pitchFamily="18" charset="0"/>
              </a:rPr>
              <a:t>)lower in water?   b) higher in water?</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pic>
        <p:nvPicPr>
          <p:cNvPr id="5" name="Picture 4"/>
          <p:cNvPicPr>
            <a:picLocks noChangeAspect="1"/>
          </p:cNvPicPr>
          <p:nvPr/>
        </p:nvPicPr>
        <p:blipFill>
          <a:blip r:embed="rId3"/>
          <a:stretch>
            <a:fillRect/>
          </a:stretch>
        </p:blipFill>
        <p:spPr>
          <a:xfrm>
            <a:off x="3073791" y="2466974"/>
            <a:ext cx="4305844" cy="2790825"/>
          </a:xfrm>
          <a:prstGeom prst="rect">
            <a:avLst/>
          </a:prstGeom>
        </p:spPr>
      </p:pic>
    </p:spTree>
    <p:extLst>
      <p:ext uri="{BB962C8B-B14F-4D97-AF65-F5344CB8AC3E}">
        <p14:creationId xmlns:p14="http://schemas.microsoft.com/office/powerpoint/2010/main" val="4148474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r>
              <a:rPr lang="en-US" altLang="en-US" sz="2000" dirty="0">
                <a:solidFill>
                  <a:srgbClr val="000000"/>
                </a:solidFill>
                <a:latin typeface="Times New Roman" panose="02020603050405020304" pitchFamily="18" charset="0"/>
              </a:rPr>
              <a:t>Buoyant force is greater on a empty steel barge when it is;</a:t>
            </a: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FF0000"/>
                </a:solidFill>
                <a:latin typeface="Times New Roman" panose="02020603050405020304" pitchFamily="18" charset="0"/>
              </a:rPr>
              <a:t>A</a:t>
            </a:r>
            <a:r>
              <a:rPr lang="en-US" altLang="en-US" sz="2000" dirty="0">
                <a:solidFill>
                  <a:srgbClr val="000000"/>
                </a:solidFill>
                <a:latin typeface="Times New Roman" panose="02020603050405020304" pitchFamily="18" charset="0"/>
              </a:rPr>
              <a:t>) Floating on the surface</a:t>
            </a:r>
          </a:p>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B) Capsized and sitting on the bottom</a:t>
            </a:r>
          </a:p>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C) Same either way.</a:t>
            </a:r>
          </a:p>
          <a:p>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Buoyant force is greater on a submarine when it is;</a:t>
            </a:r>
          </a:p>
          <a:p>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D) Floating</a:t>
            </a:r>
          </a:p>
          <a:p>
            <a:endParaRPr lang="en-US" altLang="en-US" sz="2000" dirty="0">
              <a:solidFill>
                <a:srgbClr val="000000"/>
              </a:solidFill>
              <a:latin typeface="Times New Roman" panose="02020603050405020304" pitchFamily="18" charset="0"/>
            </a:endParaRPr>
          </a:p>
          <a:p>
            <a:r>
              <a:rPr lang="en-US" altLang="en-US" sz="2000" dirty="0">
                <a:solidFill>
                  <a:srgbClr val="FF0000"/>
                </a:solidFill>
                <a:latin typeface="Times New Roman" panose="02020603050405020304" pitchFamily="18" charset="0"/>
              </a:rPr>
              <a:t>E</a:t>
            </a:r>
            <a:r>
              <a:rPr lang="en-US" altLang="en-US" sz="2000" dirty="0">
                <a:solidFill>
                  <a:srgbClr val="000000"/>
                </a:solidFill>
                <a:latin typeface="Times New Roman" panose="02020603050405020304" pitchFamily="18" charset="0"/>
              </a:rPr>
              <a:t>) Submerged</a:t>
            </a:r>
          </a:p>
          <a:p>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D) Same either way.</a:t>
            </a:r>
          </a:p>
          <a:p>
            <a:endParaRPr lang="en-US" altLang="en-US" sz="2000" dirty="0">
              <a:solidFill>
                <a:srgbClr val="000000"/>
              </a:solidFill>
              <a:latin typeface="Times New Roman" panose="02020603050405020304" pitchFamily="18" charset="0"/>
            </a:endParaRP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pic>
        <p:nvPicPr>
          <p:cNvPr id="5" name="Picture 4"/>
          <p:cNvPicPr>
            <a:picLocks noChangeAspect="1"/>
          </p:cNvPicPr>
          <p:nvPr/>
        </p:nvPicPr>
        <p:blipFill>
          <a:blip r:embed="rId3"/>
          <a:stretch>
            <a:fillRect/>
          </a:stretch>
        </p:blipFill>
        <p:spPr>
          <a:xfrm>
            <a:off x="5257800" y="3810000"/>
            <a:ext cx="2622159" cy="2036234"/>
          </a:xfrm>
          <a:prstGeom prst="rect">
            <a:avLst/>
          </a:prstGeom>
        </p:spPr>
      </p:pic>
    </p:spTree>
    <p:extLst>
      <p:ext uri="{BB962C8B-B14F-4D97-AF65-F5344CB8AC3E}">
        <p14:creationId xmlns:p14="http://schemas.microsoft.com/office/powerpoint/2010/main" val="4172597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dirty="0">
                <a:solidFill>
                  <a:srgbClr val="000000"/>
                </a:solidFill>
                <a:latin typeface="Times New Roman" panose="02020603050405020304" pitchFamily="18" charset="0"/>
              </a:rPr>
              <a:t>Consider a boat loaded with scrap iron in a swimming pool. If the iron is thrown overboard into the pool, will the water level at the edge of the pool a) rise, </a:t>
            </a:r>
            <a:r>
              <a:rPr lang="en-US" altLang="en-US" dirty="0">
                <a:solidFill>
                  <a:srgbClr val="FF0000"/>
                </a:solidFill>
                <a:latin typeface="Times New Roman" panose="02020603050405020304" pitchFamily="18" charset="0"/>
              </a:rPr>
              <a:t>b</a:t>
            </a:r>
            <a:r>
              <a:rPr lang="en-US" altLang="en-US" dirty="0">
                <a:solidFill>
                  <a:srgbClr val="000000"/>
                </a:solidFill>
                <a:latin typeface="Times New Roman" panose="02020603050405020304" pitchFamily="18" charset="0"/>
              </a:rPr>
              <a:t>)fall or c) remain unchanged?</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pic>
        <p:nvPicPr>
          <p:cNvPr id="4" name="Picture 3"/>
          <p:cNvPicPr>
            <a:picLocks noChangeAspect="1"/>
          </p:cNvPicPr>
          <p:nvPr/>
        </p:nvPicPr>
        <p:blipFill>
          <a:blip r:embed="rId3"/>
          <a:stretch>
            <a:fillRect/>
          </a:stretch>
        </p:blipFill>
        <p:spPr>
          <a:xfrm>
            <a:off x="1824037" y="2895600"/>
            <a:ext cx="5419725" cy="2428875"/>
          </a:xfrm>
          <a:prstGeom prst="rect">
            <a:avLst/>
          </a:prstGeom>
        </p:spPr>
      </p:pic>
    </p:spTree>
    <p:extLst>
      <p:ext uri="{BB962C8B-B14F-4D97-AF65-F5344CB8AC3E}">
        <p14:creationId xmlns:p14="http://schemas.microsoft.com/office/powerpoint/2010/main" val="186901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Consider an air-filled balloon weighted so that it is on the verge of sinking – that is, its overall density just equals that of water.</a:t>
            </a:r>
          </a:p>
          <a:p>
            <a:pPr algn="l"/>
            <a:endParaRPr lang="en-US" altLang="en-US" sz="2000" dirty="0">
              <a:solidFill>
                <a:srgbClr val="000000"/>
              </a:solidFill>
              <a:latin typeface="Times New Roman" panose="02020603050405020304" pitchFamily="18" charset="0"/>
            </a:endParaRPr>
          </a:p>
          <a:p>
            <a:pPr algn="l"/>
            <a:r>
              <a:rPr lang="en-US" altLang="en-US" sz="2000" dirty="0">
                <a:solidFill>
                  <a:srgbClr val="000000"/>
                </a:solidFill>
                <a:latin typeface="Times New Roman" panose="02020603050405020304" pitchFamily="18" charset="0"/>
              </a:rPr>
              <a:t>Now if you push it beneath the surface. It will;</a:t>
            </a:r>
          </a:p>
          <a:p>
            <a:pPr algn="l"/>
            <a:endParaRPr lang="en-US" altLang="en-US" sz="2000" dirty="0">
              <a:solidFill>
                <a:srgbClr val="000000"/>
              </a:solidFill>
              <a:latin typeface="Times New Roman" panose="02020603050405020304" pitchFamily="18" charset="0"/>
            </a:endParaRPr>
          </a:p>
          <a:p>
            <a:pPr marL="457200" indent="-457200" algn="l">
              <a:buAutoNum type="alphaLcParenR"/>
            </a:pPr>
            <a:r>
              <a:rPr lang="en-US" altLang="en-US" sz="2000" dirty="0">
                <a:solidFill>
                  <a:srgbClr val="000000"/>
                </a:solidFill>
                <a:latin typeface="Times New Roman" panose="02020603050405020304" pitchFamily="18" charset="0"/>
              </a:rPr>
              <a:t>Sink</a:t>
            </a:r>
          </a:p>
          <a:p>
            <a:pPr marL="457200" indent="-457200" algn="l">
              <a:buAutoNum type="alphaLcParenR"/>
            </a:pPr>
            <a:r>
              <a:rPr lang="en-US" altLang="en-US" sz="2000" dirty="0">
                <a:solidFill>
                  <a:srgbClr val="000000"/>
                </a:solidFill>
                <a:latin typeface="Times New Roman" panose="02020603050405020304" pitchFamily="18" charset="0"/>
              </a:rPr>
              <a:t>Return to the surface</a:t>
            </a:r>
          </a:p>
          <a:p>
            <a:pPr marL="457200" indent="-457200" algn="l">
              <a:buAutoNum type="alphaLcParenR"/>
            </a:pPr>
            <a:r>
              <a:rPr lang="en-US" altLang="en-US" sz="2000" dirty="0">
                <a:solidFill>
                  <a:srgbClr val="000000"/>
                </a:solidFill>
                <a:latin typeface="Times New Roman" panose="02020603050405020304" pitchFamily="18" charset="0"/>
              </a:rPr>
              <a:t>Stay at the depth to which it is pushed.</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pic>
        <p:nvPicPr>
          <p:cNvPr id="4" name="Picture 3"/>
          <p:cNvPicPr>
            <a:picLocks noChangeAspect="1"/>
          </p:cNvPicPr>
          <p:nvPr/>
        </p:nvPicPr>
        <p:blipFill>
          <a:blip r:embed="rId3"/>
          <a:stretch>
            <a:fillRect/>
          </a:stretch>
        </p:blipFill>
        <p:spPr>
          <a:xfrm>
            <a:off x="5562600" y="2971800"/>
            <a:ext cx="2562225" cy="2399742"/>
          </a:xfrm>
          <a:prstGeom prst="rect">
            <a:avLst/>
          </a:prstGeom>
        </p:spPr>
      </p:pic>
    </p:spTree>
    <p:extLst>
      <p:ext uri="{BB962C8B-B14F-4D97-AF65-F5344CB8AC3E}">
        <p14:creationId xmlns:p14="http://schemas.microsoft.com/office/powerpoint/2010/main" val="3627118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619"/>
            <a:ext cx="3838794" cy="293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786" y="0"/>
            <a:ext cx="26892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05200" y="3005993"/>
            <a:ext cx="5566611" cy="369332"/>
          </a:xfrm>
          <a:prstGeom prst="rect">
            <a:avLst/>
          </a:prstGeom>
          <a:noFill/>
          <a:ln w="38100">
            <a:solidFill>
              <a:srgbClr val="FF0000"/>
            </a:solidFill>
          </a:ln>
        </p:spPr>
        <p:txBody>
          <a:bodyPr wrap="square" rtlCol="0">
            <a:spAutoFit/>
          </a:bodyPr>
          <a:lstStyle/>
          <a:p>
            <a:r>
              <a:rPr lang="en-US" dirty="0"/>
              <a:t>Note: Weighing in water decreases the scale reading</a:t>
            </a:r>
          </a:p>
        </p:txBody>
      </p:sp>
      <mc:AlternateContent xmlns:mc="http://schemas.openxmlformats.org/markup-compatibility/2006" xmlns:a14="http://schemas.microsoft.com/office/drawing/2010/main">
        <mc:Choice Requires="a14">
          <p:sp>
            <p:nvSpPr>
              <p:cNvPr id="2" name="TextBox 1"/>
              <p:cNvSpPr txBox="1"/>
              <p:nvPr/>
            </p:nvSpPr>
            <p:spPr>
              <a:xfrm>
                <a:off x="228600" y="3460128"/>
                <a:ext cx="7314823" cy="3391378"/>
              </a:xfrm>
              <a:prstGeom prst="rect">
                <a:avLst/>
              </a:prstGeom>
              <a:noFill/>
            </p:spPr>
            <p:txBody>
              <a:bodyPr wrap="none" rtlCol="0">
                <a:spAutoFit/>
              </a:bodyPr>
              <a:lstStyle/>
              <a:p>
                <a:r>
                  <a:rPr lang="en-US" dirty="0"/>
                  <a:t>A 15kg gold statue is raised from a sunken ship:</a:t>
                </a:r>
              </a:p>
              <a:p>
                <a:endParaRPr lang="en-US" dirty="0"/>
              </a:p>
              <a:p>
                <a:r>
                  <a:rPr lang="en-US" dirty="0"/>
                  <a:t>a) Find the tension in the hoisting cable while the statue is submerged</a:t>
                </a:r>
              </a:p>
              <a:p>
                <a:r>
                  <a:rPr lang="en-US" b="0" dirty="0"/>
                  <a:t>	(Statue)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ea typeface="Cambria Math" panose="02040503050406030204" pitchFamily="18" charset="0"/>
                          </a:rPr>
                          <m:t>𝜌</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15 </m:t>
                        </m:r>
                        <m:r>
                          <a:rPr lang="en-US" b="0" i="1" smtClean="0">
                            <a:latin typeface="Cambria Math" panose="02040503050406030204" pitchFamily="18" charset="0"/>
                          </a:rPr>
                          <m:t>𝑘𝑔</m:t>
                        </m:r>
                      </m:num>
                      <m:den>
                        <m:r>
                          <a:rPr lang="en-US" b="0" i="1" smtClean="0">
                            <a:latin typeface="Cambria Math" panose="02040503050406030204" pitchFamily="18" charset="0"/>
                          </a:rPr>
                          <m:t>19.3</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den>
                    </m:f>
                    <m:r>
                      <a:rPr lang="en-US" b="0" i="1" smtClean="0">
                        <a:latin typeface="Cambria Math" panose="02040503050406030204" pitchFamily="18" charset="0"/>
                      </a:rPr>
                      <m:t>=7.77</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oMath>
                </a14:m>
                <a:endParaRPr lang="en-US" dirty="0"/>
              </a:p>
              <a:p>
                <a:r>
                  <a:rPr lang="en-US" dirty="0"/>
                  <a:t>Weight of equal volume of water is the buoyant force.</a:t>
                </a:r>
              </a:p>
              <a:p>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𝑤𝑎𝑡𝑒𝑟</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𝑤𝑎𝑡𝑒𝑟</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=1</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m:t>
                      </m:r>
                      <m:r>
                        <a:rPr lang="en-US" i="1">
                          <a:latin typeface="Cambria Math" panose="02040503050406030204" pitchFamily="18" charset="0"/>
                        </a:rPr>
                        <m:t>7.77</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m:t>
                          </m:r>
                        </m:sup>
                      </m:sSup>
                      <m:r>
                        <a:rPr lang="en-US" b="0" i="1" smtClean="0">
                          <a:latin typeface="Cambria Math" panose="02040503050406030204" pitchFamily="18" charset="0"/>
                        </a:rPr>
                        <m:t>∗9.8=7.61 </m:t>
                      </m:r>
                      <m:r>
                        <a:rPr lang="en-US" b="0" i="1" smtClean="0">
                          <a:latin typeface="Cambria Math" panose="02040503050406030204" pitchFamily="18" charset="0"/>
                        </a:rPr>
                        <m:t>𝑁</m:t>
                      </m:r>
                    </m:oMath>
                  </m:oMathPara>
                </a14:m>
                <a:endParaRPr lang="en-US" dirty="0"/>
              </a:p>
              <a:p>
                <a:r>
                  <a:rPr lang="en-US" b="0" dirty="0"/>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=0</m:t>
                    </m:r>
                  </m:oMath>
                </a14:m>
                <a:r>
                  <a:rPr lang="en-US" dirty="0"/>
                  <a:t> </a:t>
                </a:r>
                <a:r>
                  <a:rPr lang="en-US" dirty="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𝑇</m:t>
                    </m:r>
                    <m:r>
                      <a:rPr lang="en-US" b="0" i="1" smtClean="0">
                        <a:latin typeface="Cambria Math" panose="02040503050406030204" pitchFamily="18" charset="0"/>
                        <a:sym typeface="Wingdings" panose="05000000000000000000" pitchFamily="2" charset="2"/>
                      </a:rPr>
                      <m:t>+7.61−15∗9.8=0    ∴</m:t>
                    </m:r>
                    <m:r>
                      <a:rPr lang="en-US" b="0" i="1" smtClean="0">
                        <a:latin typeface="Cambria Math" panose="02040503050406030204" pitchFamily="18" charset="0"/>
                        <a:ea typeface="Cambria Math" panose="02040503050406030204" pitchFamily="18" charset="0"/>
                        <a:sym typeface="Wingdings" panose="05000000000000000000" pitchFamily="2" charset="2"/>
                      </a:rPr>
                      <m:t>𝑇</m:t>
                    </m:r>
                    <m:r>
                      <a:rPr lang="en-US" b="0" i="1" smtClean="0">
                        <a:latin typeface="Cambria Math" panose="02040503050406030204" pitchFamily="18" charset="0"/>
                        <a:ea typeface="Cambria Math" panose="02040503050406030204" pitchFamily="18" charset="0"/>
                        <a:sym typeface="Wingdings" panose="05000000000000000000" pitchFamily="2" charset="2"/>
                      </a:rPr>
                      <m:t>=139 </m:t>
                    </m:r>
                    <m:r>
                      <a:rPr lang="en-US" b="0" i="1" smtClean="0">
                        <a:latin typeface="Cambria Math" panose="02040503050406030204" pitchFamily="18" charset="0"/>
                        <a:ea typeface="Cambria Math" panose="02040503050406030204" pitchFamily="18" charset="0"/>
                        <a:sym typeface="Wingdings" panose="05000000000000000000" pitchFamily="2" charset="2"/>
                      </a:rPr>
                      <m:t>𝑁</m:t>
                    </m:r>
                  </m:oMath>
                </a14:m>
                <a:endParaRPr lang="en-US" dirty="0"/>
              </a:p>
              <a:p>
                <a:endParaRPr lang="en-US" dirty="0"/>
              </a:p>
              <a:p>
                <a:r>
                  <a:rPr lang="en-US" dirty="0"/>
                  <a:t>b) Find the tension when the statue is out of the water</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r>
                        <a:rPr lang="en-US" b="0" i="1" smtClean="0">
                          <a:latin typeface="Cambria Math" panose="02040503050406030204" pitchFamily="18" charset="0"/>
                        </a:rPr>
                        <m:t>=15 </m:t>
                      </m:r>
                      <m:r>
                        <a:rPr lang="en-US" b="0" i="1" smtClean="0">
                          <a:latin typeface="Cambria Math" panose="02040503050406030204" pitchFamily="18" charset="0"/>
                        </a:rPr>
                        <m:t>𝑘𝑔</m:t>
                      </m:r>
                      <m:r>
                        <a:rPr lang="en-US" b="0" i="1" smtClean="0">
                          <a:latin typeface="Cambria Math" panose="02040503050406030204" pitchFamily="18" charset="0"/>
                        </a:rPr>
                        <m:t>∗9.8=147 </m:t>
                      </m:r>
                      <m:r>
                        <a:rPr lang="en-US" b="0" i="1" smtClean="0">
                          <a:latin typeface="Cambria Math" panose="02040503050406030204" pitchFamily="18" charset="0"/>
                        </a:rPr>
                        <m:t>𝑁</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28600" y="3460128"/>
                <a:ext cx="7314823" cy="3391378"/>
              </a:xfrm>
              <a:prstGeom prst="rect">
                <a:avLst/>
              </a:prstGeom>
              <a:blipFill rotWithShape="0">
                <a:blip r:embed="rId4"/>
                <a:stretch>
                  <a:fillRect l="-751" t="-1079" b="-71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4B6EC97-BE11-2496-BDA7-140421AA5EFC}"/>
              </a:ext>
            </a:extLst>
          </p:cNvPr>
          <p:cNvSpPr txBox="1"/>
          <p:nvPr/>
        </p:nvSpPr>
        <p:spPr>
          <a:xfrm>
            <a:off x="4191000" y="105619"/>
            <a:ext cx="2409606" cy="1200329"/>
          </a:xfrm>
          <a:prstGeom prst="rect">
            <a:avLst/>
          </a:prstGeom>
          <a:noFill/>
        </p:spPr>
        <p:txBody>
          <a:bodyPr wrap="square" rtlCol="0">
            <a:spAutoFit/>
          </a:bodyPr>
          <a:lstStyle/>
          <a:p>
            <a:r>
              <a:rPr lang="en-US" sz="2400" dirty="0">
                <a:solidFill>
                  <a:srgbClr val="FF0000"/>
                </a:solidFill>
              </a:rPr>
              <a:t>Example 13.7</a:t>
            </a:r>
          </a:p>
          <a:p>
            <a:r>
              <a:rPr lang="en-US" sz="2400" dirty="0">
                <a:solidFill>
                  <a:srgbClr val="FF0000"/>
                </a:solidFill>
              </a:rPr>
              <a:t>Raising sunken treasure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r>
              <a:rPr lang="en-US"/>
              <a:t>Goals for Chapter 13</a:t>
            </a:r>
          </a:p>
        </p:txBody>
      </p:sp>
      <p:sp>
        <p:nvSpPr>
          <p:cNvPr id="100355" name="Rectangle 3"/>
          <p:cNvSpPr>
            <a:spLocks noGrp="1" noChangeArrowheads="1"/>
          </p:cNvSpPr>
          <p:nvPr>
            <p:ph idx="1"/>
          </p:nvPr>
        </p:nvSpPr>
        <p:spPr/>
        <p:txBody>
          <a:bodyPr/>
          <a:lstStyle/>
          <a:p>
            <a:r>
              <a:rPr lang="en-US" dirty="0"/>
              <a:t>To study density and pressure in a fluid </a:t>
            </a:r>
            <a:r>
              <a:rPr lang="en-US" dirty="0" err="1"/>
              <a:t>with</a:t>
            </a:r>
            <a:r>
              <a:rPr lang="en-US" altLang="en-US" dirty="0" err="1">
                <a:solidFill>
                  <a:srgbClr val="FF0000"/>
                </a:solidFill>
              </a:rPr>
              <a:t>Pascal’s</a:t>
            </a:r>
            <a:r>
              <a:rPr lang="en-US" altLang="en-US" dirty="0">
                <a:solidFill>
                  <a:srgbClr val="FF0000"/>
                </a:solidFill>
              </a:rPr>
              <a:t> Law</a:t>
            </a:r>
            <a:endParaRPr lang="en-US" dirty="0"/>
          </a:p>
          <a:p>
            <a:r>
              <a:rPr lang="en-US" dirty="0"/>
              <a:t>To apply </a:t>
            </a:r>
            <a:r>
              <a:rPr lang="en-US" dirty="0">
                <a:solidFill>
                  <a:srgbClr val="FF0000"/>
                </a:solidFill>
              </a:rPr>
              <a:t>Archimedes principle </a:t>
            </a:r>
            <a:r>
              <a:rPr lang="en-US" dirty="0"/>
              <a:t>of buoyancy.</a:t>
            </a:r>
          </a:p>
        </p:txBody>
      </p:sp>
      <p:sp>
        <p:nvSpPr>
          <p:cNvPr id="6" name="Footer Placeholder 5"/>
          <p:cNvSpPr>
            <a:spLocks noGrp="1"/>
          </p:cNvSpPr>
          <p:nvPr>
            <p:ph type="ftr" sz="quarter" idx="10"/>
          </p:nvPr>
        </p:nvSpPr>
        <p:spPr/>
        <p:txBody>
          <a:bodyPr/>
          <a:lstStyle/>
          <a:p>
            <a:r>
              <a:rPr lang="en-GB">
                <a:solidFill>
                  <a:srgbClr val="000000"/>
                </a:solidFill>
              </a:rPr>
              <a:t>© 2016 Pearson Education, Inc.</a:t>
            </a:r>
          </a:p>
        </p:txBody>
      </p:sp>
    </p:spTree>
    <p:extLst>
      <p:ext uri="{BB962C8B-B14F-4D97-AF65-F5344CB8AC3E}">
        <p14:creationId xmlns:p14="http://schemas.microsoft.com/office/powerpoint/2010/main" val="254209991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9E5A-8690-4E8D-9C65-C52ACFEB480C}"/>
              </a:ext>
            </a:extLst>
          </p:cNvPr>
          <p:cNvSpPr>
            <a:spLocks noGrp="1"/>
          </p:cNvSpPr>
          <p:nvPr>
            <p:ph type="title"/>
          </p:nvPr>
        </p:nvSpPr>
        <p:spPr/>
        <p:txBody>
          <a:bodyPr/>
          <a:lstStyle/>
          <a:p>
            <a:r>
              <a:rPr lang="en-US" sz="2800" dirty="0">
                <a:solidFill>
                  <a:srgbClr val="FF0000"/>
                </a:solidFill>
              </a:rPr>
              <a:t>Archimedes buoyancy</a:t>
            </a:r>
          </a:p>
        </p:txBody>
      </p:sp>
      <p:pic>
        <p:nvPicPr>
          <p:cNvPr id="18" name="Picture 17">
            <a:extLst>
              <a:ext uri="{FF2B5EF4-FFF2-40B4-BE49-F238E27FC236}">
                <a16:creationId xmlns:a16="http://schemas.microsoft.com/office/drawing/2014/main" id="{A85D54E6-7640-4CCD-BBD0-E3F16B8FC15D}"/>
              </a:ext>
            </a:extLst>
          </p:cNvPr>
          <p:cNvPicPr>
            <a:picLocks noChangeAspect="1"/>
          </p:cNvPicPr>
          <p:nvPr/>
        </p:nvPicPr>
        <p:blipFill>
          <a:blip r:embed="rId2"/>
          <a:stretch>
            <a:fillRect/>
          </a:stretch>
        </p:blipFill>
        <p:spPr>
          <a:xfrm>
            <a:off x="990600" y="3924463"/>
            <a:ext cx="8344416" cy="2658899"/>
          </a:xfrm>
          <a:prstGeom prst="rect">
            <a:avLst/>
          </a:prstGeom>
        </p:spPr>
      </p:pic>
      <p:pic>
        <p:nvPicPr>
          <p:cNvPr id="22" name="Picture 21">
            <a:extLst>
              <a:ext uri="{FF2B5EF4-FFF2-40B4-BE49-F238E27FC236}">
                <a16:creationId xmlns:a16="http://schemas.microsoft.com/office/drawing/2014/main" id="{0A567BC8-3C3F-4C6B-9037-AEF926910E74}"/>
              </a:ext>
            </a:extLst>
          </p:cNvPr>
          <p:cNvPicPr>
            <a:picLocks noChangeAspect="1"/>
          </p:cNvPicPr>
          <p:nvPr/>
        </p:nvPicPr>
        <p:blipFill>
          <a:blip r:embed="rId3"/>
          <a:stretch>
            <a:fillRect/>
          </a:stretch>
        </p:blipFill>
        <p:spPr>
          <a:xfrm>
            <a:off x="609600" y="2178323"/>
            <a:ext cx="7667412" cy="884864"/>
          </a:xfrm>
          <a:prstGeom prst="rect">
            <a:avLst/>
          </a:prstGeom>
        </p:spPr>
      </p:pic>
    </p:spTree>
    <p:extLst>
      <p:ext uri="{BB962C8B-B14F-4D97-AF65-F5344CB8AC3E}">
        <p14:creationId xmlns:p14="http://schemas.microsoft.com/office/powerpoint/2010/main" val="1832978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86" y="1066800"/>
            <a:ext cx="8229600" cy="1143000"/>
          </a:xfrm>
        </p:spPr>
        <p:txBody>
          <a:bodyPr/>
          <a:lstStyle/>
          <a:p>
            <a:r>
              <a:rPr lang="en-US" sz="1400" b="1" dirty="0"/>
              <a:t>!3.35  </a:t>
            </a:r>
            <a:r>
              <a:rPr lang="en-US" sz="1400" dirty="0"/>
              <a:t>A hollow plastic sphere  is held below the surface of a lake by a cord anchored to the bottom of a lake. The sphere has a volume of 0.650 m</a:t>
            </a:r>
            <a:r>
              <a:rPr lang="en-US" sz="1400" baseline="30000" dirty="0"/>
              <a:t>3</a:t>
            </a:r>
            <a:r>
              <a:rPr lang="en-US" sz="1400" dirty="0"/>
              <a:t> and the tension in the cord is </a:t>
            </a:r>
            <a:r>
              <a:rPr lang="en-US" sz="1400" dirty="0" err="1"/>
              <a:t>is</a:t>
            </a:r>
            <a:r>
              <a:rPr lang="en-US" sz="1400" dirty="0"/>
              <a:t> 900 N .</a:t>
            </a:r>
            <a:br>
              <a:rPr lang="en-US" sz="1400" dirty="0"/>
            </a:br>
            <a:r>
              <a:rPr lang="en-US" sz="1400" dirty="0"/>
              <a:t>a)  calculate the buoyant force. </a:t>
            </a:r>
            <a:br>
              <a:rPr lang="en-US" sz="1400" dirty="0"/>
            </a:br>
            <a:r>
              <a:rPr lang="en-US" sz="1400" dirty="0"/>
              <a:t>B) what is the mass of the sphere?</a:t>
            </a:r>
            <a:br>
              <a:rPr lang="en-US" sz="1400" dirty="0"/>
            </a:br>
            <a:r>
              <a:rPr lang="en-US" sz="1400" dirty="0"/>
              <a:t>C) The cord breaks and the sphere rises to the surface. When the sphere comes to rest, what fraction of its volume  will be submerged??</a:t>
            </a:r>
          </a:p>
        </p:txBody>
      </p:sp>
      <p:pic>
        <p:nvPicPr>
          <p:cNvPr id="25" name="Picture 24"/>
          <p:cNvPicPr>
            <a:picLocks noChangeAspect="1"/>
          </p:cNvPicPr>
          <p:nvPr/>
        </p:nvPicPr>
        <p:blipFill>
          <a:blip r:embed="rId2"/>
          <a:stretch>
            <a:fillRect/>
          </a:stretch>
        </p:blipFill>
        <p:spPr>
          <a:xfrm>
            <a:off x="381000" y="2473037"/>
            <a:ext cx="8089586" cy="3666248"/>
          </a:xfrm>
          <a:prstGeom prst="rect">
            <a:avLst/>
          </a:prstGeom>
        </p:spPr>
      </p:pic>
      <p:sp>
        <p:nvSpPr>
          <p:cNvPr id="26" name="TextBox 25"/>
          <p:cNvSpPr txBox="1"/>
          <p:nvPr/>
        </p:nvSpPr>
        <p:spPr>
          <a:xfrm>
            <a:off x="2949550" y="304800"/>
            <a:ext cx="5486400" cy="369332"/>
          </a:xfrm>
          <a:prstGeom prst="rect">
            <a:avLst/>
          </a:prstGeom>
          <a:noFill/>
        </p:spPr>
        <p:txBody>
          <a:bodyPr wrap="square" rtlCol="0">
            <a:spAutoFit/>
          </a:bodyPr>
          <a:lstStyle/>
          <a:p>
            <a:r>
              <a:rPr lang="en-US" dirty="0">
                <a:solidFill>
                  <a:srgbClr val="FF0000"/>
                </a:solidFill>
              </a:rPr>
              <a:t>Archimedes buoyancy</a:t>
            </a:r>
            <a:endParaRPr lang="en-US" dirty="0"/>
          </a:p>
        </p:txBody>
      </p:sp>
    </p:spTree>
    <p:extLst>
      <p:ext uri="{BB962C8B-B14F-4D97-AF65-F5344CB8AC3E}">
        <p14:creationId xmlns:p14="http://schemas.microsoft.com/office/powerpoint/2010/main" val="2994888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5400" y="1676400"/>
            <a:ext cx="6343650" cy="4238625"/>
          </a:xfrm>
          <a:prstGeom prst="rect">
            <a:avLst/>
          </a:prstGeom>
        </p:spPr>
      </p:pic>
      <p:sp>
        <p:nvSpPr>
          <p:cNvPr id="4" name="Title 3"/>
          <p:cNvSpPr>
            <a:spLocks noGrp="1"/>
          </p:cNvSpPr>
          <p:nvPr>
            <p:ph type="title"/>
          </p:nvPr>
        </p:nvSpPr>
        <p:spPr>
          <a:xfrm>
            <a:off x="1295400" y="228600"/>
            <a:ext cx="6905625" cy="6858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a:t>
            </a:r>
          </a:p>
        </p:txBody>
      </p:sp>
    </p:spTree>
    <p:extLst>
      <p:ext uri="{BB962C8B-B14F-4D97-AF65-F5344CB8AC3E}">
        <p14:creationId xmlns:p14="http://schemas.microsoft.com/office/powerpoint/2010/main" val="2688710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B05E-E052-B328-DAA8-B5DA2866B7ED}"/>
              </a:ext>
            </a:extLst>
          </p:cNvPr>
          <p:cNvSpPr>
            <a:spLocks noGrp="1"/>
          </p:cNvSpPr>
          <p:nvPr>
            <p:ph type="title"/>
          </p:nvPr>
        </p:nvSpPr>
        <p:spPr>
          <a:xfrm>
            <a:off x="457200" y="274638"/>
            <a:ext cx="8229600" cy="1020762"/>
          </a:xfrm>
        </p:spPr>
        <p:txBody>
          <a:bodyPr/>
          <a:lstStyle/>
          <a:p>
            <a:r>
              <a:rPr lang="en-US" sz="2800" dirty="0">
                <a:solidFill>
                  <a:srgbClr val="FF0000"/>
                </a:solidFill>
              </a:rPr>
              <a:t>Archimedes buoyancy</a:t>
            </a:r>
            <a:br>
              <a:rPr lang="en-US" dirty="0"/>
            </a:br>
            <a:endParaRPr lang="en-US" dirty="0"/>
          </a:p>
        </p:txBody>
      </p:sp>
      <p:pic>
        <p:nvPicPr>
          <p:cNvPr id="16" name="Picture 15">
            <a:extLst>
              <a:ext uri="{FF2B5EF4-FFF2-40B4-BE49-F238E27FC236}">
                <a16:creationId xmlns:a16="http://schemas.microsoft.com/office/drawing/2014/main" id="{B9DE84F5-531D-09EC-3BE1-ED5DCC6FB67D}"/>
              </a:ext>
            </a:extLst>
          </p:cNvPr>
          <p:cNvPicPr>
            <a:picLocks noChangeAspect="1"/>
          </p:cNvPicPr>
          <p:nvPr/>
        </p:nvPicPr>
        <p:blipFill>
          <a:blip r:embed="rId2"/>
          <a:stretch>
            <a:fillRect/>
          </a:stretch>
        </p:blipFill>
        <p:spPr>
          <a:xfrm>
            <a:off x="468745" y="2823270"/>
            <a:ext cx="8403819" cy="3577529"/>
          </a:xfrm>
          <a:prstGeom prst="rect">
            <a:avLst/>
          </a:prstGeom>
        </p:spPr>
      </p:pic>
      <p:sp>
        <p:nvSpPr>
          <p:cNvPr id="17" name="TextBox 16">
            <a:extLst>
              <a:ext uri="{FF2B5EF4-FFF2-40B4-BE49-F238E27FC236}">
                <a16:creationId xmlns:a16="http://schemas.microsoft.com/office/drawing/2014/main" id="{6B928000-5D7E-312F-939D-5036B514AF58}"/>
              </a:ext>
            </a:extLst>
          </p:cNvPr>
          <p:cNvSpPr txBox="1"/>
          <p:nvPr/>
        </p:nvSpPr>
        <p:spPr>
          <a:xfrm>
            <a:off x="990600" y="785019"/>
            <a:ext cx="6477000" cy="2031325"/>
          </a:xfrm>
          <a:prstGeom prst="rect">
            <a:avLst/>
          </a:prstGeom>
          <a:noFill/>
        </p:spPr>
        <p:txBody>
          <a:bodyPr wrap="square" rtlCol="0">
            <a:spAutoFit/>
          </a:bodyPr>
          <a:lstStyle/>
          <a:p>
            <a:r>
              <a:rPr lang="en-US" dirty="0"/>
              <a:t>A U-tube open on both ends to air contains some mercury. </a:t>
            </a:r>
          </a:p>
          <a:p>
            <a:r>
              <a:rPr lang="en-US" dirty="0"/>
              <a:t>Water is poured into the left arm until the vertical height is 15cm.</a:t>
            </a:r>
          </a:p>
          <a:p>
            <a:r>
              <a:rPr lang="en-US" dirty="0"/>
              <a:t>a)What is the gauge pressure at the mercury-water interface?</a:t>
            </a:r>
          </a:p>
          <a:p>
            <a:r>
              <a:rPr lang="en-US" dirty="0"/>
              <a:t>b)Calculate the vertical distance h from the top of the mercury at the right arm of the tube to the top of the water at the left arm of the tube?</a:t>
            </a:r>
          </a:p>
        </p:txBody>
      </p:sp>
    </p:spTree>
    <p:extLst>
      <p:ext uri="{BB962C8B-B14F-4D97-AF65-F5344CB8AC3E}">
        <p14:creationId xmlns:p14="http://schemas.microsoft.com/office/powerpoint/2010/main" val="65309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3505200"/>
            <a:ext cx="8915400" cy="2891944"/>
          </a:xfrm>
          <a:prstGeom prst="rect">
            <a:avLst/>
          </a:prstGeom>
        </p:spPr>
      </p:pic>
      <p:sp>
        <p:nvSpPr>
          <p:cNvPr id="2" name="Title 1"/>
          <p:cNvSpPr>
            <a:spLocks noGrp="1"/>
          </p:cNvSpPr>
          <p:nvPr>
            <p:ph type="title"/>
          </p:nvPr>
        </p:nvSpPr>
        <p:spPr>
          <a:xfrm>
            <a:off x="1600200" y="76200"/>
            <a:ext cx="6553200" cy="304800"/>
          </a:xfrm>
        </p:spPr>
        <p:txBody>
          <a:bodyPr/>
          <a:lstStyle/>
          <a:p>
            <a:r>
              <a:rPr lang="en-US" sz="3200" dirty="0">
                <a:solidFill>
                  <a:srgbClr val="FF0000"/>
                </a:solidFill>
              </a:rPr>
              <a:t>Archimedes buoyancy</a:t>
            </a:r>
          </a:p>
        </p:txBody>
      </p:sp>
      <p:sp>
        <p:nvSpPr>
          <p:cNvPr id="4" name="TextBox 3"/>
          <p:cNvSpPr txBox="1"/>
          <p:nvPr/>
        </p:nvSpPr>
        <p:spPr>
          <a:xfrm>
            <a:off x="990600" y="1600200"/>
            <a:ext cx="6400800" cy="738664"/>
          </a:xfrm>
          <a:prstGeom prst="rect">
            <a:avLst/>
          </a:prstGeom>
          <a:noFill/>
        </p:spPr>
        <p:txBody>
          <a:bodyPr wrap="square" rtlCol="0">
            <a:spAutoFit/>
          </a:bodyPr>
          <a:lstStyle/>
          <a:p>
            <a:r>
              <a:rPr lang="en-US" sz="1400" dirty="0"/>
              <a:t>A solid aluminum ingot weights 89 N in air. a) What is its volume?  b)The ingot is suspended by a rope and totally submerged in water what is the tension(the apparent weight) in the rope??</a:t>
            </a:r>
          </a:p>
        </p:txBody>
      </p:sp>
    </p:spTree>
    <p:extLst>
      <p:ext uri="{BB962C8B-B14F-4D97-AF65-F5344CB8AC3E}">
        <p14:creationId xmlns:p14="http://schemas.microsoft.com/office/powerpoint/2010/main" val="344223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175" y="1114972"/>
            <a:ext cx="8079077" cy="2426840"/>
          </a:xfrm>
          <a:prstGeom prst="rect">
            <a:avLst/>
          </a:prstGeom>
        </p:spPr>
      </p:pic>
    </p:spTree>
    <p:extLst>
      <p:ext uri="{BB962C8B-B14F-4D97-AF65-F5344CB8AC3E}">
        <p14:creationId xmlns:p14="http://schemas.microsoft.com/office/powerpoint/2010/main" val="731053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02670-E925-08A2-F4FA-8D145B12E7A9}"/>
              </a:ext>
            </a:extLst>
          </p:cNvPr>
          <p:cNvPicPr>
            <a:picLocks noChangeAspect="1"/>
          </p:cNvPicPr>
          <p:nvPr/>
        </p:nvPicPr>
        <p:blipFill>
          <a:blip r:embed="rId2"/>
          <a:stretch>
            <a:fillRect/>
          </a:stretch>
        </p:blipFill>
        <p:spPr>
          <a:xfrm>
            <a:off x="2285802" y="1714351"/>
            <a:ext cx="4572396" cy="3429297"/>
          </a:xfrm>
          <a:prstGeom prst="rect">
            <a:avLst/>
          </a:prstGeom>
        </p:spPr>
      </p:pic>
      <p:pic>
        <p:nvPicPr>
          <p:cNvPr id="3" name="Picture 2">
            <a:extLst>
              <a:ext uri="{FF2B5EF4-FFF2-40B4-BE49-F238E27FC236}">
                <a16:creationId xmlns:a16="http://schemas.microsoft.com/office/drawing/2014/main" id="{6B86DE0C-740F-E70A-47C2-591D374B447C}"/>
              </a:ext>
            </a:extLst>
          </p:cNvPr>
          <p:cNvPicPr>
            <a:picLocks noChangeAspect="1"/>
          </p:cNvPicPr>
          <p:nvPr/>
        </p:nvPicPr>
        <p:blipFill>
          <a:blip r:embed="rId2"/>
          <a:stretch>
            <a:fillRect/>
          </a:stretch>
        </p:blipFill>
        <p:spPr>
          <a:xfrm>
            <a:off x="2438202" y="1866751"/>
            <a:ext cx="4572396" cy="3429297"/>
          </a:xfrm>
          <a:prstGeom prst="rect">
            <a:avLst/>
          </a:prstGeom>
        </p:spPr>
      </p:pic>
      <p:sp>
        <p:nvSpPr>
          <p:cNvPr id="5" name="TextBox 4">
            <a:extLst>
              <a:ext uri="{FF2B5EF4-FFF2-40B4-BE49-F238E27FC236}">
                <a16:creationId xmlns:a16="http://schemas.microsoft.com/office/drawing/2014/main" id="{BAC002C3-7200-BFFA-C435-4EB1CE3F427B}"/>
              </a:ext>
            </a:extLst>
          </p:cNvPr>
          <p:cNvSpPr txBox="1"/>
          <p:nvPr/>
        </p:nvSpPr>
        <p:spPr>
          <a:xfrm>
            <a:off x="5143698" y="619333"/>
            <a:ext cx="3429000" cy="4524315"/>
          </a:xfrm>
          <a:prstGeom prst="rect">
            <a:avLst/>
          </a:prstGeom>
          <a:noFill/>
        </p:spPr>
        <p:txBody>
          <a:bodyPr wrap="square">
            <a:spAutoFit/>
          </a:bodyPr>
          <a:lstStyle/>
          <a:p>
            <a:pPr algn="l"/>
            <a:r>
              <a:rPr lang="en-US" b="0" i="0" dirty="0">
                <a:solidFill>
                  <a:srgbClr val="FF0000"/>
                </a:solidFill>
                <a:effectLst/>
                <a:latin typeface="Libre Franklin" pitchFamily="2" charset="0"/>
              </a:rPr>
              <a:t>Archimedes’ Principle</a:t>
            </a:r>
          </a:p>
          <a:p>
            <a:pPr algn="l"/>
            <a:r>
              <a:rPr lang="en-US" b="0" i="0" dirty="0">
                <a:solidFill>
                  <a:srgbClr val="222222"/>
                </a:solidFill>
                <a:effectLst/>
                <a:latin typeface="Libre Franklin" pitchFamily="2" charset="0"/>
              </a:rPr>
              <a:t>In this demonstration, first find the initial weight of the can/weight system that is being submerged in the beaker of water by using the scale. Once the system is fully submerged there will be a drop in the reading on the scale. This is due to the buoyancy force opposing the force of gravity. The displaced water can later be poured into the empty can to show that its weight is equivalent to the </a:t>
            </a:r>
            <a:r>
              <a:rPr lang="en-US" b="0" i="0" dirty="0" err="1">
                <a:solidFill>
                  <a:srgbClr val="222222"/>
                </a:solidFill>
                <a:effectLst/>
                <a:latin typeface="Libre Franklin" pitchFamily="2" charset="0"/>
              </a:rPr>
              <a:t>bourancy</a:t>
            </a:r>
            <a:r>
              <a:rPr lang="en-US" b="0" i="0" dirty="0">
                <a:solidFill>
                  <a:srgbClr val="222222"/>
                </a:solidFill>
                <a:effectLst/>
                <a:latin typeface="Libre Franklin" pitchFamily="2" charset="0"/>
              </a:rPr>
              <a:t> force.</a:t>
            </a:r>
          </a:p>
        </p:txBody>
      </p:sp>
      <p:pic>
        <p:nvPicPr>
          <p:cNvPr id="6" name="Picture 5">
            <a:extLst>
              <a:ext uri="{FF2B5EF4-FFF2-40B4-BE49-F238E27FC236}">
                <a16:creationId xmlns:a16="http://schemas.microsoft.com/office/drawing/2014/main" id="{4894DB72-AD34-A221-01F9-C849C7FD9371}"/>
              </a:ext>
            </a:extLst>
          </p:cNvPr>
          <p:cNvPicPr>
            <a:picLocks noChangeAspect="1"/>
          </p:cNvPicPr>
          <p:nvPr/>
        </p:nvPicPr>
        <p:blipFill>
          <a:blip r:embed="rId3"/>
          <a:stretch>
            <a:fillRect/>
          </a:stretch>
        </p:blipFill>
        <p:spPr>
          <a:xfrm>
            <a:off x="151507" y="76200"/>
            <a:ext cx="4572893" cy="6858000"/>
          </a:xfrm>
          <a:prstGeom prst="rect">
            <a:avLst/>
          </a:prstGeom>
        </p:spPr>
      </p:pic>
    </p:spTree>
    <p:extLst>
      <p:ext uri="{BB962C8B-B14F-4D97-AF65-F5344CB8AC3E}">
        <p14:creationId xmlns:p14="http://schemas.microsoft.com/office/powerpoint/2010/main" val="1303137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zoom">
            <a:extLst>
              <a:ext uri="{FF2B5EF4-FFF2-40B4-BE49-F238E27FC236}">
                <a16:creationId xmlns:a16="http://schemas.microsoft.com/office/drawing/2014/main" id="{47FC5BDE-6A98-615C-5B33-512C83D7F5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33400"/>
            <a:ext cx="6399134"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7ED596-74FA-8876-DFE7-B89FCC220A0D}"/>
              </a:ext>
            </a:extLst>
          </p:cNvPr>
          <p:cNvSpPr txBox="1"/>
          <p:nvPr/>
        </p:nvSpPr>
        <p:spPr>
          <a:xfrm>
            <a:off x="6781800" y="381000"/>
            <a:ext cx="1524000" cy="4247317"/>
          </a:xfrm>
          <a:prstGeom prst="rect">
            <a:avLst/>
          </a:prstGeom>
          <a:noFill/>
        </p:spPr>
        <p:txBody>
          <a:bodyPr wrap="square">
            <a:spAutoFit/>
          </a:bodyPr>
          <a:lstStyle/>
          <a:p>
            <a:pPr algn="l"/>
            <a:r>
              <a:rPr lang="en-US" b="0" i="0" dirty="0">
                <a:solidFill>
                  <a:srgbClr val="FF0000"/>
                </a:solidFill>
                <a:effectLst/>
                <a:latin typeface="Libre Franklin" pitchFamily="2" charset="0"/>
              </a:rPr>
              <a:t>Ball and Ring</a:t>
            </a:r>
          </a:p>
          <a:p>
            <a:pPr algn="l"/>
            <a:endParaRPr lang="en-US" b="0" i="0" dirty="0">
              <a:solidFill>
                <a:srgbClr val="FF0000"/>
              </a:solidFill>
              <a:effectLst/>
              <a:latin typeface="Libre Franklin" pitchFamily="2" charset="0"/>
            </a:endParaRPr>
          </a:p>
          <a:p>
            <a:pPr algn="l"/>
            <a:r>
              <a:rPr lang="en-US" b="0" i="0" dirty="0">
                <a:solidFill>
                  <a:srgbClr val="222222"/>
                </a:solidFill>
                <a:effectLst/>
                <a:latin typeface="Libre Franklin" pitchFamily="2" charset="0"/>
              </a:rPr>
              <a:t>Initially the ball is just shy of being able to fit into the ring. But if the ring is heated up, it will expand slightly allowing the ball to fit.</a:t>
            </a:r>
          </a:p>
        </p:txBody>
      </p:sp>
    </p:spTree>
    <p:extLst>
      <p:ext uri="{BB962C8B-B14F-4D97-AF65-F5344CB8AC3E}">
        <p14:creationId xmlns:p14="http://schemas.microsoft.com/office/powerpoint/2010/main" val="2184820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zoom">
            <a:extLst>
              <a:ext uri="{FF2B5EF4-FFF2-40B4-BE49-F238E27FC236}">
                <a16:creationId xmlns:a16="http://schemas.microsoft.com/office/drawing/2014/main" id="{C2F24956-5DAC-6E30-4478-479315AFB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5942054"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E2A55D-00F5-BE99-AACF-EC1F5D5034AE}"/>
              </a:ext>
            </a:extLst>
          </p:cNvPr>
          <p:cNvSpPr txBox="1"/>
          <p:nvPr/>
        </p:nvSpPr>
        <p:spPr>
          <a:xfrm>
            <a:off x="6019800" y="1166842"/>
            <a:ext cx="2590800" cy="4524315"/>
          </a:xfrm>
          <a:prstGeom prst="rect">
            <a:avLst/>
          </a:prstGeom>
          <a:noFill/>
        </p:spPr>
        <p:txBody>
          <a:bodyPr wrap="square" rtlCol="0">
            <a:spAutoFit/>
          </a:bodyPr>
          <a:lstStyle/>
          <a:p>
            <a:pPr algn="l"/>
            <a:r>
              <a:rPr lang="en-US" b="0" i="0" dirty="0">
                <a:solidFill>
                  <a:srgbClr val="FF0000"/>
                </a:solidFill>
                <a:effectLst/>
                <a:latin typeface="Libre Franklin" pitchFamily="2" charset="0"/>
              </a:rPr>
              <a:t>Geyser</a:t>
            </a:r>
          </a:p>
          <a:p>
            <a:pPr algn="l"/>
            <a:r>
              <a:rPr lang="en-US" b="0" i="0" dirty="0">
                <a:solidFill>
                  <a:srgbClr val="222222"/>
                </a:solidFill>
                <a:effectLst/>
                <a:latin typeface="Libre Franklin" pitchFamily="2" charset="0"/>
              </a:rPr>
              <a:t>In a flask, water is heated by using a hot plate. As the water heats up and begins to evaporate, because gas takes up a greater volume than a liquid,  pressure begins to increase inside the flask. Due to the increase in pressure, the liquid water is able to rise in the tube and expel from the other end.</a:t>
            </a:r>
          </a:p>
        </p:txBody>
      </p:sp>
    </p:spTree>
    <p:extLst>
      <p:ext uri="{BB962C8B-B14F-4D97-AF65-F5344CB8AC3E}">
        <p14:creationId xmlns:p14="http://schemas.microsoft.com/office/powerpoint/2010/main" val="2500323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zoom">
            <a:extLst>
              <a:ext uri="{FF2B5EF4-FFF2-40B4-BE49-F238E27FC236}">
                <a16:creationId xmlns:a16="http://schemas.microsoft.com/office/drawing/2014/main" id="{8AE03E96-30DD-DFC2-49A0-15AF9B8B95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1472356"/>
            <a:ext cx="56896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F38934-E827-7BD4-8D3E-D65A163F49A2}"/>
              </a:ext>
            </a:extLst>
          </p:cNvPr>
          <p:cNvSpPr txBox="1"/>
          <p:nvPr/>
        </p:nvSpPr>
        <p:spPr>
          <a:xfrm>
            <a:off x="5867400" y="1066800"/>
            <a:ext cx="2743200" cy="5078313"/>
          </a:xfrm>
          <a:prstGeom prst="rect">
            <a:avLst/>
          </a:prstGeom>
          <a:noFill/>
        </p:spPr>
        <p:txBody>
          <a:bodyPr wrap="square" rtlCol="0">
            <a:spAutoFit/>
          </a:bodyPr>
          <a:lstStyle/>
          <a:p>
            <a:pPr algn="l"/>
            <a:r>
              <a:rPr lang="en-US" sz="2000" b="0" i="0" dirty="0">
                <a:solidFill>
                  <a:srgbClr val="FF0000"/>
                </a:solidFill>
                <a:effectLst/>
                <a:latin typeface="Libre Franklin" pitchFamily="2" charset="0"/>
              </a:rPr>
              <a:t>Density Bowling Balls</a:t>
            </a:r>
          </a:p>
          <a:p>
            <a:pPr algn="l"/>
            <a:r>
              <a:rPr lang="en-US" b="0" i="0" dirty="0">
                <a:solidFill>
                  <a:srgbClr val="222222"/>
                </a:solidFill>
                <a:effectLst/>
                <a:latin typeface="Libre Franklin" pitchFamily="2" charset="0"/>
              </a:rPr>
              <a:t>In this demonstration, two identical looking bowling balls which differ in their mass and density are submerged in a tank of water. The lighter bowling ball is hollow inside, thus its overall density is less than water. The heavier bowling ball is fully solid and has a larger density than water. These characteristics result in the hollow bowling ball floating while the solid bowling ball sinks.</a:t>
            </a:r>
          </a:p>
        </p:txBody>
      </p:sp>
    </p:spTree>
    <p:extLst>
      <p:ext uri="{BB962C8B-B14F-4D97-AF65-F5344CB8AC3E}">
        <p14:creationId xmlns:p14="http://schemas.microsoft.com/office/powerpoint/2010/main" val="331874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3914" y="1440202"/>
            <a:ext cx="1722285"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13.1	Density</a:t>
            </a:r>
          </a:p>
        </p:txBody>
      </p:sp>
      <mc:AlternateContent xmlns:mc="http://schemas.openxmlformats.org/markup-compatibility/2006" xmlns:a14="http://schemas.microsoft.com/office/drawing/2010/main">
        <mc:Choice Requires="a14">
          <p:sp>
            <p:nvSpPr>
              <p:cNvPr id="3" name="TextBox 2"/>
              <p:cNvSpPr txBox="1"/>
              <p:nvPr/>
            </p:nvSpPr>
            <p:spPr>
              <a:xfrm>
                <a:off x="624826" y="2334831"/>
                <a:ext cx="4204055" cy="2334293"/>
              </a:xfrm>
              <a:prstGeom prst="rect">
                <a:avLst/>
              </a:prstGeom>
              <a:noFill/>
              <a:ln>
                <a:solidFill>
                  <a:schemeClr val="tx1"/>
                </a:solidFill>
              </a:ln>
            </p:spPr>
            <p:txBody>
              <a:bodyPr wrap="square" rtlCol="0">
                <a:spAutoFit/>
              </a:bodyPr>
              <a:lstStyle/>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Mass is an extensive quantity.</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 Density: mass per unit volume</a:t>
                </a:r>
                <a:endParaRPr lang="en-US" sz="2100" dirty="0">
                  <a:solidFill>
                    <a:prstClr val="black"/>
                  </a:solidFill>
                  <a:latin typeface="Times New Roman" panose="02020603050405020304" pitchFamily="18" charset="0"/>
                  <a:cs typeface="Times New Roman" panose="02020603050405020304" pitchFamily="18" charset="0"/>
                  <a:sym typeface="Symbol" charset="0"/>
                </a:endParaRPr>
              </a:p>
              <a:p>
                <a:pPr marL="342900" lvl="1" defTabSz="685800" fontAlgn="auto">
                  <a:spcBef>
                    <a:spcPct val="50000"/>
                  </a:spcBef>
                  <a:spcAft>
                    <a:spcPts val="0"/>
                  </a:spcAft>
                  <a:buFontTx/>
                  <a:buChar char="•"/>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Density	   </a:t>
                </a:r>
                <a14:m>
                  <m:oMath xmlns:m="http://schemas.openxmlformats.org/officeDocument/2006/math">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t>𝜌</m:t>
                    </m:r>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t>=</m:t>
                    </m:r>
                    <m:f>
                      <m:fPr>
                        <m:ctrlP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ctrlPr>
                      </m:fPr>
                      <m:num>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t>𝑚</m:t>
                        </m:r>
                      </m:num>
                      <m:den>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t>𝑉</m:t>
                        </m:r>
                      </m:den>
                    </m:f>
                  </m:oMath>
                </a14:m>
                <a:r>
                  <a:rPr lang="en-US" sz="2100" dirty="0">
                    <a:solidFill>
                      <a:prstClr val="black"/>
                    </a:solidFill>
                    <a:latin typeface="Times New Roman" panose="02020603050405020304" pitchFamily="18" charset="0"/>
                    <a:cs typeface="Times New Roman" panose="02020603050405020304" pitchFamily="18" charset="0"/>
                    <a:sym typeface="Symbol" charset="0"/>
                  </a:rPr>
                  <a:t>    (kg/m</a:t>
                </a:r>
                <a:r>
                  <a:rPr lang="en-US" sz="2100" baseline="30000" dirty="0">
                    <a:solidFill>
                      <a:prstClr val="black"/>
                    </a:solidFill>
                    <a:latin typeface="Times New Roman" panose="02020603050405020304" pitchFamily="18" charset="0"/>
                    <a:cs typeface="Times New Roman" panose="02020603050405020304" pitchFamily="18" charset="0"/>
                    <a:sym typeface="Symbol" charset="0"/>
                  </a:rPr>
                  <a:t>3</a:t>
                </a:r>
                <a:r>
                  <a:rPr lang="en-US" sz="2100" dirty="0">
                    <a:solidFill>
                      <a:prstClr val="black"/>
                    </a:solidFill>
                    <a:latin typeface="Times New Roman" panose="02020603050405020304" pitchFamily="18" charset="0"/>
                    <a:cs typeface="Times New Roman" panose="02020603050405020304" pitchFamily="18" charset="0"/>
                    <a:sym typeface="Symbol" charset="0"/>
                  </a:rPr>
                  <a:t>)</a:t>
                </a:r>
              </a:p>
              <a:p>
                <a:pPr marL="342900" lvl="1" defTabSz="685800" fontAlgn="auto">
                  <a:spcBef>
                    <a:spcPct val="50000"/>
                  </a:spcBef>
                  <a:spcAft>
                    <a:spcPts val="0"/>
                  </a:spcAft>
                  <a:buFontTx/>
                  <a:buChar char="•"/>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Density is an intensive quantity</a:t>
                </a:r>
              </a:p>
              <a:p>
                <a:pPr defTabSz="685800" fontAlgn="auto">
                  <a:spcBef>
                    <a:spcPts val="0"/>
                  </a:spcBef>
                  <a:spcAft>
                    <a:spcPts val="0"/>
                  </a:spcAft>
                </a:pPr>
                <a:endParaRPr lang="en-US" sz="1350" dirty="0">
                  <a:solidFill>
                    <a:prstClr val="black"/>
                  </a:solidFill>
                  <a:latin typeface="Calibri" panose="020F0502020204030204"/>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24826" y="2334831"/>
                <a:ext cx="4204055" cy="2334293"/>
              </a:xfrm>
              <a:prstGeom prst="rect">
                <a:avLst/>
              </a:prstGeom>
              <a:blipFill>
                <a:blip r:embed="rId2"/>
                <a:stretch>
                  <a:fillRect l="-1590" t="-1299"/>
                </a:stretch>
              </a:blipFill>
              <a:ln>
                <a:solidFill>
                  <a:schemeClr val="tx1"/>
                </a:solidFill>
              </a:ln>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653" y="1696510"/>
            <a:ext cx="3165733" cy="3249449"/>
          </a:xfrm>
          <a:prstGeom prst="rect">
            <a:avLst/>
          </a:prstGeom>
        </p:spPr>
      </p:pic>
    </p:spTree>
    <p:extLst>
      <p:ext uri="{BB962C8B-B14F-4D97-AF65-F5344CB8AC3E}">
        <p14:creationId xmlns:p14="http://schemas.microsoft.com/office/powerpoint/2010/main" val="1032272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zoom">
            <a:extLst>
              <a:ext uri="{FF2B5EF4-FFF2-40B4-BE49-F238E27FC236}">
                <a16:creationId xmlns:a16="http://schemas.microsoft.com/office/drawing/2014/main" id="{126A7F83-E259-C297-1F12-3CF59FBCD9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752600"/>
            <a:ext cx="6627675"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B1FA1A-91A5-CC8A-E932-FC07E7165D02}"/>
              </a:ext>
            </a:extLst>
          </p:cNvPr>
          <p:cNvSpPr txBox="1"/>
          <p:nvPr/>
        </p:nvSpPr>
        <p:spPr>
          <a:xfrm>
            <a:off x="6934200" y="914400"/>
            <a:ext cx="1981200" cy="5416868"/>
          </a:xfrm>
          <a:prstGeom prst="rect">
            <a:avLst/>
          </a:prstGeom>
          <a:noFill/>
        </p:spPr>
        <p:txBody>
          <a:bodyPr wrap="square" rtlCol="0">
            <a:spAutoFit/>
          </a:bodyPr>
          <a:lstStyle/>
          <a:p>
            <a:pPr algn="l"/>
            <a:r>
              <a:rPr lang="en-US" sz="2000" b="0" i="0" dirty="0">
                <a:solidFill>
                  <a:srgbClr val="FF0000"/>
                </a:solidFill>
                <a:effectLst/>
                <a:latin typeface="Libre Franklin" pitchFamily="2" charset="0"/>
              </a:rPr>
              <a:t>Cartesian Diver</a:t>
            </a:r>
          </a:p>
          <a:p>
            <a:pPr algn="l"/>
            <a:r>
              <a:rPr lang="en-US" b="0" i="0" dirty="0">
                <a:solidFill>
                  <a:srgbClr val="222222"/>
                </a:solidFill>
                <a:effectLst/>
                <a:latin typeface="Libre Franklin" pitchFamily="2" charset="0"/>
              </a:rPr>
              <a:t>When the bottle is squeezed, the air that is in the diver is allowed to compress. This compression of air in the diver makes it more dense than the water around it, so it sinks. When the bottle is released the diver becomes less dense and allows it to rise.</a:t>
            </a:r>
          </a:p>
        </p:txBody>
      </p:sp>
    </p:spTree>
    <p:extLst>
      <p:ext uri="{BB962C8B-B14F-4D97-AF65-F5344CB8AC3E}">
        <p14:creationId xmlns:p14="http://schemas.microsoft.com/office/powerpoint/2010/main" val="255361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523" y="904928"/>
            <a:ext cx="6897185" cy="5051669"/>
          </a:xfrm>
          <a:prstGeom prst="rect">
            <a:avLst/>
          </a:prstGeom>
        </p:spPr>
      </p:pic>
    </p:spTree>
    <p:extLst>
      <p:ext uri="{BB962C8B-B14F-4D97-AF65-F5344CB8AC3E}">
        <p14:creationId xmlns:p14="http://schemas.microsoft.com/office/powerpoint/2010/main" val="1430115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0943" y="1129157"/>
            <a:ext cx="2912696"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13.2	Pressure in a Fluid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44" y="2090191"/>
            <a:ext cx="3769544" cy="34581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562" y="2060210"/>
            <a:ext cx="3958004" cy="3311993"/>
          </a:xfrm>
          <a:prstGeom prst="rect">
            <a:avLst/>
          </a:prstGeom>
        </p:spPr>
      </p:pic>
    </p:spTree>
    <p:extLst>
      <p:ext uri="{BB962C8B-B14F-4D97-AF65-F5344CB8AC3E}">
        <p14:creationId xmlns:p14="http://schemas.microsoft.com/office/powerpoint/2010/main" val="145602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5796" y="1095429"/>
            <a:ext cx="2912696"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13.2	Pressure in a Fluid</a:t>
            </a:r>
          </a:p>
        </p:txBody>
      </p:sp>
      <mc:AlternateContent xmlns:mc="http://schemas.openxmlformats.org/markup-compatibility/2006" xmlns:a14="http://schemas.microsoft.com/office/drawing/2010/main">
        <mc:Choice Requires="a14">
          <p:sp>
            <p:nvSpPr>
              <p:cNvPr id="3" name="TextBox 2"/>
              <p:cNvSpPr txBox="1"/>
              <p:nvPr/>
            </p:nvSpPr>
            <p:spPr>
              <a:xfrm>
                <a:off x="333619" y="1745404"/>
                <a:ext cx="8431667" cy="4107791"/>
              </a:xfrm>
              <a:prstGeom prst="rect">
                <a:avLst/>
              </a:prstGeom>
              <a:noFill/>
              <a:ln>
                <a:solidFill>
                  <a:schemeClr val="tx1"/>
                </a:solidFill>
              </a:ln>
            </p:spPr>
            <p:txBody>
              <a:bodyPr wrap="none" rtlCol="0">
                <a:spAutoFit/>
              </a:bodyPr>
              <a:lstStyle/>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Pressure: The perpendicular component of the force acting on a surface</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divided of the area. Or, the perpendicular force per unit area.</a:t>
                </a:r>
              </a:p>
              <a:p>
                <a:pPr defTabSz="685800" fontAlgn="auto">
                  <a:spcBef>
                    <a:spcPct val="50000"/>
                  </a:spcBef>
                  <a:spcAft>
                    <a:spcPts val="0"/>
                  </a:spcAft>
                  <a:defRPr/>
                </a:pPr>
                <a:r>
                  <a:rPr lang="en-US" dirty="0">
                    <a:solidFill>
                      <a:prstClr val="black"/>
                    </a:solidFill>
                    <a:latin typeface="Times New Roman" panose="02020603050405020304" pitchFamily="18" charset="0"/>
                    <a:cs typeface="Times New Roman" panose="02020603050405020304" pitchFamily="18" charset="0"/>
                    <a:sym typeface="Symbol" charset="0"/>
                  </a:rPr>
                  <a:t>				</a:t>
                </a:r>
                <a14:m>
                  <m:oMath xmlns:m="http://schemas.openxmlformats.org/officeDocument/2006/math">
                    <m:r>
                      <a:rPr lang="en-US" sz="2400" i="1">
                        <a:solidFill>
                          <a:prstClr val="black"/>
                        </a:solidFill>
                        <a:latin typeface="Cambria Math" panose="02040503050406030204" pitchFamily="18" charset="0"/>
                        <a:cs typeface="Times New Roman" panose="02020603050405020304" pitchFamily="18" charset="0"/>
                        <a:sym typeface="Symbol" charset="0"/>
                      </a:rPr>
                      <m:t>𝑝</m:t>
                    </m:r>
                    <m:r>
                      <a:rPr lang="en-US" sz="2400" i="1">
                        <a:solidFill>
                          <a:prstClr val="black"/>
                        </a:solidFill>
                        <a:latin typeface="Cambria Math" panose="02040503050406030204" pitchFamily="18" charset="0"/>
                        <a:cs typeface="Times New Roman" panose="02020603050405020304" pitchFamily="18" charset="0"/>
                        <a:sym typeface="Symbol" charset="0"/>
                      </a:rPr>
                      <m:t>=</m:t>
                    </m:r>
                    <m:f>
                      <m:fPr>
                        <m:ctrlPr>
                          <a:rPr lang="en-US" sz="2400" i="1">
                            <a:solidFill>
                              <a:prstClr val="black"/>
                            </a:solidFill>
                            <a:latin typeface="Cambria Math" panose="02040503050406030204" pitchFamily="18" charset="0"/>
                            <a:cs typeface="Times New Roman" panose="02020603050405020304" pitchFamily="18" charset="0"/>
                            <a:sym typeface="Symbol" charset="0"/>
                          </a:rPr>
                        </m:ctrlPr>
                      </m:fPr>
                      <m:num>
                        <m:sSub>
                          <m:sSubPr>
                            <m:ctrlPr>
                              <a:rPr lang="en-US" sz="2400" i="1">
                                <a:solidFill>
                                  <a:prstClr val="black"/>
                                </a:solidFill>
                                <a:latin typeface="Cambria Math" panose="02040503050406030204" pitchFamily="18" charset="0"/>
                                <a:cs typeface="Times New Roman" panose="02020603050405020304" pitchFamily="18" charset="0"/>
                                <a:sym typeface="Symbol" charset="0"/>
                              </a:rPr>
                            </m:ctrlPr>
                          </m:sSubPr>
                          <m:e>
                            <m:r>
                              <a:rPr lang="en-US" sz="2400" i="1">
                                <a:solidFill>
                                  <a:prstClr val="black"/>
                                </a:solidFill>
                                <a:latin typeface="Cambria Math" panose="02040503050406030204" pitchFamily="18" charset="0"/>
                                <a:cs typeface="Times New Roman" panose="02020603050405020304" pitchFamily="18" charset="0"/>
                                <a:sym typeface="Symbol" charset="0"/>
                              </a:rPr>
                              <m:t>𝐹</m:t>
                            </m:r>
                          </m:e>
                          <m:sub>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sym typeface="Symbol" charset="0"/>
                              </a:rPr>
                              <m:t>⊥</m:t>
                            </m:r>
                          </m:sub>
                        </m:sSub>
                      </m:num>
                      <m:den>
                        <m:r>
                          <a:rPr lang="en-US" sz="2400" i="1">
                            <a:solidFill>
                              <a:prstClr val="black"/>
                            </a:solidFill>
                            <a:latin typeface="Cambria Math" panose="02040503050406030204" pitchFamily="18" charset="0"/>
                            <a:cs typeface="Times New Roman" panose="02020603050405020304" pitchFamily="18" charset="0"/>
                            <a:sym typeface="Symbol" charset="0"/>
                          </a:rPr>
                          <m:t>𝐴</m:t>
                        </m:r>
                      </m:den>
                    </m:f>
                  </m:oMath>
                </a14:m>
                <a:r>
                  <a:rPr lang="en-US" sz="2400" dirty="0">
                    <a:solidFill>
                      <a:prstClr val="black"/>
                    </a:solidFill>
                    <a:latin typeface="Times New Roman" panose="02020603050405020304" pitchFamily="18" charset="0"/>
                    <a:cs typeface="Times New Roman" panose="02020603050405020304" pitchFamily="18" charset="0"/>
                    <a:sym typeface="Symbol" charset="0"/>
                  </a:rPr>
                  <a:t>	</a:t>
                </a:r>
                <a:r>
                  <a:rPr lang="en-US" sz="2100" dirty="0">
                    <a:solidFill>
                      <a:prstClr val="black"/>
                    </a:solidFill>
                    <a:latin typeface="Times New Roman" panose="02020603050405020304" pitchFamily="18" charset="0"/>
                    <a:cs typeface="Times New Roman" panose="02020603050405020304" pitchFamily="18" charset="0"/>
                    <a:sym typeface="Symbol" charset="0"/>
                  </a:rPr>
                  <a:t>(N/m</a:t>
                </a:r>
                <a:r>
                  <a:rPr lang="en-US" sz="2100" baseline="30000" dirty="0">
                    <a:solidFill>
                      <a:prstClr val="black"/>
                    </a:solidFill>
                    <a:latin typeface="Times New Roman" panose="02020603050405020304" pitchFamily="18" charset="0"/>
                    <a:cs typeface="Times New Roman" panose="02020603050405020304" pitchFamily="18" charset="0"/>
                    <a:sym typeface="Symbol" charset="0"/>
                  </a:rPr>
                  <a:t>2</a:t>
                </a:r>
                <a:r>
                  <a:rPr lang="en-US" sz="2100" dirty="0">
                    <a:solidFill>
                      <a:prstClr val="black"/>
                    </a:solidFill>
                    <a:latin typeface="Times New Roman" panose="02020603050405020304" pitchFamily="18" charset="0"/>
                    <a:cs typeface="Times New Roman" panose="02020603050405020304" pitchFamily="18" charset="0"/>
                    <a:sym typeface="Symbol" charset="0"/>
                  </a:rPr>
                  <a:t> or Pa)</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Force is a vector quantity.</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Pressure is a scalar quantity.</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sym typeface="Symbol" charset="0"/>
                  </a:rPr>
                  <a:t> Atmosphere pressure </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a:t>
                </a:r>
                <a14:m>
                  <m:oMath xmlns:m="http://schemas.openxmlformats.org/officeDocument/2006/math">
                    <m:sSub>
                      <m:sSubPr>
                        <m:ctrlPr>
                          <a:rPr lang="en-US" sz="2100" i="1">
                            <a:solidFill>
                              <a:prstClr val="black"/>
                            </a:solidFill>
                            <a:latin typeface="Cambria Math" panose="02040503050406030204" pitchFamily="18" charset="0"/>
                            <a:cs typeface="Times New Roman" panose="02020603050405020304" pitchFamily="18" charset="0"/>
                            <a:sym typeface="Symbol" charset="0"/>
                          </a:rPr>
                        </m:ctrlPr>
                      </m:sSubPr>
                      <m:e>
                        <m:r>
                          <a:rPr lang="en-US" sz="2100" i="1">
                            <a:solidFill>
                              <a:prstClr val="black"/>
                            </a:solidFill>
                            <a:latin typeface="Cambria Math" panose="02040503050406030204" pitchFamily="18" charset="0"/>
                            <a:cs typeface="Times New Roman" panose="02020603050405020304" pitchFamily="18" charset="0"/>
                            <a:sym typeface="Symbol" charset="0"/>
                          </a:rPr>
                          <m:t>𝑝</m:t>
                        </m:r>
                      </m:e>
                      <m:sub>
                        <m:r>
                          <a:rPr lang="en-US" sz="2100" i="1">
                            <a:solidFill>
                              <a:prstClr val="black"/>
                            </a:solidFill>
                            <a:latin typeface="Cambria Math" panose="02040503050406030204" pitchFamily="18" charset="0"/>
                            <a:cs typeface="Times New Roman" panose="02020603050405020304" pitchFamily="18" charset="0"/>
                            <a:sym typeface="Symbol" charset="0"/>
                          </a:rPr>
                          <m:t>𝑎𝑡𝑚</m:t>
                        </m:r>
                      </m:sub>
                    </m:sSub>
                    <m:r>
                      <a:rPr lang="en-US" sz="2100" i="1">
                        <a:solidFill>
                          <a:prstClr val="black"/>
                        </a:solidFill>
                        <a:latin typeface="Cambria Math" panose="02040503050406030204" pitchFamily="18" charset="0"/>
                        <a:cs typeface="Times New Roman" panose="02020603050405020304" pitchFamily="18" charset="0"/>
                        <a:sym typeface="Symbol" charset="0"/>
                      </a:rPr>
                      <m:t> </m:t>
                    </m:r>
                  </m:oMath>
                </a14:m>
                <a:r>
                  <a:rPr lang="en-US" sz="2100" dirty="0">
                    <a:solidFill>
                      <a:prstClr val="black"/>
                    </a:solidFill>
                    <a:latin typeface="Times New Roman" panose="02020603050405020304" pitchFamily="18" charset="0"/>
                    <a:cs typeface="Times New Roman" panose="02020603050405020304" pitchFamily="18" charset="0"/>
                    <a:sym typeface="Symbol" charset="0"/>
                  </a:rPr>
                  <a:t>= 1.013×10</a:t>
                </a:r>
                <a:r>
                  <a:rPr lang="en-US" sz="2100" baseline="30000" dirty="0">
                    <a:solidFill>
                      <a:prstClr val="black"/>
                    </a:solidFill>
                    <a:latin typeface="Times New Roman" panose="02020603050405020304" pitchFamily="18" charset="0"/>
                    <a:cs typeface="Times New Roman" panose="02020603050405020304" pitchFamily="18" charset="0"/>
                    <a:sym typeface="Symbol" charset="0"/>
                  </a:rPr>
                  <a:t>5</a:t>
                </a:r>
                <a:r>
                  <a:rPr lang="en-US" sz="2100" dirty="0">
                    <a:solidFill>
                      <a:prstClr val="black"/>
                    </a:solidFill>
                    <a:latin typeface="Times New Roman" panose="02020603050405020304" pitchFamily="18" charset="0"/>
                    <a:cs typeface="Times New Roman" panose="02020603050405020304" pitchFamily="18" charset="0"/>
                    <a:sym typeface="Symbol" charset="0"/>
                  </a:rPr>
                  <a:t> Pa = 14.7 psi = 1.013 bars = 1013 </a:t>
                </a:r>
                <a:r>
                  <a:rPr lang="en-US" sz="2100" dirty="0" err="1">
                    <a:solidFill>
                      <a:prstClr val="black"/>
                    </a:solidFill>
                    <a:latin typeface="Times New Roman" panose="02020603050405020304" pitchFamily="18" charset="0"/>
                    <a:cs typeface="Times New Roman" panose="02020603050405020304" pitchFamily="18" charset="0"/>
                    <a:sym typeface="Symbol" charset="0"/>
                  </a:rPr>
                  <a:t>millibars</a:t>
                </a:r>
                <a:r>
                  <a:rPr lang="en-US" sz="2100" dirty="0">
                    <a:solidFill>
                      <a:prstClr val="black"/>
                    </a:solidFill>
                    <a:latin typeface="Times New Roman" panose="02020603050405020304" pitchFamily="18" charset="0"/>
                    <a:cs typeface="Times New Roman" panose="02020603050405020304" pitchFamily="18" charset="0"/>
                    <a:sym typeface="Symbol" charset="0"/>
                  </a:rPr>
                  <a:t> (mbar) </a:t>
                </a:r>
              </a:p>
              <a:p>
                <a:pPr defTabSz="685800" fontAlgn="auto">
                  <a:spcBef>
                    <a:spcPct val="50000"/>
                  </a:spcBef>
                  <a:spcAft>
                    <a:spcPts val="0"/>
                  </a:spcAft>
                  <a:defRPr/>
                </a:pPr>
                <a:r>
                  <a:rPr lang="en-US" sz="2100" dirty="0">
                    <a:solidFill>
                      <a:prstClr val="black"/>
                    </a:solidFill>
                    <a:latin typeface="Times New Roman" panose="02020603050405020304" pitchFamily="18" charset="0"/>
                    <a:cs typeface="Times New Roman" panose="02020603050405020304" pitchFamily="18" charset="0"/>
                    <a:sym typeface="Symbol" charset="0"/>
                  </a:rPr>
                  <a:t>                   = 760 mm Hg = 76 cm Hg </a:t>
                </a:r>
              </a:p>
            </p:txBody>
          </p:sp>
        </mc:Choice>
        <mc:Fallback xmlns="">
          <p:sp>
            <p:nvSpPr>
              <p:cNvPr id="3" name="TextBox 2"/>
              <p:cNvSpPr txBox="1">
                <a:spLocks noRot="1" noChangeAspect="1" noMove="1" noResize="1" noEditPoints="1" noAdjustHandles="1" noChangeArrowheads="1" noChangeShapeType="1" noTextEdit="1"/>
              </p:cNvSpPr>
              <p:nvPr/>
            </p:nvSpPr>
            <p:spPr>
              <a:xfrm>
                <a:off x="333619" y="1745404"/>
                <a:ext cx="8431667" cy="4107791"/>
              </a:xfrm>
              <a:prstGeom prst="rect">
                <a:avLst/>
              </a:prstGeom>
              <a:blipFill>
                <a:blip r:embed="rId2"/>
                <a:stretch>
                  <a:fillRect l="-794" t="-740" b="-192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0959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359545"/>
            <a:ext cx="5442969" cy="41549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Question: How does the pressure vary in a fluid?</a:t>
            </a:r>
          </a:p>
        </p:txBody>
      </p:sp>
      <p:pic>
        <p:nvPicPr>
          <p:cNvPr id="3" name="Picture 2"/>
          <p:cNvPicPr>
            <a:picLocks noChangeAspect="1"/>
          </p:cNvPicPr>
          <p:nvPr/>
        </p:nvPicPr>
        <p:blipFill>
          <a:blip r:embed="rId2"/>
          <a:stretch>
            <a:fillRect/>
          </a:stretch>
        </p:blipFill>
        <p:spPr>
          <a:xfrm>
            <a:off x="241833" y="911798"/>
            <a:ext cx="2606298" cy="2328393"/>
          </a:xfrm>
          <a:prstGeom prst="rect">
            <a:avLst/>
          </a:prstGeom>
        </p:spPr>
      </p:pic>
      <p:pic>
        <p:nvPicPr>
          <p:cNvPr id="4" name="Picture 3"/>
          <p:cNvPicPr>
            <a:picLocks noChangeAspect="1"/>
          </p:cNvPicPr>
          <p:nvPr/>
        </p:nvPicPr>
        <p:blipFill>
          <a:blip r:embed="rId3"/>
          <a:stretch>
            <a:fillRect/>
          </a:stretch>
        </p:blipFill>
        <p:spPr>
          <a:xfrm>
            <a:off x="72650" y="3356860"/>
            <a:ext cx="3397473" cy="252396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03360" y="1524936"/>
                <a:ext cx="3387777" cy="1800493"/>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cs typeface="+mn-cs"/>
                  </a:rPr>
                  <a:t>In equilibrium:</a:t>
                </a:r>
              </a:p>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𝐹</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cs typeface="+mn-cs"/>
                        </a:rPr>
                        <m:t>𝑚𝑔</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dirty="0">
                  <a:solidFill>
                    <a:prstClr val="black"/>
                  </a:solidFill>
                  <a:latin typeface="Calibri" panose="020F0502020204030204"/>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𝐴</m:t>
                      </m:r>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𝑔h𝐴</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900" i="1" dirty="0">
                  <a:solidFill>
                    <a:prstClr val="black"/>
                  </a:solidFill>
                  <a:latin typeface="Cambria Math" panose="02040503050406030204" pitchFamily="18" charset="0"/>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m:t>
                      </m:r>
                      <m:r>
                        <a:rPr lang="en-US" sz="2100" i="1">
                          <a:solidFill>
                            <a:prstClr val="black"/>
                          </a:solidFill>
                          <a:latin typeface="Cambria Math" panose="02040503050406030204" pitchFamily="18" charset="0"/>
                          <a:ea typeface="Cambria Math" panose="02040503050406030204" pitchFamily="18" charset="0"/>
                          <a:cs typeface="+mn-cs"/>
                        </a:rPr>
                        <m:t>=0</m:t>
                      </m:r>
                    </m:oMath>
                  </m:oMathPara>
                </a14:m>
                <a:endParaRPr lang="en-US" sz="2100" dirty="0">
                  <a:solidFill>
                    <a:prstClr val="black"/>
                  </a:solidFill>
                  <a:latin typeface="Calibri" panose="020F0502020204030204"/>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03360" y="1524936"/>
                <a:ext cx="3387777" cy="1800493"/>
              </a:xfrm>
              <a:prstGeom prst="rect">
                <a:avLst/>
              </a:prstGeom>
              <a:blipFill>
                <a:blip r:embed="rId4"/>
                <a:stretch>
                  <a:fillRect l="-2158" t="-2027" b="-2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470122" y="3509757"/>
                <a:ext cx="5519882" cy="2677656"/>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Cambria Math" panose="02040503050406030204" pitchFamily="18" charset="0"/>
                    <a:cs typeface="+mn-cs"/>
                  </a:rPr>
                  <a:t>Variation of pressure with depth in a fluid</a:t>
                </a:r>
              </a:p>
              <a:p>
                <a:pPr defTabSz="685800" fontAlgn="auto">
                  <a:spcBef>
                    <a:spcPts val="0"/>
                  </a:spcBef>
                  <a:spcAft>
                    <a:spcPts val="0"/>
                  </a:spcAft>
                </a:pPr>
                <a:endParaRPr lang="en-US" sz="2100" i="1" dirty="0">
                  <a:solidFill>
                    <a:prstClr val="black"/>
                  </a:solidFill>
                  <a:latin typeface="Cambria Math" panose="02040503050406030204" pitchFamily="18" charset="0"/>
                  <a:cs typeface="+mn-cs"/>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2</m:t>
                          </m:r>
                        </m:sub>
                      </m:sSub>
                      <m:r>
                        <a:rPr lang="en-US" sz="2100" i="1">
                          <a:solidFill>
                            <a:prstClr val="black"/>
                          </a:solidFill>
                          <a:latin typeface="Cambria Math" panose="02040503050406030204" pitchFamily="18" charset="0"/>
                          <a:cs typeface="+mn-cs"/>
                        </a:rPr>
                        <m:t>=</m:t>
                      </m:r>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r>
                        <a:rPr lang="en-US" sz="2100" i="1">
                          <a:solidFill>
                            <a:prstClr val="black"/>
                          </a:solidFill>
                          <a:latin typeface="Cambria Math" panose="02040503050406030204" pitchFamily="18" charset="0"/>
                          <a:cs typeface="+mn-cs"/>
                        </a:rPr>
                        <m:t>+</m:t>
                      </m:r>
                      <m:r>
                        <a:rPr lang="en-US" sz="2100" i="1">
                          <a:solidFill>
                            <a:prstClr val="black"/>
                          </a:solidFill>
                          <a:latin typeface="Cambria Math" panose="02040503050406030204" pitchFamily="18" charset="0"/>
                          <a:ea typeface="Cambria Math" panose="02040503050406030204" pitchFamily="18" charset="0"/>
                          <a:cs typeface="+mn-cs"/>
                        </a:rPr>
                        <m:t>𝜌</m:t>
                      </m:r>
                      <m:r>
                        <a:rPr lang="en-US" sz="2100" i="1">
                          <a:solidFill>
                            <a:prstClr val="black"/>
                          </a:solidFill>
                          <a:latin typeface="Cambria Math" panose="02040503050406030204" pitchFamily="18" charset="0"/>
                          <a:ea typeface="Cambria Math" panose="02040503050406030204" pitchFamily="18" charset="0"/>
                          <a:cs typeface="+mn-cs"/>
                        </a:rPr>
                        <m:t>𝑔h</m:t>
                      </m:r>
                    </m:oMath>
                  </m:oMathPara>
                </a14:m>
                <a:endParaRPr lang="en-US" sz="2100" dirty="0">
                  <a:solidFill>
                    <a:prstClr val="black"/>
                  </a:solidFill>
                  <a:latin typeface="Calibri" panose="020F0502020204030204"/>
                  <a:cs typeface="+mn-cs"/>
                </a:endParaRPr>
              </a:p>
              <a:p>
                <a:pPr defTabSz="685800" fontAlgn="auto">
                  <a:spcBef>
                    <a:spcPts val="0"/>
                  </a:spcBef>
                  <a:spcAft>
                    <a:spcPts val="0"/>
                  </a:spcAft>
                </a:pPr>
                <a:endParaRPr lang="en-US" sz="21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ea typeface="Cambria Math" panose="02040503050406030204" pitchFamily="18" charset="0"/>
                        <a:cs typeface="+mn-cs"/>
                      </a:rPr>
                      <m:t>𝜌</m:t>
                    </m:r>
                  </m:oMath>
                </a14:m>
                <a:r>
                  <a:rPr lang="en-US" sz="2100" dirty="0">
                    <a:solidFill>
                      <a:prstClr val="black"/>
                    </a:solidFill>
                    <a:latin typeface="Times New Roman" panose="02020603050405020304" pitchFamily="18" charset="0"/>
                    <a:cs typeface="Times New Roman" panose="02020603050405020304" pitchFamily="18" charset="0"/>
                  </a:rPr>
                  <a:t> is the density of the fluid;</a:t>
                </a: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ea typeface="Cambria Math" panose="02040503050406030204" pitchFamily="18" charset="0"/>
                        <a:cs typeface="+mn-cs"/>
                      </a:rPr>
                      <m:t>h</m:t>
                    </m:r>
                  </m:oMath>
                </a14:m>
                <a:r>
                  <a:rPr lang="en-US" sz="2100" dirty="0">
                    <a:solidFill>
                      <a:prstClr val="black"/>
                    </a:solidFill>
                    <a:latin typeface="Times New Roman" panose="02020603050405020304" pitchFamily="18" charset="0"/>
                    <a:cs typeface="Times New Roman" panose="02020603050405020304" pitchFamily="18" charset="0"/>
                  </a:rPr>
                  <a:t> is the depth below the fluid level </a:t>
                </a:r>
                <a14:m>
                  <m:oMath xmlns:m="http://schemas.openxmlformats.org/officeDocument/2006/math">
                    <m:sSub>
                      <m:sSubPr>
                        <m:ctrlPr>
                          <a:rPr lang="en-US" sz="2100" i="1">
                            <a:solidFill>
                              <a:prstClr val="black"/>
                            </a:solidFill>
                            <a:latin typeface="Cambria Math" panose="02040503050406030204" pitchFamily="18" charset="0"/>
                            <a:cs typeface="+mn-cs"/>
                          </a:rPr>
                        </m:ctrlPr>
                      </m:sSubPr>
                      <m:e>
                        <m:r>
                          <a:rPr lang="en-US" sz="2100" i="1">
                            <a:solidFill>
                              <a:prstClr val="black"/>
                            </a:solidFill>
                            <a:latin typeface="Cambria Math" panose="02040503050406030204" pitchFamily="18" charset="0"/>
                            <a:cs typeface="+mn-cs"/>
                          </a:rPr>
                          <m:t>𝑝</m:t>
                        </m:r>
                      </m:e>
                      <m:sub>
                        <m:r>
                          <a:rPr lang="en-US" sz="2100" i="1">
                            <a:solidFill>
                              <a:prstClr val="black"/>
                            </a:solidFill>
                            <a:latin typeface="Cambria Math" panose="02040503050406030204" pitchFamily="18" charset="0"/>
                            <a:cs typeface="+mn-cs"/>
                          </a:rPr>
                          <m:t>1</m:t>
                        </m:r>
                      </m:sub>
                    </m:sSub>
                  </m:oMath>
                </a14:m>
                <a:r>
                  <a:rPr lang="en-US" sz="2100" dirty="0">
                    <a:solidFill>
                      <a:prstClr val="black"/>
                    </a:solidFill>
                    <a:latin typeface="Times New Roman" panose="02020603050405020304" pitchFamily="18" charset="0"/>
                    <a:cs typeface="Times New Roman" panose="02020603050405020304" pitchFamily="18" charset="0"/>
                  </a:rPr>
                  <a:t>is measured;</a:t>
                </a:r>
              </a:p>
              <a:p>
                <a:pPr defTabSz="685800" fontAlgn="auto">
                  <a:spcBef>
                    <a:spcPts val="0"/>
                  </a:spcBef>
                  <a:spcAft>
                    <a:spcPts val="0"/>
                  </a:spcAft>
                </a:pPr>
                <a14:m>
                  <m:oMath xmlns:m="http://schemas.openxmlformats.org/officeDocument/2006/math">
                    <m:r>
                      <a:rPr lang="en-US" sz="2100" i="1">
                        <a:solidFill>
                          <a:prstClr val="black"/>
                        </a:solidFill>
                        <a:latin typeface="Cambria Math" panose="02040503050406030204" pitchFamily="18" charset="0"/>
                        <a:cs typeface="+mn-cs"/>
                      </a:rPr>
                      <m:t>𝑝</m:t>
                    </m:r>
                  </m:oMath>
                </a14:m>
                <a:r>
                  <a:rPr lang="en-US" sz="2100" dirty="0">
                    <a:solidFill>
                      <a:prstClr val="black"/>
                    </a:solidFill>
                    <a:latin typeface="Times New Roman" panose="02020603050405020304" pitchFamily="18" charset="0"/>
                    <a:cs typeface="Times New Roman" panose="02020603050405020304" pitchFamily="18" charset="0"/>
                  </a:rPr>
                  <a:t> is the pressure which is always positive.</a:t>
                </a:r>
              </a:p>
            </p:txBody>
          </p:sp>
        </mc:Choice>
        <mc:Fallback xmlns="">
          <p:sp>
            <p:nvSpPr>
              <p:cNvPr id="6" name="TextBox 5"/>
              <p:cNvSpPr txBox="1">
                <a:spLocks noRot="1" noChangeAspect="1" noMove="1" noResize="1" noEditPoints="1" noAdjustHandles="1" noChangeArrowheads="1" noChangeShapeType="1" noTextEdit="1"/>
              </p:cNvSpPr>
              <p:nvPr/>
            </p:nvSpPr>
            <p:spPr>
              <a:xfrm>
                <a:off x="3470122" y="3509757"/>
                <a:ext cx="5519882" cy="2677656"/>
              </a:xfrm>
              <a:prstGeom prst="rect">
                <a:avLst/>
              </a:prstGeom>
              <a:blipFill>
                <a:blip r:embed="rId5"/>
                <a:stretch>
                  <a:fillRect l="-1211" t="-1361" b="-340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2564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lstStyle/>
          <a:p>
            <a:r>
              <a:rPr lang="en-US" dirty="0"/>
              <a:t>Pressure In </a:t>
            </a:r>
            <a:r>
              <a:rPr lang="en-US"/>
              <a:t>a Fluid</a:t>
            </a:r>
            <a:endParaRPr lang="en-US" dirty="0"/>
          </a:p>
        </p:txBody>
      </p:sp>
      <p:sp>
        <p:nvSpPr>
          <p:cNvPr id="7" name="Content Placeholder 6"/>
          <p:cNvSpPr>
            <a:spLocks noGrp="1"/>
          </p:cNvSpPr>
          <p:nvPr>
            <p:ph sz="half" idx="1"/>
          </p:nvPr>
        </p:nvSpPr>
        <p:spPr>
          <a:xfrm>
            <a:off x="365124" y="1141413"/>
            <a:ext cx="4346361" cy="5283846"/>
          </a:xfrm>
        </p:spPr>
        <p:txBody>
          <a:bodyPr/>
          <a:lstStyle/>
          <a:p>
            <a:pPr>
              <a:spcBef>
                <a:spcPct val="50000"/>
              </a:spcBef>
              <a:defRPr/>
            </a:pPr>
            <a:r>
              <a:rPr lang="en-US" sz="2400" i="1" dirty="0"/>
              <a:t>P</a:t>
            </a:r>
            <a:r>
              <a:rPr lang="en-US" sz="2400" dirty="0"/>
              <a:t> = </a:t>
            </a:r>
            <a:r>
              <a:rPr lang="en-US" sz="2400" i="1" dirty="0"/>
              <a:t>F/A</a:t>
            </a:r>
          </a:p>
          <a:p>
            <a:pPr>
              <a:spcBef>
                <a:spcPct val="50000"/>
              </a:spcBef>
              <a:defRPr/>
            </a:pPr>
            <a:r>
              <a:rPr lang="en-US" sz="2400" dirty="0"/>
              <a:t>The pressure is equal to force (in N) per unit area (in m</a:t>
            </a:r>
            <a:r>
              <a:rPr lang="en-US" sz="2400" baseline="30000" dirty="0"/>
              <a:t>2</a:t>
            </a:r>
            <a:r>
              <a:rPr lang="en-US" sz="2400" dirty="0"/>
              <a:t>).</a:t>
            </a:r>
          </a:p>
          <a:p>
            <a:pPr>
              <a:spcBef>
                <a:spcPct val="50000"/>
              </a:spcBef>
              <a:defRPr/>
            </a:pPr>
            <a:r>
              <a:rPr lang="en-US" sz="2400" dirty="0"/>
              <a:t>A new derived unit N/m</a:t>
            </a:r>
            <a:r>
              <a:rPr lang="en-US" sz="2400" baseline="30000" dirty="0"/>
              <a:t>2</a:t>
            </a:r>
            <a:r>
              <a:rPr lang="en-US" sz="2400" dirty="0"/>
              <a:t> = 1 Pascal = 1 Pa</a:t>
            </a:r>
          </a:p>
          <a:p>
            <a:pPr>
              <a:spcBef>
                <a:spcPct val="50000"/>
              </a:spcBef>
              <a:defRPr/>
            </a:pPr>
            <a:r>
              <a:rPr lang="en-US" sz="2400" dirty="0"/>
              <a:t>Atmospheric pressure is 1 </a:t>
            </a:r>
            <a:r>
              <a:rPr lang="en-US" sz="2400" dirty="0" err="1"/>
              <a:t>atm</a:t>
            </a:r>
            <a:r>
              <a:rPr lang="en-US" sz="2400" dirty="0"/>
              <a:t> = 760 mm Hg = 14.7lb/in</a:t>
            </a:r>
            <a:r>
              <a:rPr lang="en-US" sz="2400" baseline="30000" dirty="0"/>
              <a:t>2</a:t>
            </a:r>
            <a:r>
              <a:rPr lang="en-US" sz="2400" dirty="0"/>
              <a:t> = 101325 Pa = 1.013 bars</a:t>
            </a:r>
          </a:p>
          <a:p>
            <a:pPr>
              <a:spcBef>
                <a:spcPct val="50000"/>
              </a:spcBef>
              <a:defRPr/>
            </a:pPr>
            <a:r>
              <a:rPr lang="en-US" sz="2400" dirty="0"/>
              <a:t>1mm Hg=1 </a:t>
            </a:r>
            <a:r>
              <a:rPr lang="en-US" sz="2400" dirty="0" err="1"/>
              <a:t>torr</a:t>
            </a:r>
            <a:r>
              <a:rPr lang="en-US" sz="2400" dirty="0"/>
              <a:t>=133.3Pa</a:t>
            </a:r>
          </a:p>
        </p:txBody>
      </p:sp>
      <p:sp>
        <p:nvSpPr>
          <p:cNvPr id="172041" name="Text Box 9"/>
          <p:cNvSpPr txBox="1">
            <a:spLocks noChangeArrowheads="1"/>
          </p:cNvSpPr>
          <p:nvPr/>
        </p:nvSpPr>
        <p:spPr bwMode="auto">
          <a:xfrm>
            <a:off x="381000" y="838200"/>
            <a:ext cx="3429000" cy="457200"/>
          </a:xfrm>
          <a:prstGeom prst="rect">
            <a:avLst/>
          </a:prstGeom>
          <a:noFill/>
          <a:ln>
            <a:noFill/>
          </a:ln>
          <a:effectLst/>
          <a:extLst>
            <a:ext uri="{909E8E84-426E-40dd-AFC4-6F175D3DCCD1}">
              <a14:hiddenFill xmlns="" xmlns:a14="http://schemas.microsoft.com/office/drawing/2010/main">
                <a:gradFill rotWithShape="0">
                  <a:gsLst>
                    <a:gs pos="0">
                      <a:schemeClr val="accent1"/>
                    </a:gs>
                    <a:gs pos="100000">
                      <a:schemeClr val="bg1"/>
                    </a:gs>
                  </a:gsLst>
                  <a:lin ang="5400000" scaled="1"/>
                </a:gra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spcBef>
                <a:spcPct val="50000"/>
              </a:spcBef>
              <a:defRPr/>
            </a:pPr>
            <a:endParaRPr lang="en-US" sz="2400" i="1">
              <a:solidFill>
                <a:srgbClr val="000000"/>
              </a:solidFill>
              <a:latin typeface="Arial" charset="0"/>
              <a:cs typeface="+mn-cs"/>
            </a:endParaRPr>
          </a:p>
        </p:txBody>
      </p:sp>
      <p:sp>
        <p:nvSpPr>
          <p:cNvPr id="172043" name="Text Box 11"/>
          <p:cNvSpPr txBox="1">
            <a:spLocks noChangeArrowheads="1"/>
          </p:cNvSpPr>
          <p:nvPr/>
        </p:nvSpPr>
        <p:spPr bwMode="auto">
          <a:xfrm>
            <a:off x="152400" y="914400"/>
            <a:ext cx="2514600" cy="457200"/>
          </a:xfrm>
          <a:prstGeom prst="rect">
            <a:avLst/>
          </a:prstGeom>
          <a:noFill/>
          <a:ln>
            <a:noFill/>
          </a:ln>
          <a:effectLst/>
          <a:extLst>
            <a:ext uri="{909E8E84-426E-40dd-AFC4-6F175D3DCCD1}">
              <a14:hiddenFill xmlns="" xmlns:a14="http://schemas.microsoft.com/office/drawing/2010/main">
                <a:gradFill rotWithShape="0">
                  <a:gsLst>
                    <a:gs pos="0">
                      <a:schemeClr val="accent1"/>
                    </a:gs>
                    <a:gs pos="100000">
                      <a:schemeClr val="bg1"/>
                    </a:gs>
                  </a:gsLst>
                  <a:lin ang="5400000" scaled="1"/>
                </a:gra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spcBef>
                <a:spcPct val="50000"/>
              </a:spcBef>
              <a:defRPr/>
            </a:pPr>
            <a:endParaRPr lang="en-US" sz="2400" i="1">
              <a:solidFill>
                <a:srgbClr val="000000"/>
              </a:solidFill>
              <a:latin typeface="Arial" charset="0"/>
              <a:cs typeface="+mn-cs"/>
            </a:endParaRPr>
          </a:p>
        </p:txBody>
      </p:sp>
      <p:sp>
        <p:nvSpPr>
          <p:cNvPr id="9" name="Footer Placeholder 8"/>
          <p:cNvSpPr>
            <a:spLocks noGrp="1"/>
          </p:cNvSpPr>
          <p:nvPr>
            <p:ph type="ftr" sz="quarter" idx="10"/>
          </p:nvPr>
        </p:nvSpPr>
        <p:spPr/>
        <p:txBody>
          <a:bodyPr/>
          <a:lstStyle/>
          <a:p>
            <a:r>
              <a:rPr lang="en-GB">
                <a:solidFill>
                  <a:srgbClr val="000000"/>
                </a:solidFill>
              </a:rPr>
              <a:t>© 2016 Pearson Education, Inc.</a:t>
            </a:r>
          </a:p>
        </p:txBody>
      </p:sp>
      <p:pic>
        <p:nvPicPr>
          <p:cNvPr id="10" name="Picture 9" descr="13_03_Figure.jpg"/>
          <p:cNvPicPr>
            <a:picLocks noChangeAspect="1"/>
          </p:cNvPicPr>
          <p:nvPr/>
        </p:nvPicPr>
        <p:blipFill rotWithShape="1">
          <a:blip r:embed="rId2">
            <a:extLst>
              <a:ext uri="{28A0092B-C50C-407E-A947-70E740481C1C}">
                <a14:useLocalDpi xmlns:a14="http://schemas.microsoft.com/office/drawing/2010/main" val="0"/>
              </a:ext>
            </a:extLst>
          </a:blip>
          <a:srcRect b="2840"/>
          <a:stretch/>
        </p:blipFill>
        <p:spPr>
          <a:xfrm>
            <a:off x="5338286" y="1033874"/>
            <a:ext cx="3020612" cy="5486400"/>
          </a:xfrm>
          <a:prstGeom prst="rect">
            <a:avLst/>
          </a:prstGeom>
        </p:spPr>
      </p:pic>
    </p:spTree>
    <p:extLst>
      <p:ext uri="{BB962C8B-B14F-4D97-AF65-F5344CB8AC3E}">
        <p14:creationId xmlns:p14="http://schemas.microsoft.com/office/powerpoint/2010/main" val="4273370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2257</TotalTime>
  <Words>2393</Words>
  <Application>Microsoft Office PowerPoint</Application>
  <PresentationFormat>On-screen Show (4:3)</PresentationFormat>
  <Paragraphs>266</Paragraphs>
  <Slides>40</Slides>
  <Notes>7</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5" baseType="lpstr">
      <vt:lpstr>Arial</vt:lpstr>
      <vt:lpstr>Blackadder ITC</vt:lpstr>
      <vt:lpstr>Calibri</vt:lpstr>
      <vt:lpstr>Calibri Light</vt:lpstr>
      <vt:lpstr>Cambria Math</vt:lpstr>
      <vt:lpstr>Libre Franklin</vt:lpstr>
      <vt:lpstr>Noto Sans Symbols</vt:lpstr>
      <vt:lpstr>Times New Roman</vt:lpstr>
      <vt:lpstr>Verdana</vt:lpstr>
      <vt:lpstr>Office Theme</vt:lpstr>
      <vt:lpstr>1_HA5Lect_template</vt:lpstr>
      <vt:lpstr>3_HA5Lect_template</vt:lpstr>
      <vt:lpstr>1_Office Theme</vt:lpstr>
      <vt:lpstr>508 Lecture</vt:lpstr>
      <vt:lpstr>Equation.DSMT4</vt:lpstr>
      <vt:lpstr>Chapter 13  Fluid Mechanics</vt:lpstr>
      <vt:lpstr>PowerPoint Presentation</vt:lpstr>
      <vt:lpstr>Goals for Chapter 13</vt:lpstr>
      <vt:lpstr>PowerPoint Presentation</vt:lpstr>
      <vt:lpstr>PowerPoint Presentation</vt:lpstr>
      <vt:lpstr>PowerPoint Presentation</vt:lpstr>
      <vt:lpstr>PowerPoint Presentation</vt:lpstr>
      <vt:lpstr>PowerPoint Presentation</vt:lpstr>
      <vt:lpstr>Pressure In a Fluid</vt:lpstr>
      <vt:lpstr>PowerPoint Presentation</vt:lpstr>
      <vt:lpstr>PowerPoint Presentation</vt:lpstr>
      <vt:lpstr>PowerPoint Presentation</vt:lpstr>
      <vt:lpstr>PowerPoint Presentation</vt:lpstr>
      <vt:lpstr>PowerPoint Presentation</vt:lpstr>
      <vt:lpstr>Pascal’s Law</vt:lpstr>
      <vt:lpstr>PowerPoint Presentation</vt:lpstr>
      <vt:lpstr>PowerPoint Presentation</vt:lpstr>
      <vt:lpstr>PowerPoint Presentation</vt:lpstr>
      <vt:lpstr>Problem 13.19</vt:lpstr>
      <vt:lpstr>Archimedes buoyancy</vt:lpstr>
      <vt:lpstr>PowerPoint Presentation</vt:lpstr>
      <vt:lpstr>PowerPoint Presentation</vt:lpstr>
      <vt:lpstr>Archimedes’s Principle and Buoyancy</vt:lpstr>
      <vt:lpstr>Archimedes’s Principle – Figure 13.15</vt:lpstr>
      <vt:lpstr>PowerPoint Presentation</vt:lpstr>
      <vt:lpstr>PowerPoint Presentation</vt:lpstr>
      <vt:lpstr>PowerPoint Presentation</vt:lpstr>
      <vt:lpstr>PowerPoint Presentation</vt:lpstr>
      <vt:lpstr>PowerPoint Presentation</vt:lpstr>
      <vt:lpstr>Archimedes buoyancy</vt:lpstr>
      <vt:lpstr>!3.35  A hollow plastic sphere  is held below the surface of a lake by a cord anchored to the bottom of a lake. The sphere has a volume of 0.650 m3 and the tension in the cord is is 900 N . a)  calculate the buoyant force.  B) what is the mass of the sphere? C) The cord breaks and the sphere rises to the surface. When the sphere comes to rest, what fraction of its volume  will be submerged??</vt:lpstr>
      <vt:lpstr>Clicker - Questions</vt:lpstr>
      <vt:lpstr>Archimedes buoyancy </vt:lpstr>
      <vt:lpstr>Archimedes buoyancy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Fluid Mechanics</dc:title>
  <dc:creator>Schuessler</dc:creator>
  <cp:lastModifiedBy>Schuessler, Hans A</cp:lastModifiedBy>
  <cp:revision>125</cp:revision>
  <dcterms:created xsi:type="dcterms:W3CDTF">2011-04-06T17:15:51Z</dcterms:created>
  <dcterms:modified xsi:type="dcterms:W3CDTF">2023-11-14T18:26:54Z</dcterms:modified>
</cp:coreProperties>
</file>