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4" r:id="rId3"/>
    <p:sldMasterId id="2147483681" r:id="rId4"/>
    <p:sldMasterId id="2147483688" r:id="rId5"/>
    <p:sldMasterId id="2147483695" r:id="rId6"/>
    <p:sldMasterId id="2147483707" r:id="rId7"/>
    <p:sldMasterId id="2147483719" r:id="rId8"/>
    <p:sldMasterId id="2147483731" r:id="rId9"/>
    <p:sldMasterId id="2147483743" r:id="rId10"/>
    <p:sldMasterId id="2147483755" r:id="rId11"/>
    <p:sldMasterId id="2147483767" r:id="rId12"/>
  </p:sldMasterIdLst>
  <p:notesMasterIdLst>
    <p:notesMasterId r:id="rId80"/>
  </p:notesMasterIdLst>
  <p:sldIdLst>
    <p:sldId id="279" r:id="rId13"/>
    <p:sldId id="369" r:id="rId14"/>
    <p:sldId id="306" r:id="rId15"/>
    <p:sldId id="312" r:id="rId16"/>
    <p:sldId id="483" r:id="rId17"/>
    <p:sldId id="484" r:id="rId18"/>
    <p:sldId id="256" r:id="rId19"/>
    <p:sldId id="485" r:id="rId20"/>
    <p:sldId id="486" r:id="rId21"/>
    <p:sldId id="307" r:id="rId22"/>
    <p:sldId id="316" r:id="rId23"/>
    <p:sldId id="258" r:id="rId24"/>
    <p:sldId id="259" r:id="rId25"/>
    <p:sldId id="291" r:id="rId26"/>
    <p:sldId id="302" r:id="rId27"/>
    <p:sldId id="488" r:id="rId28"/>
    <p:sldId id="261" r:id="rId29"/>
    <p:sldId id="262" r:id="rId30"/>
    <p:sldId id="292" r:id="rId31"/>
    <p:sldId id="303" r:id="rId32"/>
    <p:sldId id="293" r:id="rId33"/>
    <p:sldId id="304" r:id="rId34"/>
    <p:sldId id="491" r:id="rId35"/>
    <p:sldId id="266" r:id="rId36"/>
    <p:sldId id="313" r:id="rId37"/>
    <p:sldId id="492" r:id="rId38"/>
    <p:sldId id="493" r:id="rId39"/>
    <p:sldId id="264" r:id="rId40"/>
    <p:sldId id="278" r:id="rId41"/>
    <p:sldId id="280" r:id="rId42"/>
    <p:sldId id="494" r:id="rId43"/>
    <p:sldId id="267" r:id="rId44"/>
    <p:sldId id="314" r:id="rId45"/>
    <p:sldId id="308" r:id="rId46"/>
    <p:sldId id="300" r:id="rId47"/>
    <p:sldId id="318" r:id="rId48"/>
    <p:sldId id="495" r:id="rId49"/>
    <p:sldId id="309" r:id="rId50"/>
    <p:sldId id="265" r:id="rId51"/>
    <p:sldId id="315" r:id="rId52"/>
    <p:sldId id="310" r:id="rId53"/>
    <p:sldId id="295" r:id="rId54"/>
    <p:sldId id="496" r:id="rId55"/>
    <p:sldId id="497" r:id="rId56"/>
    <p:sldId id="499" r:id="rId57"/>
    <p:sldId id="500" r:id="rId58"/>
    <p:sldId id="268" r:id="rId59"/>
    <p:sldId id="272" r:id="rId60"/>
    <p:sldId id="273" r:id="rId61"/>
    <p:sldId id="503" r:id="rId62"/>
    <p:sldId id="269" r:id="rId63"/>
    <p:sldId id="498" r:id="rId64"/>
    <p:sldId id="317" r:id="rId65"/>
    <p:sldId id="270" r:id="rId66"/>
    <p:sldId id="297" r:id="rId67"/>
    <p:sldId id="502" r:id="rId68"/>
    <p:sldId id="271" r:id="rId69"/>
    <p:sldId id="298" r:id="rId70"/>
    <p:sldId id="311" r:id="rId71"/>
    <p:sldId id="299" r:id="rId72"/>
    <p:sldId id="274" r:id="rId73"/>
    <p:sldId id="281" r:id="rId74"/>
    <p:sldId id="275" r:id="rId75"/>
    <p:sldId id="301" r:id="rId76"/>
    <p:sldId id="506" r:id="rId77"/>
    <p:sldId id="505" r:id="rId78"/>
    <p:sldId id="507"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ssler, Hans A" initials="SHA" lastIdx="1" clrIdx="0">
    <p:extLst>
      <p:ext uri="{19B8F6BF-5375-455C-9EA6-DF929625EA0E}">
        <p15:presenceInfo xmlns:p15="http://schemas.microsoft.com/office/powerpoint/2012/main" userId="Schuessler, Hans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447" autoAdjust="0"/>
  </p:normalViewPr>
  <p:slideViewPr>
    <p:cSldViewPr>
      <p:cViewPr varScale="1">
        <p:scale>
          <a:sx n="95" d="100"/>
          <a:sy n="95" d="100"/>
        </p:scale>
        <p:origin x="942" y="90"/>
      </p:cViewPr>
      <p:guideLst>
        <p:guide orient="horz" pos="2160"/>
        <p:guide pos="2880"/>
      </p:guideLst>
    </p:cSldViewPr>
  </p:slideViewPr>
  <p:outlineViewPr>
    <p:cViewPr>
      <p:scale>
        <a:sx n="33" d="100"/>
        <a:sy n="33" d="100"/>
      </p:scale>
      <p:origin x="0" y="-4694"/>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9T12:47:57.570" idx="1">
    <p:pos x="1901" y="4224"/>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BCA59-AF4D-41EC-90BC-725FCAD734F4}" type="datetimeFigureOut">
              <a:rPr lang="en-US" smtClean="0"/>
              <a:t>11/13/2023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28E7F-4F68-4DB5-91A9-1CEE515AA47E}" type="slidenum">
              <a:rPr lang="en-US" smtClean="0"/>
              <a:t>‹#›</a:t>
            </a:fld>
            <a:endParaRPr lang="en-US"/>
          </a:p>
        </p:txBody>
      </p:sp>
    </p:spTree>
    <p:extLst>
      <p:ext uri="{BB962C8B-B14F-4D97-AF65-F5344CB8AC3E}">
        <p14:creationId xmlns:p14="http://schemas.microsoft.com/office/powerpoint/2010/main" val="106200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2BFA0E-916C-41C8-93C0-4DA76A848E5D}"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altLang="en-US" dirty="0"/>
              <a:t>Answer: E</a:t>
            </a:r>
          </a:p>
        </p:txBody>
      </p:sp>
    </p:spTree>
    <p:extLst>
      <p:ext uri="{BB962C8B-B14F-4D97-AF65-F5344CB8AC3E}">
        <p14:creationId xmlns:p14="http://schemas.microsoft.com/office/powerpoint/2010/main" val="2946016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28E7F-4F68-4DB5-91A9-1CEE515AA47E}" type="slidenum">
              <a:rPr lang="en-US" smtClean="0"/>
              <a:t>41</a:t>
            </a:fld>
            <a:endParaRPr lang="en-US"/>
          </a:p>
        </p:txBody>
      </p:sp>
    </p:spTree>
    <p:extLst>
      <p:ext uri="{BB962C8B-B14F-4D97-AF65-F5344CB8AC3E}">
        <p14:creationId xmlns:p14="http://schemas.microsoft.com/office/powerpoint/2010/main" val="214857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8E7F-4F68-4DB5-91A9-1CEE515AA47E}" type="slidenum">
              <a:rPr lang="en-US" smtClean="0"/>
              <a:t>44</a:t>
            </a:fld>
            <a:endParaRPr lang="en-US"/>
          </a:p>
        </p:txBody>
      </p:sp>
    </p:spTree>
    <p:extLst>
      <p:ext uri="{BB962C8B-B14F-4D97-AF65-F5344CB8AC3E}">
        <p14:creationId xmlns:p14="http://schemas.microsoft.com/office/powerpoint/2010/main" val="160975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8E7F-4F68-4DB5-91A9-1CEE515AA47E}" type="slidenum">
              <a:rPr lang="en-US" smtClean="0"/>
              <a:t>45</a:t>
            </a:fld>
            <a:endParaRPr lang="en-US"/>
          </a:p>
        </p:txBody>
      </p:sp>
    </p:spTree>
    <p:extLst>
      <p:ext uri="{BB962C8B-B14F-4D97-AF65-F5344CB8AC3E}">
        <p14:creationId xmlns:p14="http://schemas.microsoft.com/office/powerpoint/2010/main" val="396010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8E7F-4F68-4DB5-91A9-1CEE515AA47E}" type="slidenum">
              <a:rPr lang="en-US" smtClean="0"/>
              <a:t>46</a:t>
            </a:fld>
            <a:endParaRPr lang="en-US"/>
          </a:p>
        </p:txBody>
      </p:sp>
    </p:spTree>
    <p:extLst>
      <p:ext uri="{BB962C8B-B14F-4D97-AF65-F5344CB8AC3E}">
        <p14:creationId xmlns:p14="http://schemas.microsoft.com/office/powerpoint/2010/main" val="328090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28E7F-4F68-4DB5-91A9-1CEE515AA47E}" type="slidenum">
              <a:rPr lang="en-US" smtClean="0"/>
              <a:t>53</a:t>
            </a:fld>
            <a:endParaRPr lang="en-US"/>
          </a:p>
        </p:txBody>
      </p:sp>
    </p:spTree>
    <p:extLst>
      <p:ext uri="{BB962C8B-B14F-4D97-AF65-F5344CB8AC3E}">
        <p14:creationId xmlns:p14="http://schemas.microsoft.com/office/powerpoint/2010/main" val="403000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43D28E7F-4F68-4DB5-91A9-1CEE515AA47E}" type="slidenum">
              <a:rPr lang="en-US" smtClean="0"/>
              <a:t>58</a:t>
            </a:fld>
            <a:endParaRPr lang="en-US"/>
          </a:p>
        </p:txBody>
      </p:sp>
    </p:spTree>
    <p:extLst>
      <p:ext uri="{BB962C8B-B14F-4D97-AF65-F5344CB8AC3E}">
        <p14:creationId xmlns:p14="http://schemas.microsoft.com/office/powerpoint/2010/main" val="2659656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43D28E7F-4F68-4DB5-91A9-1CEE515AA47E}" type="slidenum">
              <a:rPr lang="en-US" smtClean="0"/>
              <a:t>60</a:t>
            </a:fld>
            <a:endParaRPr lang="en-US"/>
          </a:p>
        </p:txBody>
      </p:sp>
    </p:spTree>
    <p:extLst>
      <p:ext uri="{BB962C8B-B14F-4D97-AF65-F5344CB8AC3E}">
        <p14:creationId xmlns:p14="http://schemas.microsoft.com/office/powerpoint/2010/main" val="219558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03AA62-9D5E-4D90-A189-45B46A5E3F74}"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ltLang="en-US" dirty="0"/>
              <a:t>Answer:  b)  BADEC</a:t>
            </a:r>
          </a:p>
        </p:txBody>
      </p:sp>
    </p:spTree>
    <p:extLst>
      <p:ext uri="{BB962C8B-B14F-4D97-AF65-F5344CB8AC3E}">
        <p14:creationId xmlns:p14="http://schemas.microsoft.com/office/powerpoint/2010/main" val="72435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79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28E7F-4F68-4DB5-91A9-1CEE515AA47E}" type="slidenum">
              <a:rPr lang="en-US" smtClean="0"/>
              <a:t>24</a:t>
            </a:fld>
            <a:endParaRPr lang="en-US"/>
          </a:p>
        </p:txBody>
      </p:sp>
    </p:spTree>
    <p:extLst>
      <p:ext uri="{BB962C8B-B14F-4D97-AF65-F5344CB8AC3E}">
        <p14:creationId xmlns:p14="http://schemas.microsoft.com/office/powerpoint/2010/main" val="358464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C8EE39C-2522-438F-A96E-B76BFF377DD9}"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ltLang="en-US" dirty="0"/>
              <a:t>Answer: D</a:t>
            </a:r>
          </a:p>
        </p:txBody>
      </p:sp>
    </p:spTree>
    <p:extLst>
      <p:ext uri="{BB962C8B-B14F-4D97-AF65-F5344CB8AC3E}">
        <p14:creationId xmlns:p14="http://schemas.microsoft.com/office/powerpoint/2010/main" val="351293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0A38AF-E6A4-49AF-8F8E-BC591E433955}"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altLang="en-US" dirty="0"/>
              <a:t>Answer: A</a:t>
            </a:r>
          </a:p>
        </p:txBody>
      </p:sp>
    </p:spTree>
    <p:extLst>
      <p:ext uri="{BB962C8B-B14F-4D97-AF65-F5344CB8AC3E}">
        <p14:creationId xmlns:p14="http://schemas.microsoft.com/office/powerpoint/2010/main" val="65762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has  10 times the specific heat of iron Q= mc\delta  T</a:t>
            </a:r>
          </a:p>
          <a:p>
            <a:endParaRPr lang="en-US" dirty="0"/>
          </a:p>
          <a:p>
            <a:r>
              <a:rPr lang="en-US" dirty="0"/>
              <a:t>n</a:t>
            </a:r>
          </a:p>
        </p:txBody>
      </p:sp>
      <p:sp>
        <p:nvSpPr>
          <p:cNvPr id="4" name="Slide Number Placeholder 3"/>
          <p:cNvSpPr>
            <a:spLocks noGrp="1"/>
          </p:cNvSpPr>
          <p:nvPr>
            <p:ph type="sldNum" sz="quarter" idx="10"/>
          </p:nvPr>
        </p:nvSpPr>
        <p:spPr/>
        <p:txBody>
          <a:bodyPr/>
          <a:lstStyle/>
          <a:p>
            <a:fld id="{43D28E7F-4F68-4DB5-91A9-1CEE515AA47E}" type="slidenum">
              <a:rPr lang="en-US" smtClean="0"/>
              <a:t>36</a:t>
            </a:fld>
            <a:endParaRPr lang="en-US"/>
          </a:p>
        </p:txBody>
      </p:sp>
    </p:spTree>
    <p:extLst>
      <p:ext uri="{BB962C8B-B14F-4D97-AF65-F5344CB8AC3E}">
        <p14:creationId xmlns:p14="http://schemas.microsoft.com/office/powerpoint/2010/main" val="91883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8E7F-4F68-4DB5-91A9-1CEE515AA47E}" type="slidenum">
              <a:rPr lang="en-US" smtClean="0"/>
              <a:t>39</a:t>
            </a:fld>
            <a:endParaRPr lang="en-US"/>
          </a:p>
        </p:txBody>
      </p:sp>
    </p:spTree>
    <p:extLst>
      <p:ext uri="{BB962C8B-B14F-4D97-AF65-F5344CB8AC3E}">
        <p14:creationId xmlns:p14="http://schemas.microsoft.com/office/powerpoint/2010/main" val="387933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8397F9-1538-4C29-9896-A61731104277}"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en-US" dirty="0"/>
              <a:t>Answer: D</a:t>
            </a:r>
          </a:p>
        </p:txBody>
      </p:sp>
    </p:spTree>
    <p:extLst>
      <p:ext uri="{BB962C8B-B14F-4D97-AF65-F5344CB8AC3E}">
        <p14:creationId xmlns:p14="http://schemas.microsoft.com/office/powerpoint/2010/main" val="17086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3E92265-F837-41F8-93C3-D0A88CF89A49}" type="datetimeFigureOut">
              <a:rPr lang="en-US"/>
              <a:pPr>
                <a:defRPr/>
              </a:pPr>
              <a:t>11/13/2023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47F610D-9BA1-457D-9D46-6C6CEE515052}" type="slidenum">
              <a:rPr lang="en-US" altLang="en-US"/>
              <a:pPr/>
              <a:t>‹#›</a:t>
            </a:fld>
            <a:endParaRPr lang="en-US" altLang="en-US"/>
          </a:p>
        </p:txBody>
      </p:sp>
    </p:spTree>
    <p:extLst>
      <p:ext uri="{BB962C8B-B14F-4D97-AF65-F5344CB8AC3E}">
        <p14:creationId xmlns:p14="http://schemas.microsoft.com/office/powerpoint/2010/main" val="399698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D1A6635-A130-48F8-B797-3D3839BB2D3E}" type="datetimeFigureOut">
              <a:rPr lang="en-US"/>
              <a:pPr>
                <a:defRPr/>
              </a:pPr>
              <a:t>11/13/2023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073CDAA-4B8C-475B-8563-ADB791511E71}" type="slidenum">
              <a:rPr lang="en-US" altLang="en-US"/>
              <a:pPr/>
              <a:t>‹#›</a:t>
            </a:fld>
            <a:endParaRPr lang="en-US" altLang="en-US"/>
          </a:p>
        </p:txBody>
      </p:sp>
    </p:spTree>
    <p:extLst>
      <p:ext uri="{BB962C8B-B14F-4D97-AF65-F5344CB8AC3E}">
        <p14:creationId xmlns:p14="http://schemas.microsoft.com/office/powerpoint/2010/main" val="1012625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F11A29-E65E-45DD-924A-7FF54C952B18}"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294194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7241CF-2492-4F69-AA7B-BD33D1794706}"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43749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510DE9-7EF1-40C5-90AA-4C657746CA9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22031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2945336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1402759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10DE9-7EF1-40C5-90AA-4C657746CA9B}"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9284782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10DE9-7EF1-40C5-90AA-4C657746CA9B}"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131066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10DE9-7EF1-40C5-90AA-4C657746CA9B}"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856636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2039355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391256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D716E2F-AEE6-4966-8102-6BBF4472E41B}" type="datetimeFigureOut">
              <a:rPr lang="en-US"/>
              <a:pPr>
                <a:defRPr/>
              </a:pPr>
              <a:t>11/13/2023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447C70D-57CD-4020-B0FF-9EAB340B7220}" type="slidenum">
              <a:rPr lang="en-US" altLang="en-US"/>
              <a:pPr/>
              <a:t>‹#›</a:t>
            </a:fld>
            <a:endParaRPr lang="en-US" altLang="en-US"/>
          </a:p>
        </p:txBody>
      </p:sp>
    </p:spTree>
    <p:extLst>
      <p:ext uri="{BB962C8B-B14F-4D97-AF65-F5344CB8AC3E}">
        <p14:creationId xmlns:p14="http://schemas.microsoft.com/office/powerpoint/2010/main" val="7757294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207039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420070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16320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dirty="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14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99192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503373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1354119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04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246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143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dirty="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14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3509570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107051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2E0684-9102-4A96-A7B7-50F2B4DF07AF}" type="datetimeFigureOut">
              <a:rPr lang="en-US"/>
              <a:pPr>
                <a:defRPr/>
              </a:pPr>
              <a:t>11/13/2023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1F02723-9174-4549-9EFB-8EC5D08994F9}" type="slidenum">
              <a:rPr lang="en-US" altLang="en-US"/>
              <a:pPr/>
              <a:t>‹#›</a:t>
            </a:fld>
            <a:endParaRPr lang="en-US" altLang="en-US"/>
          </a:p>
        </p:txBody>
      </p:sp>
    </p:spTree>
    <p:extLst>
      <p:ext uri="{BB962C8B-B14F-4D97-AF65-F5344CB8AC3E}">
        <p14:creationId xmlns:p14="http://schemas.microsoft.com/office/powerpoint/2010/main" val="2967098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290546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823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037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223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dirty="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14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3237401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043339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030670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08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037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2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1618AFF-E8AC-45FB-9173-3DDCDC754CA6}" type="datetimeFigureOut">
              <a:rPr lang="en-US"/>
              <a:pPr>
                <a:defRPr/>
              </a:pPr>
              <a:t>11/13/2023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00A2ADB-CDF5-4716-B0E2-B09B9A57E7BA}" type="slidenum">
              <a:rPr lang="en-US" altLang="en-US"/>
              <a:pPr/>
              <a:t>‹#›</a:t>
            </a:fld>
            <a:endParaRPr lang="en-US" altLang="en-US"/>
          </a:p>
        </p:txBody>
      </p:sp>
    </p:spTree>
    <p:extLst>
      <p:ext uri="{BB962C8B-B14F-4D97-AF65-F5344CB8AC3E}">
        <p14:creationId xmlns:p14="http://schemas.microsoft.com/office/powerpoint/2010/main" val="249900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dirty="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14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1877331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74918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773364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03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662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260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3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881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513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671DCEF-5CAB-4DCF-A391-585CE193420C}" type="datetimeFigureOut">
              <a:rPr lang="en-US"/>
              <a:pPr>
                <a:defRPr/>
              </a:pPr>
              <a:t>11/13/2023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9BF5EE8-F43C-4A59-9E21-13D62644730C}" type="slidenum">
              <a:rPr lang="en-US" altLang="en-US"/>
              <a:pPr/>
              <a:t>‹#›</a:t>
            </a:fld>
            <a:endParaRPr lang="en-US" altLang="en-US"/>
          </a:p>
        </p:txBody>
      </p:sp>
    </p:spTree>
    <p:extLst>
      <p:ext uri="{BB962C8B-B14F-4D97-AF65-F5344CB8AC3E}">
        <p14:creationId xmlns:p14="http://schemas.microsoft.com/office/powerpoint/2010/main" val="3775304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950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366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698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811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484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185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F11F0-AD2D-4F5B-87DC-6676D3CEC4D3}"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F4E0D-429B-446E-B420-4DEC100C2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263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4EF676-F1F4-49E2-9639-91BEA4E44ABA}"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621328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9BC619-4D65-4653-91AE-5241DB0CC315}"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033921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68E61E-4763-4064-A986-292A791C6ACD}"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71589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A7A896E-1650-4627-85A0-45A8DB7E4CA5}" type="datetimeFigureOut">
              <a:rPr lang="en-US"/>
              <a:pPr>
                <a:defRPr/>
              </a:pPr>
              <a:t>11/13/2023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E0039F8-031D-43E9-8352-CD60A8840B43}" type="slidenum">
              <a:rPr lang="en-US" altLang="en-US"/>
              <a:pPr/>
              <a:t>‹#›</a:t>
            </a:fld>
            <a:endParaRPr lang="en-US" altLang="en-US"/>
          </a:p>
        </p:txBody>
      </p:sp>
    </p:spTree>
    <p:extLst>
      <p:ext uri="{BB962C8B-B14F-4D97-AF65-F5344CB8AC3E}">
        <p14:creationId xmlns:p14="http://schemas.microsoft.com/office/powerpoint/2010/main" val="3335506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71E84A0-15E5-4486-AF3D-F5FC115F398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038661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A515C9-52B8-4008-9490-880DF042902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242764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5D1719-46E9-411E-88B4-CDE1C0464913}"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430040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947F2A-1F90-4784-8605-DF20B8FA965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18677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CDAB188-F07B-4F5F-B8B2-894FCA74DFF7}"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103854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888B2F0-B2EF-404F-AF7E-9F386687FA7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77385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F11A29-E65E-45DD-924A-7FF54C952B18}"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82980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7241CF-2492-4F69-AA7B-BD33D1794706}"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624087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4EF676-F1F4-49E2-9639-91BEA4E44ABA}"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723155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9BC619-4D65-4653-91AE-5241DB0CC315}"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97907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88678A8-C8D2-4B94-9C74-F1535C9A4AC2}" type="datetimeFigureOut">
              <a:rPr lang="en-US"/>
              <a:pPr>
                <a:defRPr/>
              </a:pPr>
              <a:t>11/13/2023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9C2A755-C150-42E6-9DFD-CBFF4E78F5BB}" type="slidenum">
              <a:rPr lang="en-US" altLang="en-US"/>
              <a:pPr/>
              <a:t>‹#›</a:t>
            </a:fld>
            <a:endParaRPr lang="en-US" altLang="en-US"/>
          </a:p>
        </p:txBody>
      </p:sp>
    </p:spTree>
    <p:extLst>
      <p:ext uri="{BB962C8B-B14F-4D97-AF65-F5344CB8AC3E}">
        <p14:creationId xmlns:p14="http://schemas.microsoft.com/office/powerpoint/2010/main" val="168624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68E61E-4763-4064-A986-292A791C6ACD}"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194568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71E84A0-15E5-4486-AF3D-F5FC115F398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854035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A515C9-52B8-4008-9490-880DF042902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557818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5D1719-46E9-411E-88B4-CDE1C0464913}"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963580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947F2A-1F90-4784-8605-DF20B8FA965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64114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CDAB188-F07B-4F5F-B8B2-894FCA74DFF7}"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116846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888B2F0-B2EF-404F-AF7E-9F386687FA7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92853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F11A29-E65E-45DD-924A-7FF54C952B18}"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46606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7241CF-2492-4F69-AA7B-BD33D1794706}"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444827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4EF676-F1F4-49E2-9639-91BEA4E44ABA}"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5616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D56EF8-40DA-42F3-AF2A-77F903AFD497}" type="datetimeFigureOut">
              <a:rPr lang="en-US"/>
              <a:pPr>
                <a:defRPr/>
              </a:pPr>
              <a:t>11/13/2023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7585326-187C-4392-8D4F-773C7B0A8215}" type="slidenum">
              <a:rPr lang="en-US" altLang="en-US"/>
              <a:pPr/>
              <a:t>‹#›</a:t>
            </a:fld>
            <a:endParaRPr lang="en-US" altLang="en-US"/>
          </a:p>
        </p:txBody>
      </p:sp>
    </p:spTree>
    <p:extLst>
      <p:ext uri="{BB962C8B-B14F-4D97-AF65-F5344CB8AC3E}">
        <p14:creationId xmlns:p14="http://schemas.microsoft.com/office/powerpoint/2010/main" val="40653613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9BC619-4D65-4653-91AE-5241DB0CC315}"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046897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68E61E-4763-4064-A986-292A791C6ACD}"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64095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71E84A0-15E5-4486-AF3D-F5FC115F398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803963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A515C9-52B8-4008-9490-880DF042902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816339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5D1719-46E9-411E-88B4-CDE1C0464913}"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0542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947F2A-1F90-4784-8605-DF20B8FA965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916703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CDAB188-F07B-4F5F-B8B2-894FCA74DFF7}"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251235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888B2F0-B2EF-404F-AF7E-9F386687FA7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5047678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F11A29-E65E-45DD-924A-7FF54C952B18}"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46099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7241CF-2492-4F69-AA7B-BD33D1794706}"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2109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F34EC9-0F7C-418A-855D-71446B8F549D}" type="datetimeFigureOut">
              <a:rPr lang="en-US"/>
              <a:pPr>
                <a:defRPr/>
              </a:pPr>
              <a:t>11/13/2023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70808D-C86C-439C-843A-D3A5E46DF7AD}" type="slidenum">
              <a:rPr lang="en-US" altLang="en-US"/>
              <a:pPr/>
              <a:t>‹#›</a:t>
            </a:fld>
            <a:endParaRPr lang="en-US" altLang="en-US"/>
          </a:p>
        </p:txBody>
      </p:sp>
    </p:spTree>
    <p:extLst>
      <p:ext uri="{BB962C8B-B14F-4D97-AF65-F5344CB8AC3E}">
        <p14:creationId xmlns:p14="http://schemas.microsoft.com/office/powerpoint/2010/main" val="95795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4EF676-F1F4-49E2-9639-91BEA4E44ABA}"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600241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9BC619-4D65-4653-91AE-5241DB0CC315}"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20549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68E61E-4763-4064-A986-292A791C6ACD}"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629057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71E84A0-15E5-4486-AF3D-F5FC115F398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7610355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A515C9-52B8-4008-9490-880DF042902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810804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5D1719-46E9-411E-88B4-CDE1C0464913}"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891709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947F2A-1F90-4784-8605-DF20B8FA965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460145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CDAB188-F07B-4F5F-B8B2-894FCA74DFF7}"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971744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888B2F0-B2EF-404F-AF7E-9F386687FA7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212470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F11A29-E65E-45DD-924A-7FF54C952B18}"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8532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ED9E3A-519D-4439-883E-6D91366E0B75}" type="datetimeFigureOut">
              <a:rPr lang="en-US"/>
              <a:pPr>
                <a:defRPr/>
              </a:pPr>
              <a:t>11/13/2023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C1DD02-3902-49D7-BC2C-F9BBAEC08332}" type="slidenum">
              <a:rPr lang="en-US" altLang="en-US"/>
              <a:pPr/>
              <a:t>‹#›</a:t>
            </a:fld>
            <a:endParaRPr lang="en-US" altLang="en-US"/>
          </a:p>
        </p:txBody>
      </p:sp>
    </p:spTree>
    <p:extLst>
      <p:ext uri="{BB962C8B-B14F-4D97-AF65-F5344CB8AC3E}">
        <p14:creationId xmlns:p14="http://schemas.microsoft.com/office/powerpoint/2010/main" val="19864420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7241CF-2492-4F69-AA7B-BD33D1794706}"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6507267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54EF676-F1F4-49E2-9639-91BEA4E44ABA}"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89111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9BC619-4D65-4653-91AE-5241DB0CC315}"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941665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68E61E-4763-4064-A986-292A791C6ACD}"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20828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71E84A0-15E5-4486-AF3D-F5FC115F398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730410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A515C9-52B8-4008-9490-880DF0429021}"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134025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5D1719-46E9-411E-88B4-CDE1C0464913}"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6103518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947F2A-1F90-4784-8605-DF20B8FA965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2791745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CDAB188-F07B-4F5F-B8B2-894FCA74DFF7}"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815097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888B2F0-B2EF-404F-AF7E-9F386687FA72}"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6742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3DB571C-1EE3-4AF9-9682-7FFC75F2B020}" type="datetimeFigureOut">
              <a:rPr lang="en-US"/>
              <a:pPr>
                <a:defRPr/>
              </a:pPr>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F46E3F5-7810-4DAB-B3B8-2C4D8AB08A3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84F2C9-EF4E-4FC5-9FD4-81D1D23A2249}"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Pearson Education, Inc.</a:t>
            </a:r>
          </a:p>
        </p:txBody>
      </p:sp>
    </p:spTree>
    <p:extLst>
      <p:ext uri="{BB962C8B-B14F-4D97-AF65-F5344CB8AC3E}">
        <p14:creationId xmlns:p14="http://schemas.microsoft.com/office/powerpoint/2010/main" val="29564713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84F2C9-EF4E-4FC5-9FD4-81D1D23A2249}"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Pearson Education, Inc.</a:t>
            </a:r>
          </a:p>
        </p:txBody>
      </p:sp>
    </p:spTree>
    <p:extLst>
      <p:ext uri="{BB962C8B-B14F-4D97-AF65-F5344CB8AC3E}">
        <p14:creationId xmlns:p14="http://schemas.microsoft.com/office/powerpoint/2010/main" val="95173308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B510DE9-7EF1-40C5-90AA-4C657746CA9B}" type="datetimeFigureOut">
              <a:rPr lang="en-US" smtClean="0"/>
              <a:t>11/13/2023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396792572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179511578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1490243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26085465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273782173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B1F11F0-AD2D-4F5B-87DC-6676D3CEC4D3}" type="datetimeFigureOut">
              <a:rPr lang="en-US" smtClean="0">
                <a:solidFill>
                  <a:prstClr val="black">
                    <a:tint val="75000"/>
                  </a:prstClr>
                </a:solidFill>
                <a:latin typeface="Calibri"/>
                <a:cs typeface="+mn-cs"/>
              </a:rPr>
              <a:pPr fontAlgn="auto">
                <a:spcBef>
                  <a:spcPts val="0"/>
                </a:spcBef>
                <a:spcAft>
                  <a:spcPts val="0"/>
                </a:spcAft>
              </a:pPr>
              <a:t>11/13/2023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C1F4E0D-429B-446E-B420-4DEC100C23B9}"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43805572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84F2C9-EF4E-4FC5-9FD4-81D1D23A2249}"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Pearson Education, Inc.</a:t>
            </a:r>
          </a:p>
        </p:txBody>
      </p:sp>
    </p:spTree>
    <p:extLst>
      <p:ext uri="{BB962C8B-B14F-4D97-AF65-F5344CB8AC3E}">
        <p14:creationId xmlns:p14="http://schemas.microsoft.com/office/powerpoint/2010/main" val="386346480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84F2C9-EF4E-4FC5-9FD4-81D1D23A2249}"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Pearson Education, Inc.</a:t>
            </a:r>
          </a:p>
        </p:txBody>
      </p:sp>
    </p:spTree>
    <p:extLst>
      <p:ext uri="{BB962C8B-B14F-4D97-AF65-F5344CB8AC3E}">
        <p14:creationId xmlns:p14="http://schemas.microsoft.com/office/powerpoint/2010/main" val="353452800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84F2C9-EF4E-4FC5-9FD4-81D1D23A2249}" type="slidenum">
              <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Pearson Education, Inc.</a:t>
            </a:r>
          </a:p>
        </p:txBody>
      </p:sp>
    </p:spTree>
    <p:extLst>
      <p:ext uri="{BB962C8B-B14F-4D97-AF65-F5344CB8AC3E}">
        <p14:creationId xmlns:p14="http://schemas.microsoft.com/office/powerpoint/2010/main" val="23100074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0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10.png"/><Relationship Id="rId4" Type="http://schemas.openxmlformats.org/officeDocument/2006/relationships/image" Target="../media/image20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wmf"/><Relationship Id="rId5" Type="http://schemas.openxmlformats.org/officeDocument/2006/relationships/oleObject" Target="../embeddings/oleObject2.bin"/><Relationship Id="rId4" Type="http://schemas.openxmlformats.org/officeDocument/2006/relationships/image" Target="../media/image41.wmf"/></Relationships>
</file>

<file path=ppt/slides/_rels/slide3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1.png"/><Relationship Id="rId4" Type="http://schemas.openxmlformats.org/officeDocument/2006/relationships/image" Target="../media/image3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11.xml"/><Relationship Id="rId1" Type="http://schemas.openxmlformats.org/officeDocument/2006/relationships/slideLayout" Target="../slideLayouts/slideLayout103.xml"/><Relationship Id="rId4" Type="http://schemas.openxmlformats.org/officeDocument/2006/relationships/image" Target="../media/image521.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03.xml"/><Relationship Id="rId4" Type="http://schemas.openxmlformats.org/officeDocument/2006/relationships/image" Target="../media/image540.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0.png"/><Relationship Id="rId1" Type="http://schemas.openxmlformats.org/officeDocument/2006/relationships/slideLayout" Target="../slideLayouts/slideLayout7.xml"/><Relationship Id="rId4" Type="http://schemas.openxmlformats.org/officeDocument/2006/relationships/image" Target="../media/image380.png"/></Relationships>
</file>

<file path=ppt/slides/_rels/slide48.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40.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103.xml"/><Relationship Id="rId4" Type="http://schemas.openxmlformats.org/officeDocument/2006/relationships/comments" Target="../comments/commen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1.png"/></Relationships>
</file>

<file path=ppt/slides/_rels/slide5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470.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520.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21.png"/><Relationship Id="rId1" Type="http://schemas.openxmlformats.org/officeDocument/2006/relationships/slideLayout" Target="../slideLayouts/slideLayout37.xml"/><Relationship Id="rId6" Type="http://schemas.openxmlformats.org/officeDocument/2006/relationships/image" Target="../media/image510.png"/><Relationship Id="rId5" Type="http://schemas.openxmlformats.org/officeDocument/2006/relationships/image" Target="../media/image4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5.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endParaRPr lang="en-US" altLang="en-US"/>
          </a:p>
        </p:txBody>
      </p:sp>
      <p:sp>
        <p:nvSpPr>
          <p:cNvPr id="3" name="Subtitle 2"/>
          <p:cNvSpPr>
            <a:spLocks noGrp="1"/>
          </p:cNvSpPr>
          <p:nvPr>
            <p:ph type="subTitle" idx="1"/>
          </p:nvPr>
        </p:nvSpPr>
        <p:spPr/>
        <p:txBody>
          <a:bodyPr/>
          <a:lstStyle/>
          <a:p>
            <a:pPr>
              <a:defRPr/>
            </a:pPr>
            <a:endParaRPr lang="en-US"/>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53463"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3"/>
          <p:cNvSpPr txBox="1">
            <a:spLocks noChangeArrowheads="1"/>
          </p:cNvSpPr>
          <p:nvPr/>
        </p:nvSpPr>
        <p:spPr bwMode="auto">
          <a:xfrm>
            <a:off x="21021" y="193675"/>
            <a:ext cx="944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4000" dirty="0">
              <a:solidFill>
                <a:srgbClr val="FF0000"/>
              </a:solidFill>
            </a:endParaRPr>
          </a:p>
        </p:txBody>
      </p:sp>
      <p:sp>
        <p:nvSpPr>
          <p:cNvPr id="4102" name="TextBox 5"/>
          <p:cNvSpPr txBox="1">
            <a:spLocks noChangeArrowheads="1"/>
          </p:cNvSpPr>
          <p:nvPr/>
        </p:nvSpPr>
        <p:spPr bwMode="auto">
          <a:xfrm>
            <a:off x="457200" y="990600"/>
            <a:ext cx="1560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t>Goals:</a:t>
            </a:r>
          </a:p>
        </p:txBody>
      </p:sp>
      <p:sp>
        <p:nvSpPr>
          <p:cNvPr id="2" name="TextBox 1">
            <a:extLst>
              <a:ext uri="{FF2B5EF4-FFF2-40B4-BE49-F238E27FC236}">
                <a16:creationId xmlns:a16="http://schemas.microsoft.com/office/drawing/2014/main" id="{C5B99A1D-A1A4-44F1-908F-2361E50C2E01}"/>
              </a:ext>
            </a:extLst>
          </p:cNvPr>
          <p:cNvSpPr txBox="1"/>
          <p:nvPr/>
        </p:nvSpPr>
        <p:spPr>
          <a:xfrm>
            <a:off x="457200" y="193675"/>
            <a:ext cx="8382000" cy="707886"/>
          </a:xfrm>
          <a:prstGeom prst="rect">
            <a:avLst/>
          </a:prstGeom>
          <a:noFill/>
        </p:spPr>
        <p:txBody>
          <a:bodyPr wrap="square" rtlCol="0">
            <a:spAutoFit/>
          </a:bodyPr>
          <a:lstStyle/>
          <a:p>
            <a:r>
              <a:rPr lang="en-US" sz="4000" dirty="0">
                <a:solidFill>
                  <a:srgbClr val="FF0000"/>
                </a:solidFill>
              </a:rPr>
              <a:t>Chapter 14: Temperature and Heat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Temperature Conversions – Figure 14.5</a:t>
            </a:r>
          </a:p>
        </p:txBody>
      </p:sp>
      <p:sp>
        <p:nvSpPr>
          <p:cNvPr id="231427" name="Rectangle 3"/>
          <p:cNvSpPr>
            <a:spLocks noGrp="1" noChangeArrowheads="1"/>
          </p:cNvSpPr>
          <p:nvPr>
            <p:ph idx="1"/>
          </p:nvPr>
        </p:nvSpPr>
        <p:spPr>
          <a:xfrm>
            <a:off x="381000" y="1143000"/>
            <a:ext cx="8229600" cy="5106987"/>
          </a:xfrm>
        </p:spPr>
        <p:txBody>
          <a:bodyPr/>
          <a:lstStyle/>
          <a:p>
            <a:r>
              <a:rPr lang="en-US" dirty="0"/>
              <a:t>Be comfortable converting between the different temperature scales.</a:t>
            </a:r>
          </a:p>
        </p:txBody>
      </p:sp>
      <p:sp>
        <p:nvSpPr>
          <p:cNvPr id="8" name="Footer Placeholder 7"/>
          <p:cNvSpPr>
            <a:spLocks noGrp="1"/>
          </p:cNvSpPr>
          <p:nvPr>
            <p:ph type="ftr" sz="quarter" idx="10"/>
          </p:nvPr>
        </p:nvSpPr>
        <p:spPr/>
        <p:txBody>
          <a:bodyPr/>
          <a:lstStyle/>
          <a:p>
            <a:r>
              <a:rPr lang="en-GB" dirty="0">
                <a:solidFill>
                  <a:srgbClr val="000000"/>
                </a:solidFill>
              </a:rPr>
              <a:t>© 2016 Pearson Education, Inc.</a:t>
            </a:r>
          </a:p>
        </p:txBody>
      </p:sp>
      <p:pic>
        <p:nvPicPr>
          <p:cNvPr id="9" name="Picture 8" descr="14_05_Figure.jpg"/>
          <p:cNvPicPr>
            <a:picLocks noChangeAspect="1"/>
          </p:cNvPicPr>
          <p:nvPr/>
        </p:nvPicPr>
        <p:blipFill rotWithShape="1">
          <a:blip r:embed="rId2">
            <a:extLst>
              <a:ext uri="{28A0092B-C50C-407E-A947-70E740481C1C}">
                <a14:useLocalDpi xmlns:a14="http://schemas.microsoft.com/office/drawing/2010/main" val="0"/>
              </a:ext>
            </a:extLst>
          </a:blip>
          <a:srcRect b="4291"/>
          <a:stretch/>
        </p:blipFill>
        <p:spPr>
          <a:xfrm>
            <a:off x="1371600" y="2941323"/>
            <a:ext cx="6400800" cy="3195500"/>
          </a:xfrm>
          <a:prstGeom prst="rect">
            <a:avLst/>
          </a:prstGeom>
        </p:spPr>
      </p:pic>
    </p:spTree>
    <p:extLst>
      <p:ext uri="{BB962C8B-B14F-4D97-AF65-F5344CB8AC3E}">
        <p14:creationId xmlns:p14="http://schemas.microsoft.com/office/powerpoint/2010/main" val="196808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Text Box 3"/>
          <p:cNvSpPr txBox="1">
            <a:spLocks noChangeArrowheads="1"/>
          </p:cNvSpPr>
          <p:nvPr/>
        </p:nvSpPr>
        <p:spPr bwMode="auto">
          <a:xfrm>
            <a:off x="76200" y="76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Q-RT17.1</a:t>
            </a: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244741" name="Text Box 5"/>
          <p:cNvSpPr txBox="1">
            <a:spLocks noChangeArrowheads="1"/>
          </p:cNvSpPr>
          <p:nvPr/>
        </p:nvSpPr>
        <p:spPr bwMode="auto">
          <a:xfrm>
            <a:off x="477982" y="696191"/>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Rank</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the following temperatures from highest to lowest.</a:t>
            </a:r>
          </a:p>
        </p:txBody>
      </p:sp>
      <p:sp>
        <p:nvSpPr>
          <p:cNvPr id="244744" name="Text Box 8"/>
          <p:cNvSpPr txBox="1">
            <a:spLocks noChangeArrowheads="1"/>
          </p:cNvSpPr>
          <p:nvPr/>
        </p:nvSpPr>
        <p:spPr bwMode="auto">
          <a:xfrm>
            <a:off x="1219200" y="2090172"/>
            <a:ext cx="2438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20.0°F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B. 20.0°C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 20.0 K</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D. –80.0°F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E. –80.0°C</a:t>
            </a:r>
          </a:p>
        </p:txBody>
      </p:sp>
      <p:sp>
        <p:nvSpPr>
          <p:cNvPr id="2" name="TextBox 1"/>
          <p:cNvSpPr txBox="1"/>
          <p:nvPr/>
        </p:nvSpPr>
        <p:spPr>
          <a:xfrm>
            <a:off x="5562600" y="2090172"/>
            <a:ext cx="1295400" cy="1477328"/>
          </a:xfrm>
          <a:prstGeom prst="rect">
            <a:avLst/>
          </a:prstGeom>
          <a:noFill/>
        </p:spPr>
        <p:txBody>
          <a:bodyPr wrap="square" rtlCol="0">
            <a:spAutoFit/>
          </a:bodyPr>
          <a:lstStyle/>
          <a:p>
            <a:r>
              <a:rPr lang="en-US" dirty="0"/>
              <a:t>a) ABCDE</a:t>
            </a:r>
          </a:p>
          <a:p>
            <a:r>
              <a:rPr lang="en-US" dirty="0"/>
              <a:t>b) BADEC</a:t>
            </a:r>
          </a:p>
          <a:p>
            <a:r>
              <a:rPr lang="en-US" dirty="0"/>
              <a:t>c) EDCBA </a:t>
            </a:r>
          </a:p>
          <a:p>
            <a:r>
              <a:rPr lang="en-US" dirty="0"/>
              <a:t>d) BADCE</a:t>
            </a:r>
          </a:p>
          <a:p>
            <a:pPr marL="342900" indent="-342900">
              <a:buAutoNum type="alphaLcParenR"/>
            </a:pPr>
            <a:endParaRPr lang="en-US" dirty="0"/>
          </a:p>
        </p:txBody>
      </p:sp>
      <p:sp>
        <p:nvSpPr>
          <p:cNvPr id="3" name="TextBox 2"/>
          <p:cNvSpPr txBox="1"/>
          <p:nvPr/>
        </p:nvSpPr>
        <p:spPr>
          <a:xfrm>
            <a:off x="1752600" y="76200"/>
            <a:ext cx="4572000" cy="861774"/>
          </a:xfrm>
          <a:prstGeom prst="rect">
            <a:avLst/>
          </a:prstGeom>
          <a:noFill/>
        </p:spPr>
        <p:txBody>
          <a:bodyPr wrap="square" rtlCol="0">
            <a:spAutoFit/>
          </a:bodyPr>
          <a:lstStyle/>
          <a:p>
            <a:r>
              <a:rPr lang="en-US" sz="3200" dirty="0">
                <a:solidFill>
                  <a:srgbClr val="FF0000"/>
                </a:solidFill>
              </a:rPr>
              <a:t>Clicker question 2</a:t>
            </a:r>
          </a:p>
          <a:p>
            <a:endParaRPr lang="en-US" dirty="0"/>
          </a:p>
        </p:txBody>
      </p:sp>
    </p:spTree>
    <p:extLst>
      <p:ext uri="{BB962C8B-B14F-4D97-AF65-F5344CB8AC3E}">
        <p14:creationId xmlns:p14="http://schemas.microsoft.com/office/powerpoint/2010/main" val="178723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38862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018547" y="533400"/>
                <a:ext cx="5105400" cy="5870518"/>
              </a:xfrm>
              <a:prstGeom prst="rect">
                <a:avLst/>
              </a:prstGeom>
              <a:noFill/>
            </p:spPr>
            <p:txBody>
              <a:bodyPr wrap="square" rtlCol="0">
                <a:spAutoFit/>
              </a:bodyPr>
              <a:lstStyle/>
              <a:p>
                <a:r>
                  <a:rPr lang="en-US" b="1" u="sng" dirty="0">
                    <a:solidFill>
                      <a:srgbClr val="FF0000"/>
                    </a:solidFill>
                  </a:rPr>
                  <a:t>Celsius temperature scale</a:t>
                </a:r>
              </a:p>
              <a:p>
                <a:endParaRPr lang="en-US" dirty="0"/>
              </a:p>
              <a:p>
                <a:r>
                  <a:rPr lang="en-US" dirty="0"/>
                  <a:t>Reference temperature 0</a:t>
                </a:r>
                <a:r>
                  <a:rPr lang="en-US" baseline="30000" dirty="0"/>
                  <a:t>o</a:t>
                </a:r>
                <a:r>
                  <a:rPr lang="en-US" dirty="0"/>
                  <a:t>C water freezes and 100</a:t>
                </a:r>
                <a:r>
                  <a:rPr lang="en-US" baseline="30000" dirty="0"/>
                  <a:t>o</a:t>
                </a:r>
                <a:r>
                  <a:rPr lang="en-US" dirty="0"/>
                  <a:t>C water boils.</a:t>
                </a:r>
              </a:p>
              <a:p>
                <a:endParaRPr lang="en-US" dirty="0"/>
              </a:p>
              <a:p>
                <a:r>
                  <a:rPr lang="en-US" b="1" u="sng" dirty="0">
                    <a:solidFill>
                      <a:srgbClr val="FF0000"/>
                    </a:solidFill>
                  </a:rPr>
                  <a:t>Fahrenheit temperature scale</a:t>
                </a:r>
                <a:endParaRPr lang="en-US" dirty="0"/>
              </a:p>
              <a:p>
                <a:endParaRPr lang="en-US" dirty="0"/>
              </a:p>
              <a:p>
                <a:r>
                  <a:rPr lang="en-US" dirty="0"/>
                  <a:t>Reference temperature 32</a:t>
                </a:r>
                <a:r>
                  <a:rPr lang="en-US" baseline="30000" dirty="0"/>
                  <a:t>o</a:t>
                </a:r>
                <a:r>
                  <a:rPr lang="en-US" dirty="0"/>
                  <a:t>F water freezes and 212</a:t>
                </a:r>
                <a:r>
                  <a:rPr lang="en-US" baseline="30000" dirty="0"/>
                  <a:t>o</a:t>
                </a:r>
                <a:r>
                  <a:rPr lang="en-US" dirty="0"/>
                  <a:t>F water boils.</a:t>
                </a:r>
              </a:p>
              <a:p>
                <a:endParaRPr lang="en-US" dirty="0"/>
              </a:p>
              <a:p>
                <a:r>
                  <a:rPr lang="en-US" dirty="0"/>
                  <a:t>Intervals between reference temperature;</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100 (</m:t>
                          </m:r>
                          <m:r>
                            <a:rPr lang="en-US" b="0" i="1" smtClean="0">
                              <a:latin typeface="Cambria Math" panose="02040503050406030204" pitchFamily="18" charset="0"/>
                            </a:rPr>
                            <m:t>𝑐𝑒𝑙𝑠𝑖𝑢𝑠</m:t>
                          </m:r>
                          <m:r>
                            <a:rPr lang="en-US" b="0" i="1" smtClean="0">
                              <a:latin typeface="Cambria Math" panose="02040503050406030204" pitchFamily="18" charset="0"/>
                            </a:rPr>
                            <m:t>)</m:t>
                          </m:r>
                        </m:num>
                        <m:den>
                          <m:r>
                            <a:rPr lang="en-US" b="0" i="1" smtClean="0">
                              <a:latin typeface="Cambria Math" panose="02040503050406030204" pitchFamily="18" charset="0"/>
                            </a:rPr>
                            <m:t>180 (</m:t>
                          </m:r>
                          <m:r>
                            <a:rPr lang="en-US" b="0" i="1" smtClean="0">
                              <a:latin typeface="Cambria Math" panose="02040503050406030204" pitchFamily="18" charset="0"/>
                            </a:rPr>
                            <m:t>𝑓𝑎h𝑟𝑒𝑛h𝑒𝑖𝑡</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9</m:t>
                          </m:r>
                        </m:den>
                      </m:f>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oMath>
                  </m:oMathPara>
                </a14:m>
                <a:endParaRPr lang="en-US" dirty="0"/>
              </a:p>
              <a:p>
                <a:endParaRPr lang="en-US" dirty="0"/>
              </a:p>
              <a:p>
                <a:r>
                  <a:rPr lang="en-US" dirty="0"/>
                  <a:t>Convert Celsius to Fahrenheit;</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𝐹</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9</m:t>
                          </m:r>
                        </m:num>
                        <m:den>
                          <m:r>
                            <a:rPr lang="en-US" b="0" i="1" smtClean="0">
                              <a:latin typeface="Cambria Math" panose="02040503050406030204" pitchFamily="18" charset="0"/>
                            </a:rPr>
                            <m:t>5</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𝐶</m:t>
                          </m:r>
                        </m:sub>
                      </m:sSub>
                      <m:r>
                        <a:rPr lang="en-US" b="0" i="1" smtClean="0">
                          <a:latin typeface="Cambria Math" panose="02040503050406030204" pitchFamily="18" charset="0"/>
                        </a:rPr>
                        <m:t>+32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 (</m:t>
                      </m:r>
                      <m:r>
                        <a:rPr lang="en-US" b="0" i="1" smtClean="0">
                          <a:latin typeface="Cambria Math" panose="02040503050406030204" pitchFamily="18" charset="0"/>
                        </a:rPr>
                        <m:t>𝑜𝑏𝑡𝑎𝑖𝑛</m:t>
                      </m:r>
                      <m:r>
                        <a:rPr lang="en-US" b="0" i="1" smtClean="0">
                          <a:latin typeface="Cambria Math" panose="02040503050406030204" pitchFamily="18" charset="0"/>
                        </a:rPr>
                        <m:t> </m:t>
                      </m:r>
                      <m:r>
                        <a:rPr lang="en-US" b="0" i="1" smtClean="0">
                          <a:latin typeface="Cambria Math" panose="02040503050406030204" pitchFamily="18" charset="0"/>
                        </a:rPr>
                        <m:t>𝐹𝑎h𝑟𝑒𝑛h𝑒𝑖𝑡</m:t>
                      </m:r>
                      <m:r>
                        <a:rPr lang="en-US"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𝐶</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9</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𝐹</m:t>
                          </m:r>
                        </m:sub>
                      </m:sSub>
                      <m:r>
                        <a:rPr lang="en-US" b="0" i="1" smtClean="0">
                          <a:latin typeface="Cambria Math" panose="02040503050406030204" pitchFamily="18" charset="0"/>
                        </a:rPr>
                        <m:t>−32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 (</m:t>
                      </m:r>
                      <m:r>
                        <a:rPr lang="en-US" b="0" i="1" smtClean="0">
                          <a:latin typeface="Cambria Math" panose="02040503050406030204" pitchFamily="18" charset="0"/>
                        </a:rPr>
                        <m:t>𝑜𝑏𝑡𝑎𝑖𝑛</m:t>
                      </m:r>
                      <m:r>
                        <a:rPr lang="en-US" b="0" i="1" smtClean="0">
                          <a:latin typeface="Cambria Math" panose="02040503050406030204" pitchFamily="18" charset="0"/>
                        </a:rPr>
                        <m:t> </m:t>
                      </m:r>
                      <m:r>
                        <a:rPr lang="en-US" b="0" i="1" smtClean="0">
                          <a:latin typeface="Cambria Math" panose="02040503050406030204" pitchFamily="18" charset="0"/>
                        </a:rPr>
                        <m:t>𝐶𝑒𝑙𝑠𝑖𝑢𝑠</m:t>
                      </m:r>
                      <m:r>
                        <a:rPr lang="en-US" b="0" i="1" smtClean="0">
                          <a:latin typeface="Cambria Math" panose="02040503050406030204" pitchFamily="18" charset="0"/>
                        </a:rPr>
                        <m:t>)</m:t>
                      </m:r>
                    </m:oMath>
                  </m:oMathPara>
                </a14:m>
                <a:endParaRPr lang="en-US" dirty="0"/>
              </a:p>
              <a:p>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018547" y="533400"/>
                <a:ext cx="5105400" cy="5870518"/>
              </a:xfrm>
              <a:prstGeom prst="rect">
                <a:avLst/>
              </a:prstGeom>
              <a:blipFill rotWithShape="0">
                <a:blip r:embed="rId3"/>
                <a:stretch>
                  <a:fillRect l="-955" t="-623"/>
                </a:stretch>
              </a:blipFill>
            </p:spPr>
            <p:txBody>
              <a:bodyPr/>
              <a:lstStyle/>
              <a:p>
                <a:r>
                  <a:rPr lang="en-US">
                    <a:noFill/>
                  </a:rPr>
                  <a:t> </a:t>
                </a:r>
              </a:p>
            </p:txBody>
          </p:sp>
        </mc:Fallback>
      </mc:AlternateContent>
      <p:sp>
        <p:nvSpPr>
          <p:cNvPr id="3" name="Rectangle 2"/>
          <p:cNvSpPr/>
          <p:nvPr/>
        </p:nvSpPr>
        <p:spPr>
          <a:xfrm>
            <a:off x="4495800" y="4876800"/>
            <a:ext cx="3962400"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4864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0"/>
            <a:ext cx="471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19800" y="1295400"/>
            <a:ext cx="2980303" cy="369332"/>
          </a:xfrm>
          <a:prstGeom prst="rect">
            <a:avLst/>
          </a:prstGeom>
          <a:noFill/>
        </p:spPr>
        <p:txBody>
          <a:bodyPr wrap="none" rtlCol="0">
            <a:spAutoFit/>
          </a:bodyPr>
          <a:lstStyle/>
          <a:p>
            <a:r>
              <a:rPr lang="en-US" dirty="0"/>
              <a:t>The Kelvin scale (scientific)</a:t>
            </a:r>
          </a:p>
        </p:txBody>
      </p:sp>
      <mc:AlternateContent xmlns:mc="http://schemas.openxmlformats.org/markup-compatibility/2006" xmlns:a14="http://schemas.microsoft.com/office/drawing/2010/main">
        <mc:Choice Requires="a14">
          <p:sp>
            <p:nvSpPr>
              <p:cNvPr id="6" name="TextBox 5"/>
              <p:cNvSpPr txBox="1"/>
              <p:nvPr/>
            </p:nvSpPr>
            <p:spPr>
              <a:xfrm>
                <a:off x="6324600" y="1676764"/>
                <a:ext cx="2129301" cy="369332"/>
              </a:xfrm>
              <a:prstGeom prst="rect">
                <a:avLst/>
              </a:prstGeom>
              <a:noFill/>
              <a:ln w="3810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𝐾</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𝐶</m:t>
                          </m:r>
                        </m:sub>
                      </m:sSub>
                      <m:r>
                        <a:rPr lang="en-US" b="0" i="1" smtClean="0">
                          <a:latin typeface="Cambria Math" panose="02040503050406030204" pitchFamily="18" charset="0"/>
                        </a:rPr>
                        <m:t>+273.15</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324600" y="1676764"/>
                <a:ext cx="2129301" cy="369332"/>
              </a:xfrm>
              <a:prstGeom prst="rect">
                <a:avLst/>
              </a:prstGeom>
              <a:blipFill rotWithShape="0">
                <a:blip r:embed="rId4"/>
                <a:stretch>
                  <a:fillRect/>
                </a:stretch>
              </a:blipFill>
              <a:ln w="38100">
                <a:solidFill>
                  <a:srgbClr val="FF0000"/>
                </a:solidFill>
              </a:ln>
            </p:spPr>
            <p:txBody>
              <a:bodyPr/>
              <a:lstStyle/>
              <a:p>
                <a:r>
                  <a:rPr lang="en-US">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A piece of iron has a temperature of 2</a:t>
            </a:r>
            <a:r>
              <a:rPr lang="en-US" altLang="en-US" sz="2000" baseline="30000" dirty="0">
                <a:solidFill>
                  <a:srgbClr val="000000"/>
                </a:solidFill>
                <a:latin typeface="Times New Roman" panose="02020603050405020304" pitchFamily="18" charset="0"/>
              </a:rPr>
              <a:t>o</a:t>
            </a:r>
            <a:r>
              <a:rPr lang="en-US" altLang="en-US" sz="2000" dirty="0">
                <a:solidFill>
                  <a:srgbClr val="000000"/>
                </a:solidFill>
                <a:latin typeface="Times New Roman" panose="02020603050405020304" pitchFamily="18" charset="0"/>
              </a:rPr>
              <a:t>C. A second identical piece of iron has twice the internal energy . What is the temperature of the second piece of iron?</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Example</a:t>
            </a:r>
          </a:p>
        </p:txBody>
      </p:sp>
      <p:pic>
        <p:nvPicPr>
          <p:cNvPr id="5" name="Picture 4"/>
          <p:cNvPicPr>
            <a:picLocks noChangeAspect="1"/>
          </p:cNvPicPr>
          <p:nvPr/>
        </p:nvPicPr>
        <p:blipFill>
          <a:blip r:embed="rId2"/>
          <a:stretch>
            <a:fillRect/>
          </a:stretch>
        </p:blipFill>
        <p:spPr>
          <a:xfrm>
            <a:off x="1479066" y="2133600"/>
            <a:ext cx="5423867" cy="319533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986373" y="3200400"/>
                <a:ext cx="509427" cy="495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𝟐</m:t>
                      </m:r>
                      <m:r>
                        <a:rPr lang="en-US" sz="2400" b="1" i="1" smtClean="0">
                          <a:solidFill>
                            <a:schemeClr val="tx1"/>
                          </a:solidFill>
                          <a:latin typeface="Cambria Math" panose="02040503050406030204" pitchFamily="18" charset="0"/>
                        </a:rPr>
                        <m:t>℃</m:t>
                      </m:r>
                    </m:oMath>
                  </m:oMathPara>
                </a14:m>
                <a:endParaRPr lang="en-US" sz="2400" b="1"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986373" y="3200400"/>
                <a:ext cx="509427" cy="495300"/>
              </a:xfrm>
              <a:prstGeom prst="rect">
                <a:avLst/>
              </a:prstGeom>
              <a:blipFill>
                <a:blip r:embed="rId3"/>
                <a:stretch>
                  <a:fillRect l="-22619" r="-8333"/>
                </a:stretch>
              </a:blipFill>
              <a:ln>
                <a:noFill/>
              </a:ln>
            </p:spPr>
            <p:txBody>
              <a:bodyPr/>
              <a:lstStyle/>
              <a:p>
                <a:r>
                  <a:rPr lang="en-US">
                    <a:noFill/>
                  </a:rPr>
                  <a:t> </a:t>
                </a:r>
              </a:p>
            </p:txBody>
          </p:sp>
        </mc:Fallback>
      </mc:AlternateContent>
      <p:sp>
        <p:nvSpPr>
          <p:cNvPr id="7" name="TextBox 6"/>
          <p:cNvSpPr txBox="1"/>
          <p:nvPr/>
        </p:nvSpPr>
        <p:spPr>
          <a:xfrm>
            <a:off x="2057400" y="5410200"/>
            <a:ext cx="6172200" cy="369332"/>
          </a:xfrm>
          <a:prstGeom prst="rect">
            <a:avLst/>
          </a:prstGeom>
          <a:noFill/>
        </p:spPr>
        <p:txBody>
          <a:bodyPr wrap="square" rtlCol="0">
            <a:spAutoFit/>
          </a:bodyPr>
          <a:lstStyle/>
          <a:p>
            <a:r>
              <a:rPr lang="en-US" altLang="en-US" dirty="0">
                <a:solidFill>
                  <a:srgbClr val="000000"/>
                </a:solidFill>
                <a:latin typeface="Times New Roman" panose="02020603050405020304" pitchFamily="18" charset="0"/>
              </a:rPr>
              <a:t>a) 4</a:t>
            </a:r>
            <a:r>
              <a:rPr lang="en-US" altLang="en-US" baseline="30000" dirty="0">
                <a:solidFill>
                  <a:srgbClr val="000000"/>
                </a:solidFill>
                <a:latin typeface="Times New Roman" panose="02020603050405020304" pitchFamily="18" charset="0"/>
              </a:rPr>
              <a:t>o</a:t>
            </a:r>
            <a:r>
              <a:rPr lang="en-US" altLang="en-US" dirty="0">
                <a:solidFill>
                  <a:srgbClr val="000000"/>
                </a:solidFill>
                <a:latin typeface="Times New Roman" panose="02020603050405020304" pitchFamily="18" charset="0"/>
              </a:rPr>
              <a:t>C      b) 277</a:t>
            </a:r>
            <a:r>
              <a:rPr lang="en-US" altLang="en-US" baseline="30000" dirty="0">
                <a:solidFill>
                  <a:srgbClr val="000000"/>
                </a:solidFill>
                <a:latin typeface="Times New Roman" panose="02020603050405020304" pitchFamily="18" charset="0"/>
              </a:rPr>
              <a:t>o</a:t>
            </a:r>
            <a:r>
              <a:rPr lang="en-US" altLang="en-US" dirty="0">
                <a:solidFill>
                  <a:srgbClr val="000000"/>
                </a:solidFill>
                <a:latin typeface="Times New Roman" panose="02020603050405020304" pitchFamily="18" charset="0"/>
              </a:rPr>
              <a:t>C     c) 8</a:t>
            </a:r>
            <a:r>
              <a:rPr lang="en-US" altLang="en-US" baseline="30000" dirty="0">
                <a:solidFill>
                  <a:srgbClr val="000000"/>
                </a:solidFill>
                <a:latin typeface="Times New Roman" panose="02020603050405020304" pitchFamily="18" charset="0"/>
              </a:rPr>
              <a:t>o</a:t>
            </a:r>
            <a:r>
              <a:rPr lang="en-US" altLang="en-US" dirty="0">
                <a:solidFill>
                  <a:srgbClr val="000000"/>
                </a:solidFill>
                <a:latin typeface="Times New Roman" panose="02020603050405020304" pitchFamily="18" charset="0"/>
              </a:rPr>
              <a:t>C      d) 275 K</a:t>
            </a:r>
            <a:endParaRPr lang="en-US" dirty="0"/>
          </a:p>
        </p:txBody>
      </p:sp>
    </p:spTree>
    <p:extLst>
      <p:ext uri="{BB962C8B-B14F-4D97-AF65-F5344CB8AC3E}">
        <p14:creationId xmlns:p14="http://schemas.microsoft.com/office/powerpoint/2010/main" val="15096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3964" y="1523999"/>
            <a:ext cx="8415902" cy="1586207"/>
          </a:xfrm>
          <a:prstGeom prst="rect">
            <a:avLst/>
          </a:prstGeom>
        </p:spPr>
      </p:pic>
      <p:sp>
        <p:nvSpPr>
          <p:cNvPr id="2" name="TextBox 1"/>
          <p:cNvSpPr txBox="1"/>
          <p:nvPr/>
        </p:nvSpPr>
        <p:spPr>
          <a:xfrm>
            <a:off x="4876800" y="2126603"/>
            <a:ext cx="609600" cy="381000"/>
          </a:xfrm>
          <a:prstGeom prst="rect">
            <a:avLst/>
          </a:prstGeom>
          <a:solidFill>
            <a:schemeClr val="bg1"/>
          </a:solidFill>
        </p:spPr>
        <p:txBody>
          <a:bodyPr wrap="square" rtlCol="0">
            <a:spAutoFit/>
          </a:bodyPr>
          <a:lstStyle/>
          <a:p>
            <a:r>
              <a:rPr lang="en-US" dirty="0"/>
              <a:t>iron</a:t>
            </a:r>
          </a:p>
        </p:txBody>
      </p:sp>
      <p:sp>
        <p:nvSpPr>
          <p:cNvPr id="3" name="TextBox 2"/>
          <p:cNvSpPr txBox="1"/>
          <p:nvPr/>
        </p:nvSpPr>
        <p:spPr>
          <a:xfrm>
            <a:off x="6320788" y="2783492"/>
            <a:ext cx="457200" cy="369332"/>
          </a:xfrm>
          <a:prstGeom prst="rect">
            <a:avLst/>
          </a:prstGeom>
          <a:noFill/>
        </p:spPr>
        <p:txBody>
          <a:bodyPr wrap="square" rtlCol="0">
            <a:spAutoFit/>
          </a:bodyPr>
          <a:lstStyle/>
          <a:p>
            <a:r>
              <a:rPr lang="en-US" dirty="0"/>
              <a:t> K</a:t>
            </a:r>
          </a:p>
        </p:txBody>
      </p:sp>
      <p:sp>
        <p:nvSpPr>
          <p:cNvPr id="8" name="Rectangle 7"/>
          <p:cNvSpPr/>
          <p:nvPr/>
        </p:nvSpPr>
        <p:spPr>
          <a:xfrm>
            <a:off x="6320788" y="2750515"/>
            <a:ext cx="38481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a:t>
            </a:r>
          </a:p>
        </p:txBody>
      </p:sp>
      <p:pic>
        <p:nvPicPr>
          <p:cNvPr id="9" name="Picture 8"/>
          <p:cNvPicPr>
            <a:picLocks noChangeAspect="1"/>
          </p:cNvPicPr>
          <p:nvPr/>
        </p:nvPicPr>
        <p:blipFill>
          <a:blip r:embed="rId3"/>
          <a:stretch>
            <a:fillRect/>
          </a:stretch>
        </p:blipFill>
        <p:spPr>
          <a:xfrm>
            <a:off x="4447021" y="3310117"/>
            <a:ext cx="249958" cy="237765"/>
          </a:xfrm>
          <a:prstGeom prst="rect">
            <a:avLst/>
          </a:prstGeom>
        </p:spPr>
      </p:pic>
      <p:pic>
        <p:nvPicPr>
          <p:cNvPr id="10" name="Picture 9"/>
          <p:cNvPicPr>
            <a:picLocks noChangeAspect="1"/>
          </p:cNvPicPr>
          <p:nvPr/>
        </p:nvPicPr>
        <p:blipFill>
          <a:blip r:embed="rId4"/>
          <a:stretch>
            <a:fillRect/>
          </a:stretch>
        </p:blipFill>
        <p:spPr>
          <a:xfrm>
            <a:off x="7388146" y="2767176"/>
            <a:ext cx="353421" cy="427271"/>
          </a:xfrm>
          <a:prstGeom prst="rect">
            <a:avLst/>
          </a:prstGeom>
        </p:spPr>
      </p:pic>
    </p:spTree>
    <p:extLst>
      <p:ext uri="{BB962C8B-B14F-4D97-AF65-F5344CB8AC3E}">
        <p14:creationId xmlns:p14="http://schemas.microsoft.com/office/powerpoint/2010/main" val="3243509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4_06_Figure.jpg"/>
          <p:cNvPicPr>
            <a:picLocks noChangeAspect="1"/>
          </p:cNvPicPr>
          <p:nvPr/>
        </p:nvPicPr>
        <p:blipFill rotWithShape="1">
          <a:blip r:embed="rId3">
            <a:extLst>
              <a:ext uri="{28A0092B-C50C-407E-A947-70E740481C1C}">
                <a14:useLocalDpi xmlns:a14="http://schemas.microsoft.com/office/drawing/2010/main" val="0"/>
              </a:ext>
            </a:extLst>
          </a:blip>
          <a:srcRect b="2840"/>
          <a:stretch/>
        </p:blipFill>
        <p:spPr>
          <a:xfrm>
            <a:off x="5876990" y="1273714"/>
            <a:ext cx="3148761" cy="4473860"/>
          </a:xfrm>
          <a:prstGeom prst="rect">
            <a:avLst/>
          </a:prstGeom>
        </p:spPr>
      </p:pic>
      <p:sp>
        <p:nvSpPr>
          <p:cNvPr id="7" name="TextBox 6"/>
          <p:cNvSpPr txBox="1"/>
          <p:nvPr/>
        </p:nvSpPr>
        <p:spPr>
          <a:xfrm>
            <a:off x="1447800" y="381000"/>
            <a:ext cx="3810000" cy="52322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14.3	Thermal Expansion</a:t>
            </a:r>
          </a:p>
        </p:txBody>
      </p:sp>
      <mc:AlternateContent xmlns:mc="http://schemas.openxmlformats.org/markup-compatibility/2006" xmlns:a14="http://schemas.microsoft.com/office/drawing/2010/main">
        <mc:Choice Requires="a14">
          <p:sp>
            <p:nvSpPr>
              <p:cNvPr id="9" name="TextBox 8"/>
              <p:cNvSpPr txBox="1"/>
              <p:nvPr/>
            </p:nvSpPr>
            <p:spPr>
              <a:xfrm>
                <a:off x="246912" y="1731546"/>
                <a:ext cx="5530158" cy="4247317"/>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srgbClr val="FF0000"/>
                    </a:solidFill>
                    <a:latin typeface="Calibri" panose="020F0502020204030204"/>
                    <a:cs typeface="+mn-cs"/>
                  </a:rPr>
                  <a:t>			Linear Expansion</a:t>
                </a:r>
              </a:p>
              <a:p>
                <a:pPr defTabSz="685800" fontAlgn="auto">
                  <a:spcBef>
                    <a:spcPts val="0"/>
                  </a:spcBef>
                  <a:spcAft>
                    <a:spcPts val="0"/>
                  </a:spcAft>
                </a:pPr>
                <a:endParaRPr lang="en-US" sz="600" dirty="0">
                  <a:solidFill>
                    <a:prstClr val="black"/>
                  </a:solidFill>
                  <a:latin typeface="Calibri" panose="020F0502020204030204"/>
                  <a:cs typeface="+mn-cs"/>
                </a:endParaRPr>
              </a:p>
              <a:p>
                <a:pPr defTabSz="685800" fontAlgn="auto">
                  <a:spcBef>
                    <a:spcPts val="0"/>
                  </a:spcBef>
                  <a:spcAft>
                    <a:spcPts val="0"/>
                  </a:spcAft>
                </a:pPr>
                <a:r>
                  <a:rPr lang="en-US" dirty="0">
                    <a:solidFill>
                      <a:prstClr val="black"/>
                    </a:solidFill>
                    <a:latin typeface="Calibri" panose="020F0502020204030204"/>
                    <a:cs typeface="+mn-cs"/>
                  </a:rPr>
                  <a:t>Under a moderate change in temperature:</a:t>
                </a:r>
              </a:p>
              <a:p>
                <a:pPr defTabSz="685800" fontAlgn="auto">
                  <a:spcBef>
                    <a:spcPts val="0"/>
                  </a:spcBef>
                  <a:spcAft>
                    <a:spcPts val="0"/>
                  </a:spcAft>
                </a:pPr>
                <a:endParaRPr lang="en-US" sz="600" dirty="0">
                  <a:solidFill>
                    <a:prstClr val="black"/>
                  </a:solidFill>
                  <a:latin typeface="Calibri" panose="020F0502020204030204"/>
                  <a:cs typeface="+mn-cs"/>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mn-cs"/>
                  </a:rPr>
                  <a:t>Length change is proportional to the original length.</a:t>
                </a:r>
              </a:p>
              <a:p>
                <a:pPr defTabSz="685800" fontAlgn="auto">
                  <a:spcBef>
                    <a:spcPts val="0"/>
                  </a:spcBef>
                  <a:spcAft>
                    <a:spcPts val="0"/>
                  </a:spcAft>
                </a:pPr>
                <a:endParaRPr lang="en-US" sz="600" dirty="0">
                  <a:solidFill>
                    <a:prstClr val="black"/>
                  </a:solidFill>
                  <a:latin typeface="Calibri" panose="020F0502020204030204"/>
                  <a:cs typeface="+mn-cs"/>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mn-cs"/>
                  </a:rPr>
                  <a:t>Length change is proportional to temperature change</a:t>
                </a:r>
                <a:r>
                  <a:rPr lang="en-US" dirty="0">
                    <a:solidFill>
                      <a:prstClr val="black"/>
                    </a:solidFill>
                    <a:latin typeface="Calibri" panose="020F0502020204030204"/>
                    <a:cs typeface="+mn-cs"/>
                    <a:sym typeface="Symbol" charset="0"/>
                  </a:rPr>
                  <a:t>.</a:t>
                </a:r>
              </a:p>
              <a:p>
                <a:pPr defTabSz="685800" fontAlgn="auto">
                  <a:spcBef>
                    <a:spcPts val="0"/>
                  </a:spcBef>
                  <a:spcAft>
                    <a:spcPts val="0"/>
                  </a:spcAft>
                </a:pPr>
                <a:r>
                  <a:rPr lang="en-US" sz="600" dirty="0">
                    <a:solidFill>
                      <a:prstClr val="black"/>
                    </a:solidFill>
                    <a:latin typeface="Calibri" panose="020F0502020204030204"/>
                    <a:ea typeface="Cambria Math" panose="02040503050406030204" pitchFamily="18" charset="0"/>
                    <a:cs typeface="+mn-cs"/>
                    <a:sym typeface="Symbol" charset="0"/>
                  </a:rPr>
                  <a:t> </a:t>
                </a:r>
              </a:p>
              <a:p>
                <a:pPr defTabSz="685800" fontAlgn="auto">
                  <a:spcBef>
                    <a:spcPts val="0"/>
                  </a:spcBef>
                  <a:spcAft>
                    <a:spcPts val="0"/>
                  </a:spcAft>
                </a:pPr>
                <a:r>
                  <a:rPr lang="en-US" dirty="0">
                    <a:solidFill>
                      <a:prstClr val="black"/>
                    </a:solidFill>
                    <a:latin typeface="Calibri" panose="020F0502020204030204"/>
                    <a:ea typeface="Cambria Math" panose="02040503050406030204" pitchFamily="18" charset="0"/>
                    <a:cs typeface="+mn-cs"/>
                    <a:sym typeface="Symbol"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𝐿</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𝛼</m:t>
                    </m:r>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𝐿</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oMath>
                </a14:m>
                <a:endParaRPr lang="en-US" dirty="0">
                  <a:solidFill>
                    <a:prstClr val="black"/>
                  </a:solidFill>
                  <a:latin typeface="Calibri" panose="020F0502020204030204"/>
                  <a:ea typeface="Cambria Math" panose="02040503050406030204" pitchFamily="18" charset="0"/>
                  <a:cs typeface="+mn-cs"/>
                  <a:sym typeface="Symbol" charset="0"/>
                </a:endParaRPr>
              </a:p>
              <a:p>
                <a:pPr defTabSz="685800" fontAlgn="auto">
                  <a:spcBef>
                    <a:spcPts val="0"/>
                  </a:spcBef>
                  <a:spcAft>
                    <a:spcPts val="0"/>
                  </a:spcAft>
                </a:pPr>
                <a:r>
                  <a:rPr lang="en-US" sz="600" dirty="0">
                    <a:solidFill>
                      <a:prstClr val="black"/>
                    </a:solidFill>
                    <a:latin typeface="Calibri" panose="020F0502020204030204"/>
                    <a:cs typeface="+mn-cs"/>
                    <a:sym typeface="Symbol" charset="0"/>
                  </a:rPr>
                  <a:t>		</a:t>
                </a:r>
              </a:p>
              <a:p>
                <a:pPr defTabSz="685800" fontAlgn="auto">
                  <a:spcBef>
                    <a:spcPts val="0"/>
                  </a:spcBef>
                  <a:spcAft>
                    <a:spcPts val="0"/>
                  </a:spcAft>
                </a:pPr>
                <a:r>
                  <a:rPr lang="en-US" dirty="0">
                    <a:solidFill>
                      <a:prstClr val="black"/>
                    </a:solidFill>
                    <a:latin typeface="Calibri" panose="020F0502020204030204"/>
                    <a:cs typeface="+mn-cs"/>
                    <a:sym typeface="Symbol" charset="0"/>
                  </a:rPr>
                  <a:t>		</a:t>
                </a:r>
                <a14:m>
                  <m:oMath xmlns:m="http://schemas.openxmlformats.org/officeDocument/2006/math">
                    <m:r>
                      <a:rPr lang="en-US" i="1">
                        <a:solidFill>
                          <a:prstClr val="black"/>
                        </a:solidFill>
                        <a:latin typeface="Cambria Math" panose="02040503050406030204" pitchFamily="18" charset="0"/>
                        <a:cs typeface="+mn-cs"/>
                        <a:sym typeface="Symbol" charset="0"/>
                      </a:rPr>
                      <m:t>𝐿</m:t>
                    </m:r>
                    <m:r>
                      <a:rPr lang="en-US" i="1">
                        <a:solidFill>
                          <a:prstClr val="black"/>
                        </a:solidFill>
                        <a:latin typeface="Cambria Math" panose="02040503050406030204" pitchFamily="18" charset="0"/>
                        <a:cs typeface="+mn-cs"/>
                        <a:sym typeface="Symbol" charset="0"/>
                      </a:rPr>
                      <m:t>=</m:t>
                    </m:r>
                    <m:sSub>
                      <m:sSubPr>
                        <m:ctrlPr>
                          <a:rPr lang="en-US" i="1">
                            <a:solidFill>
                              <a:prstClr val="black"/>
                            </a:solidFill>
                            <a:latin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cs typeface="+mn-cs"/>
                            <a:sym typeface="Symbol" charset="0"/>
                          </a:rPr>
                          <m:t>𝐿</m:t>
                        </m:r>
                      </m:e>
                      <m:sub>
                        <m:r>
                          <a:rPr lang="en-US" i="1">
                            <a:solidFill>
                              <a:prstClr val="black"/>
                            </a:solidFill>
                            <a:latin typeface="Cambria Math" panose="02040503050406030204" pitchFamily="18" charset="0"/>
                            <a:cs typeface="+mn-cs"/>
                            <a:sym typeface="Symbol" charset="0"/>
                          </a:rPr>
                          <m:t>0</m:t>
                        </m:r>
                      </m:sub>
                    </m:sSub>
                    <m:r>
                      <a:rPr lang="en-US" i="1">
                        <a:solidFill>
                          <a:prstClr val="black"/>
                        </a:solidFill>
                        <a:latin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𝐿</m:t>
                    </m:r>
                    <m:r>
                      <a:rPr lang="en-US" i="1">
                        <a:solidFill>
                          <a:prstClr val="black"/>
                        </a:solidFill>
                        <a:latin typeface="Cambria Math" panose="02040503050406030204" pitchFamily="18" charset="0"/>
                        <a:ea typeface="Cambria Math" panose="02040503050406030204" pitchFamily="18" charset="0"/>
                        <a:cs typeface="+mn-cs"/>
                        <a:sym typeface="Symbol" charset="0"/>
                      </a:rPr>
                      <m:t>=</m:t>
                    </m:r>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𝐿</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r>
                      <a:rPr lang="en-US" i="1">
                        <a:solidFill>
                          <a:prstClr val="black"/>
                        </a:solidFill>
                        <a:latin typeface="Cambria Math" panose="02040503050406030204" pitchFamily="18" charset="0"/>
                        <a:ea typeface="Cambria Math" panose="02040503050406030204" pitchFamily="18" charset="0"/>
                        <a:cs typeface="+mn-cs"/>
                        <a:sym typeface="Symbol" charset="0"/>
                      </a:rPr>
                      <m:t>(1+</m:t>
                    </m:r>
                    <m:r>
                      <a:rPr lang="en-US" i="1">
                        <a:solidFill>
                          <a:prstClr val="black"/>
                        </a:solidFill>
                        <a:latin typeface="Cambria Math" panose="02040503050406030204" pitchFamily="18" charset="0"/>
                        <a:ea typeface="Cambria Math" panose="02040503050406030204" pitchFamily="18" charset="0"/>
                        <a:cs typeface="+mn-cs"/>
                        <a:sym typeface="Symbol" charset="0"/>
                      </a:rPr>
                      <m:t>𝛼</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r>
                      <a:rPr lang="en-US" i="1">
                        <a:solidFill>
                          <a:prstClr val="black"/>
                        </a:solidFill>
                        <a:latin typeface="Cambria Math" panose="02040503050406030204" pitchFamily="18" charset="0"/>
                        <a:ea typeface="Cambria Math" panose="02040503050406030204" pitchFamily="18" charset="0"/>
                        <a:cs typeface="+mn-cs"/>
                        <a:sym typeface="Symbol" charset="0"/>
                      </a:rPr>
                      <m:t>)</m:t>
                    </m:r>
                  </m:oMath>
                </a14:m>
                <a:endParaRPr lang="en-US" dirty="0">
                  <a:solidFill>
                    <a:prstClr val="black"/>
                  </a:solidFill>
                  <a:latin typeface="Calibri" panose="020F0502020204030204"/>
                  <a:cs typeface="+mn-cs"/>
                  <a:sym typeface="Symbol" charset="0"/>
                </a:endParaRPr>
              </a:p>
              <a:p>
                <a:pPr defTabSz="685800" fontAlgn="auto">
                  <a:spcBef>
                    <a:spcPts val="0"/>
                  </a:spcBef>
                  <a:spcAft>
                    <a:spcPts val="0"/>
                  </a:spcAft>
                </a:pPr>
                <a:endParaRPr lang="en-US" sz="600" dirty="0">
                  <a:solidFill>
                    <a:prstClr val="black"/>
                  </a:solidFill>
                  <a:latin typeface="Calibri" panose="020F0502020204030204"/>
                  <a:cs typeface="+mn-cs"/>
                  <a:sym typeface="Symbol" charset="0"/>
                </a:endParaRPr>
              </a:p>
              <a:p>
                <a:pPr defTabSz="685800" fontAlgn="auto">
                  <a:spcBef>
                    <a:spcPts val="0"/>
                  </a:spcBef>
                  <a:spcAft>
                    <a:spcPts val="0"/>
                  </a:spcAft>
                </a:pPr>
                <a:r>
                  <a:rPr lang="en-US" dirty="0">
                    <a:solidFill>
                      <a:prstClr val="black"/>
                    </a:solidFill>
                    <a:latin typeface="Calibri" panose="020F0502020204030204"/>
                    <a:cs typeface="+mn-cs"/>
                    <a:sym typeface="Symbol" charset="0"/>
                  </a:rPr>
                  <a:t>Note: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r>
                      <a:rPr lang="en-US" i="1">
                        <a:solidFill>
                          <a:prstClr val="black"/>
                        </a:solidFill>
                        <a:latin typeface="Cambria Math" panose="02040503050406030204" pitchFamily="18" charset="0"/>
                        <a:ea typeface="Cambria Math" panose="02040503050406030204" pitchFamily="18" charset="0"/>
                        <a:cs typeface="+mn-cs"/>
                        <a:sym typeface="Symbol" charset="0"/>
                      </a:rPr>
                      <m:t>−</m:t>
                    </m:r>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𝑇</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oMath>
                </a14:m>
                <a:r>
                  <a:rPr lang="en-US" dirty="0">
                    <a:solidFill>
                      <a:prstClr val="black"/>
                    </a:solidFill>
                    <a:latin typeface="Calibri" panose="020F0502020204030204"/>
                    <a:cs typeface="+mn-cs"/>
                  </a:rPr>
                  <a:t> is the change in temperature.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𝐿</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oMath>
                </a14:m>
                <a:r>
                  <a:rPr lang="en-US" dirty="0">
                    <a:solidFill>
                      <a:prstClr val="black"/>
                    </a:solidFill>
                    <a:latin typeface="Times New Roman" panose="02020603050405020304" pitchFamily="18" charset="0"/>
                    <a:cs typeface="Times New Roman" panose="02020603050405020304" pitchFamily="18" charset="0"/>
                  </a:rPr>
                  <a:t> is the initial length at the initial temperature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𝑇</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oMath>
                </a14:m>
                <a:r>
                  <a:rPr lang="en-US"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Calibri" panose="020F0502020204030204"/>
                  <a:cs typeface="+mn-cs"/>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coefficient of linear expansion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𝛼</m:t>
                    </m:r>
                    <m:r>
                      <a:rPr lang="en-US" i="1">
                        <a:solidFill>
                          <a:prstClr val="black"/>
                        </a:solidFill>
                        <a:latin typeface="Cambria Math" panose="02040503050406030204" pitchFamily="18" charset="0"/>
                        <a:ea typeface="Cambria Math" panose="02040503050406030204" pitchFamily="18" charset="0"/>
                        <a:cs typeface="+mn-cs"/>
                        <a:sym typeface="Symbol" charset="0"/>
                      </a:rPr>
                      <m:t> </m:t>
                    </m:r>
                  </m:oMath>
                </a14:m>
                <a:r>
                  <a:rPr lang="en-US" dirty="0">
                    <a:solidFill>
                      <a:prstClr val="black"/>
                    </a:solidFill>
                    <a:latin typeface="Calibri" panose="020F0502020204030204"/>
                    <a:cs typeface="+mn-cs"/>
                  </a:rPr>
                  <a:t>is material </a:t>
                </a:r>
              </a:p>
              <a:p>
                <a:pPr defTabSz="685800" fontAlgn="auto">
                  <a:spcBef>
                    <a:spcPts val="0"/>
                  </a:spcBef>
                  <a:spcAft>
                    <a:spcPts val="0"/>
                  </a:spcAft>
                </a:pPr>
                <a:r>
                  <a:rPr lang="en-US" dirty="0">
                    <a:solidFill>
                      <a:prstClr val="black"/>
                    </a:solidFill>
                    <a:latin typeface="Calibri" panose="020F0502020204030204"/>
                    <a:cs typeface="+mn-cs"/>
                  </a:rPr>
                  <a:t>    dependent (see Table 14.1), in units of K</a:t>
                </a:r>
                <a:r>
                  <a:rPr lang="en-US" baseline="30000" dirty="0">
                    <a:solidFill>
                      <a:prstClr val="black"/>
                    </a:solidFill>
                    <a:latin typeface="Calibri" panose="020F0502020204030204"/>
                    <a:cs typeface="+mn-cs"/>
                  </a:rPr>
                  <a:t>-1</a:t>
                </a:r>
                <a:r>
                  <a:rPr lang="en-US" dirty="0">
                    <a:solidFill>
                      <a:prstClr val="black"/>
                    </a:solidFill>
                    <a:latin typeface="Calibri" panose="020F0502020204030204"/>
                    <a:cs typeface="+mn-cs"/>
                  </a:rPr>
                  <a:t> or (</a:t>
                </a:r>
                <a:r>
                  <a:rPr lang="en-US"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Calibri" panose="020F0502020204030204"/>
                    <a:cs typeface="+mn-cs"/>
                  </a:rPr>
                  <a:t>C)</a:t>
                </a:r>
                <a:r>
                  <a:rPr lang="en-US" baseline="30000" dirty="0">
                    <a:solidFill>
                      <a:prstClr val="black"/>
                    </a:solidFill>
                    <a:latin typeface="Calibri" panose="020F0502020204030204"/>
                    <a:cs typeface="+mn-cs"/>
                  </a:rPr>
                  <a:t>-1</a:t>
                </a:r>
                <a:r>
                  <a:rPr lang="en-US" dirty="0">
                    <a:solidFill>
                      <a:prstClr val="black"/>
                    </a:solidFill>
                    <a:latin typeface="Calibri" panose="020F0502020204030204"/>
                    <a:cs typeface="+mn-cs"/>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𝐿</m:t>
                    </m:r>
                  </m:oMath>
                </a14:m>
                <a:r>
                  <a:rPr lang="en-US" dirty="0">
                    <a:solidFill>
                      <a:prstClr val="black"/>
                    </a:solidFill>
                    <a:latin typeface="Times New Roman" panose="02020603050405020304" pitchFamily="18" charset="0"/>
                    <a:cs typeface="Times New Roman" panose="02020603050405020304" pitchFamily="18" charset="0"/>
                  </a:rPr>
                  <a:t> can be positive (expansion) or negative (contraction).</a:t>
                </a:r>
                <a:endParaRPr lang="en-US" dirty="0">
                  <a:solidFill>
                    <a:prstClr val="black"/>
                  </a:solidFill>
                  <a:latin typeface="Calibri" panose="020F0502020204030204"/>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46912" y="1731546"/>
                <a:ext cx="5530158" cy="4247317"/>
              </a:xfrm>
              <a:prstGeom prst="rect">
                <a:avLst/>
              </a:prstGeom>
              <a:blipFill>
                <a:blip r:embed="rId4"/>
                <a:stretch>
                  <a:fillRect l="-880" t="-572" b="-100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668700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2438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600"/>
            <a:ext cx="26670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3252537" y="852158"/>
                <a:ext cx="5867400" cy="2813463"/>
              </a:xfrm>
              <a:prstGeom prst="rect">
                <a:avLst/>
              </a:prstGeom>
              <a:noFill/>
            </p:spPr>
            <p:txBody>
              <a:bodyPr wrap="square" rtlCol="0">
                <a:spAutoFit/>
              </a:bodyPr>
              <a:lstStyle/>
              <a:p>
                <a:r>
                  <a:rPr lang="en-US" b="1" u="sng" dirty="0">
                    <a:solidFill>
                      <a:srgbClr val="FF0000"/>
                    </a:solidFill>
                  </a:rPr>
                  <a:t>Thermal Expansion</a:t>
                </a:r>
              </a:p>
              <a:p>
                <a:endParaRPr lang="en-US" dirty="0"/>
              </a:p>
              <a:p>
                <a:pPr/>
                <a14:m>
                  <m:oMathPara xmlns:m="http://schemas.openxmlformats.org/officeDocument/2006/math">
                    <m:oMathParaPr>
                      <m:jc m:val="centerGroup"/>
                    </m:oMathParaPr>
                    <m:oMath xmlns:m="http://schemas.openxmlformats.org/officeDocument/2006/math">
                      <m:limLow>
                        <m:limLowPr>
                          <m:ctrlPr>
                            <a:rPr lang="en-US" i="1" smtClean="0">
                              <a:latin typeface="Cambria Math" panose="02040503050406030204" pitchFamily="18" charset="0"/>
                              <a:ea typeface="Cambria Math" panose="02040503050406030204" pitchFamily="18" charset="0"/>
                            </a:rPr>
                          </m:ctrlPr>
                        </m:limLowPr>
                        <m:e>
                          <m:r>
                            <a:rPr lang="en-US" i="1" smtClean="0">
                              <a:latin typeface="Cambria Math" panose="02040503050406030204" pitchFamily="18" charset="0"/>
                              <a:ea typeface="Cambria Math" panose="02040503050406030204" pitchFamily="18" charset="0"/>
                            </a:rPr>
                            <m:t>∆</m:t>
                          </m:r>
                          <m:groupChr>
                            <m:groupChrPr>
                              <m:chr m:val="⏟"/>
                              <m:ctrlPr>
                                <a:rPr lang="en-US" i="1" smtClean="0">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𝐿</m:t>
                              </m:r>
                            </m:e>
                          </m:groupChr>
                        </m:e>
                        <m:lim>
                          <m:r>
                            <a:rPr lang="en-US" b="0" i="1" smtClean="0">
                              <a:latin typeface="Cambria Math" panose="02040503050406030204" pitchFamily="18" charset="0"/>
                              <a:ea typeface="Cambria Math" panose="02040503050406030204" pitchFamily="18" charset="0"/>
                            </a:rPr>
                            <m:t>𝑙𝑒𝑛𝑔𝑡h</m:t>
                          </m:r>
                        </m:lim>
                      </m:limLow>
                      <m:r>
                        <a:rPr lang="en-US" b="0" i="1" smtClean="0">
                          <a:latin typeface="Cambria Math" panose="02040503050406030204" pitchFamily="18" charset="0"/>
                          <a:ea typeface="Cambria Math" panose="02040503050406030204" pitchFamily="18" charset="0"/>
                        </a:rPr>
                        <m:t>=</m:t>
                      </m:r>
                      <m:limLow>
                        <m:limLowPr>
                          <m:ctrlPr>
                            <a:rPr lang="en-US" i="1" smtClean="0">
                              <a:latin typeface="Cambria Math" panose="02040503050406030204" pitchFamily="18" charset="0"/>
                              <a:ea typeface="Cambria Math" panose="02040503050406030204" pitchFamily="18" charset="0"/>
                            </a:rPr>
                          </m:ctrlPr>
                        </m:limLowPr>
                        <m:e>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groupChr>
                            <m:groupChrPr>
                              <m:chr m:val="⏟"/>
                              <m:ctrlPr>
                                <a:rPr lang="en-US" i="1" smtClean="0">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𝑇</m:t>
                              </m:r>
                            </m:e>
                          </m:groupChr>
                        </m:e>
                        <m:lim>
                          <m:r>
                            <a:rPr lang="en-US" b="0" i="1" smtClean="0">
                              <a:latin typeface="Cambria Math" panose="02040503050406030204" pitchFamily="18" charset="0"/>
                              <a:ea typeface="Cambria Math" panose="02040503050406030204" pitchFamily="18" charset="0"/>
                            </a:rPr>
                            <m:t>𝑡𝑒𝑚𝑝𝑒𝑟𝑎𝑡𝑢𝑟𝑒</m:t>
                          </m:r>
                        </m:lim>
                      </m:limLow>
                    </m:oMath>
                  </m:oMathPara>
                </a14:m>
                <a:endParaRPr lang="en-US" dirty="0"/>
              </a:p>
              <a:p>
                <a:endParaRPr lang="en-US" dirty="0"/>
              </a:p>
              <a:p>
                <a:r>
                  <a:rPr lang="en-US" dirty="0"/>
                  <a:t>Here; </a:t>
                </a:r>
                <a14:m>
                  <m:oMath xmlns:m="http://schemas.openxmlformats.org/officeDocument/2006/math">
                    <m:r>
                      <a:rPr lang="en-US" b="0" i="1" smtClean="0">
                        <a:latin typeface="Cambria Math" panose="02040503050406030204" pitchFamily="18" charset="0"/>
                        <a:ea typeface="Cambria Math" panose="02040503050406030204" pitchFamily="18" charset="0"/>
                      </a:rPr>
                      <m:t>𝛼</m:t>
                    </m:r>
                  </m:oMath>
                </a14:m>
                <a:r>
                  <a:rPr lang="en-US" dirty="0"/>
                  <a:t> is coefficient of linear expansion [K</a:t>
                </a:r>
                <a:r>
                  <a:rPr lang="en-US" baseline="30000" dirty="0"/>
                  <a:t>-1</a:t>
                </a:r>
                <a:r>
                  <a:rPr lang="en-US" dirty="0"/>
                  <a:t> or C</a:t>
                </a:r>
                <a:r>
                  <a:rPr lang="en-US" baseline="30000" dirty="0"/>
                  <a:t>-1</a:t>
                </a:r>
                <a:r>
                  <a:rPr lang="en-US" dirty="0"/>
                  <a:t>]</a:t>
                </a:r>
              </a:p>
              <a:p>
                <a:r>
                  <a:rPr lang="en-US" dirty="0"/>
                  <a:t>(Fractional change in length during one degree temperature change)</a:t>
                </a:r>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𝑜</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𝑜</m:t>
                          </m:r>
                        </m:sub>
                      </m:sSub>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252537" y="852158"/>
                <a:ext cx="5867400" cy="2813463"/>
              </a:xfrm>
              <a:prstGeom prst="rect">
                <a:avLst/>
              </a:prstGeom>
              <a:blipFill rotWithShape="0">
                <a:blip r:embed="rId4"/>
                <a:stretch>
                  <a:fillRect l="-936" t="-1302" b="-1302"/>
                </a:stretch>
              </a:blipFill>
            </p:spPr>
            <p:txBody>
              <a:bodyPr/>
              <a:lstStyle/>
              <a:p>
                <a:r>
                  <a:rPr lang="en-US">
                    <a:noFill/>
                  </a:rPr>
                  <a:t> </a:t>
                </a:r>
              </a:p>
            </p:txBody>
          </p:sp>
        </mc:Fallback>
      </mc:AlternateContent>
      <p:sp>
        <p:nvSpPr>
          <p:cNvPr id="3" name="Rectangle 2"/>
          <p:cNvSpPr/>
          <p:nvPr/>
        </p:nvSpPr>
        <p:spPr>
          <a:xfrm>
            <a:off x="5105400" y="1295400"/>
            <a:ext cx="22098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00337" y="3179763"/>
            <a:ext cx="2971800" cy="485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3962400" y="4572000"/>
                <a:ext cx="3581400" cy="1809598"/>
              </a:xfrm>
              <a:prstGeom prst="rect">
                <a:avLst/>
              </a:prstGeom>
              <a:noFill/>
            </p:spPr>
            <p:txBody>
              <a:bodyPr wrap="square" rtlCol="0">
                <a:spAutoFit/>
              </a:bodyPr>
              <a:lstStyle/>
              <a:p>
                <a:r>
                  <a:rPr lang="en-US" dirty="0"/>
                  <a:t>Total length expansion of two connected rods of different materials</a:t>
                </a:r>
              </a:p>
              <a:p>
                <a:endParaRPr lang="en-US" dirty="0"/>
              </a:p>
              <a:p>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𝐿</m:t>
                    </m:r>
                    <m:r>
                      <a:rPr lang="en-US" b="0" i="1" baseline="-25000"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𝐿</m:t>
                    </m:r>
                    <m:r>
                      <a:rPr lang="en-US" b="0" i="1" baseline="-25000" smtClean="0">
                        <a:latin typeface="Cambria Math" panose="02040503050406030204" pitchFamily="18" charset="0"/>
                        <a:ea typeface="Cambria Math" panose="02040503050406030204" pitchFamily="18" charset="0"/>
                      </a:rPr>
                      <m:t>2</m:t>
                    </m:r>
                  </m:oMath>
                </a14:m>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𝛼</m:t>
                    </m:r>
                    <m:r>
                      <a:rPr lang="en-US" b="0" i="1" baseline="-25000" smtClean="0">
                        <a:latin typeface="Cambria Math" panose="02040503050406030204" pitchFamily="18" charset="0"/>
                        <a:ea typeface="Cambria Math" panose="02040503050406030204" pitchFamily="18" charset="0"/>
                      </a:rPr>
                      <m:t>𝑎</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𝑜</m:t>
                        </m:r>
                        <m:r>
                          <a:rPr lang="en-US" b="0" i="1" smtClean="0">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groupChr>
                      <m:groupChrPr>
                        <m:chr m:val="⏟"/>
                        <m:ctrlPr>
                          <a:rPr lang="en-US" i="1">
                            <a:latin typeface="Cambria Math" panose="02040503050406030204" pitchFamily="18" charset="0"/>
                            <a:ea typeface="Cambria Math" panose="02040503050406030204" pitchFamily="18" charset="0"/>
                          </a:rPr>
                        </m:ctrlPr>
                      </m:groupChrPr>
                      <m:e>
                        <m:r>
                          <a:rPr lang="en-US" i="1">
                            <a:latin typeface="Cambria Math" panose="02040503050406030204" pitchFamily="18" charset="0"/>
                            <a:ea typeface="Cambria Math" panose="02040503050406030204" pitchFamily="18" charset="0"/>
                          </a:rPr>
                          <m:t>𝑇</m:t>
                        </m:r>
                      </m:e>
                    </m:groupChr>
                  </m:oMath>
                </a14:m>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𝛼</m:t>
                    </m:r>
                    <m:r>
                      <a:rPr lang="en-US" b="0" i="1" baseline="-25000" smtClean="0">
                        <a:latin typeface="Cambria Math" panose="02040503050406030204" pitchFamily="18" charset="0"/>
                        <a:ea typeface="Cambria Math" panose="02040503050406030204" pitchFamily="18" charset="0"/>
                      </a:rPr>
                      <m:t>𝑏</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𝑜</m:t>
                        </m:r>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groupChr>
                      <m:groupChrPr>
                        <m:chr m:val="⏟"/>
                        <m:ctrlPr>
                          <a:rPr lang="en-US" i="1">
                            <a:latin typeface="Cambria Math" panose="02040503050406030204" pitchFamily="18" charset="0"/>
                            <a:ea typeface="Cambria Math" panose="02040503050406030204" pitchFamily="18" charset="0"/>
                          </a:rPr>
                        </m:ctrlPr>
                      </m:groupChrPr>
                      <m:e>
                        <m:r>
                          <a:rPr lang="en-US" i="1">
                            <a:latin typeface="Cambria Math" panose="02040503050406030204" pitchFamily="18" charset="0"/>
                            <a:ea typeface="Cambria Math" panose="02040503050406030204" pitchFamily="18" charset="0"/>
                          </a:rPr>
                          <m:t>𝑇</m:t>
                        </m:r>
                      </m:e>
                    </m:groupChr>
                  </m:oMath>
                </a14:m>
                <a:endParaRPr lang="en-US" dirty="0"/>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962400" y="4572000"/>
                <a:ext cx="3581400" cy="1809598"/>
              </a:xfrm>
              <a:prstGeom prst="rect">
                <a:avLst/>
              </a:prstGeom>
              <a:blipFill>
                <a:blip r:embed="rId5"/>
                <a:stretch>
                  <a:fillRect l="-1361" t="-1684" r="-5442"/>
                </a:stretch>
              </a:blipFill>
            </p:spPr>
            <p:txBody>
              <a:bodyPr/>
              <a:lstStyle/>
              <a:p>
                <a:r>
                  <a:rPr 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667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62400"/>
            <a:ext cx="27432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7400" y="450944"/>
            <a:ext cx="3829213" cy="523220"/>
          </a:xfrm>
          <a:prstGeom prst="rect">
            <a:avLst/>
          </a:prstGeom>
          <a:noFill/>
        </p:spPr>
        <p:txBody>
          <a:bodyPr wrap="square" rtlCol="0">
            <a:spAutoFit/>
          </a:bodyPr>
          <a:lstStyle/>
          <a:p>
            <a:r>
              <a:rPr lang="en-US" sz="2800" b="1" u="sng" dirty="0">
                <a:solidFill>
                  <a:srgbClr val="FF0000"/>
                </a:solidFill>
              </a:rPr>
              <a:t>Volume Expansion</a:t>
            </a:r>
          </a:p>
        </p:txBody>
      </p:sp>
      <mc:AlternateContent xmlns:mc="http://schemas.openxmlformats.org/markup-compatibility/2006" xmlns:a14="http://schemas.microsoft.com/office/drawing/2010/main">
        <mc:Choice Requires="a14">
          <p:sp>
            <p:nvSpPr>
              <p:cNvPr id="3" name="TextBox 2"/>
              <p:cNvSpPr txBox="1"/>
              <p:nvPr/>
            </p:nvSpPr>
            <p:spPr>
              <a:xfrm>
                <a:off x="5029200" y="3078257"/>
                <a:ext cx="4011804" cy="817468"/>
              </a:xfrm>
              <a:prstGeom prst="rect">
                <a:avLst/>
              </a:prstGeom>
              <a:noFill/>
              <a:ln w="381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m:oMathPara>
                </a14:m>
                <a:endParaRPr lang="en-US"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limLow>
                        <m:limLowPr>
                          <m:ctrlPr>
                            <a:rPr lang="en-US" b="0" i="1" smtClean="0">
                              <a:latin typeface="Cambria Math" panose="02040503050406030204" pitchFamily="18" charset="0"/>
                            </a:rPr>
                          </m:ctrlPr>
                        </m:limLowPr>
                        <m:e>
                          <m:r>
                            <a:rPr lang="en-US" b="0" i="1" smtClean="0">
                              <a:latin typeface="Cambria Math" panose="02040503050406030204" pitchFamily="18" charset="0"/>
                            </a:rPr>
                            <m:t>𝑉</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m:t>
                              </m:r>
                            </m:sub>
                          </m:sSub>
                          <m:r>
                            <a:rPr lang="en-US" b="0" i="1" smtClean="0">
                              <a:latin typeface="Cambria Math" panose="02040503050406030204" pitchFamily="18" charset="0"/>
                            </a:rPr>
                            <m:t>(1+</m:t>
                          </m:r>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𝛽</m:t>
                              </m:r>
                            </m:e>
                          </m:groupCh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e>
                        <m:lim>
                          <m:r>
                            <a:rPr lang="en-US" b="0" i="1" smtClean="0">
                              <a:latin typeface="Cambria Math" panose="02040503050406030204" pitchFamily="18" charset="0"/>
                            </a:rPr>
                            <m:t>𝐶𝑜𝑒𝑓𝑓𝑓𝑖𝑐𝑖𝑒𝑛𝑡</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𝑣𝑜𝑙𝑢𝑚𝑒</m:t>
                          </m:r>
                          <m:r>
                            <a:rPr lang="en-US" b="0" i="1" smtClean="0">
                              <a:latin typeface="Cambria Math" panose="02040503050406030204" pitchFamily="18" charset="0"/>
                            </a:rPr>
                            <m:t> </m:t>
                          </m:r>
                          <m:r>
                            <a:rPr lang="en-US" b="0" i="1" smtClean="0">
                              <a:latin typeface="Cambria Math" panose="02040503050406030204" pitchFamily="18" charset="0"/>
                            </a:rPr>
                            <m:t>𝑒𝑥𝑝𝑎𝑛𝑠𝑖𝑜𝑛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r>
                            <a:rPr lang="en-US" b="0" i="1" smtClean="0">
                              <a:latin typeface="Cambria Math" panose="02040503050406030204" pitchFamily="18" charset="0"/>
                            </a:rPr>
                            <m:t> </m:t>
                          </m:r>
                          <m:r>
                            <a:rPr lang="en-US" b="0" i="1" smtClean="0">
                              <a:latin typeface="Cambria Math" panose="02040503050406030204" pitchFamily="18" charset="0"/>
                            </a:rPr>
                            <m:t>𝑜𝑟</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−1</m:t>
                              </m:r>
                            </m:sup>
                          </m:sSup>
                          <m:r>
                            <a:rPr lang="en-US" b="0" i="1" smtClean="0">
                              <a:latin typeface="Cambria Math" panose="02040503050406030204" pitchFamily="18" charset="0"/>
                            </a:rPr>
                            <m:t>)</m:t>
                          </m:r>
                        </m:lim>
                      </m:limLow>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029200" y="3078257"/>
                <a:ext cx="4011804" cy="817468"/>
              </a:xfrm>
              <a:prstGeom prst="rect">
                <a:avLst/>
              </a:prstGeom>
              <a:blipFill rotWithShape="0">
                <a:blip r:embed="rId5"/>
                <a:stretch>
                  <a:fillRect l="-301" r="-452" b="-6429"/>
                </a:stretch>
              </a:blipFill>
              <a:ln w="38100">
                <a:solidFill>
                  <a:srgbClr val="FF0000"/>
                </a:solidFill>
              </a:ln>
            </p:spPr>
            <p:txBody>
              <a:bodyPr/>
              <a:lstStyle/>
              <a:p>
                <a:r>
                  <a:rPr lang="en-US">
                    <a:noFill/>
                  </a:rPr>
                  <a:t> </a:t>
                </a:r>
              </a:p>
            </p:txBody>
          </p:sp>
        </mc:Fallback>
      </mc:AlternateContent>
      <p:sp>
        <p:nvSpPr>
          <p:cNvPr id="4" name="TextBox 3"/>
          <p:cNvSpPr txBox="1"/>
          <p:nvPr/>
        </p:nvSpPr>
        <p:spPr>
          <a:xfrm>
            <a:off x="1007188" y="4331187"/>
            <a:ext cx="3236784" cy="369332"/>
          </a:xfrm>
          <a:prstGeom prst="rect">
            <a:avLst/>
          </a:prstGeom>
          <a:noFill/>
        </p:spPr>
        <p:txBody>
          <a:bodyPr wrap="none" rtlCol="0">
            <a:spAutoFit/>
          </a:bodyPr>
          <a:lstStyle/>
          <a:p>
            <a:r>
              <a:rPr lang="en-US" b="1" u="sng" dirty="0">
                <a:solidFill>
                  <a:srgbClr val="FF0000"/>
                </a:solidFill>
              </a:rPr>
              <a:t>Thermal expansion of water</a:t>
            </a:r>
          </a:p>
        </p:txBody>
      </p:sp>
      <p:sp>
        <p:nvSpPr>
          <p:cNvPr id="5" name="TextBox 4"/>
          <p:cNvSpPr txBox="1"/>
          <p:nvPr/>
        </p:nvSpPr>
        <p:spPr>
          <a:xfrm>
            <a:off x="2895600" y="6338372"/>
            <a:ext cx="3167855" cy="369332"/>
          </a:xfrm>
          <a:prstGeom prst="rect">
            <a:avLst/>
          </a:prstGeom>
          <a:noFill/>
          <a:ln w="38100">
            <a:solidFill>
              <a:srgbClr val="FF0000"/>
            </a:solidFill>
          </a:ln>
        </p:spPr>
        <p:txBody>
          <a:bodyPr wrap="none" rtlCol="0">
            <a:spAutoFit/>
          </a:bodyPr>
          <a:lstStyle/>
          <a:p>
            <a:r>
              <a:rPr lang="en-US" dirty="0"/>
              <a:t>Note: water is densest at 4</a:t>
            </a:r>
            <a:r>
              <a:rPr lang="en-US" baseline="30000" dirty="0"/>
              <a:t>o</a:t>
            </a:r>
            <a:r>
              <a:rPr lang="en-US" dirty="0"/>
              <a:t>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When the temperature of a metal ring increases, does the hole become a)larger  b)smaller  c) remain the same size?</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Example</a:t>
            </a:r>
          </a:p>
        </p:txBody>
      </p:sp>
      <p:pic>
        <p:nvPicPr>
          <p:cNvPr id="4" name="Picture 3"/>
          <p:cNvPicPr>
            <a:picLocks noChangeAspect="1"/>
          </p:cNvPicPr>
          <p:nvPr/>
        </p:nvPicPr>
        <p:blipFill>
          <a:blip r:embed="rId2"/>
          <a:stretch>
            <a:fillRect/>
          </a:stretch>
        </p:blipFill>
        <p:spPr>
          <a:xfrm>
            <a:off x="2076450" y="2057400"/>
            <a:ext cx="4914900" cy="3476625"/>
          </a:xfrm>
          <a:prstGeom prst="rect">
            <a:avLst/>
          </a:prstGeom>
        </p:spPr>
      </p:pic>
    </p:spTree>
    <p:extLst>
      <p:ext uri="{BB962C8B-B14F-4D97-AF65-F5344CB8AC3E}">
        <p14:creationId xmlns:p14="http://schemas.microsoft.com/office/powerpoint/2010/main" val="207903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8420" y="2766113"/>
            <a:ext cx="6174735" cy="170816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Calibri" panose="020F0502020204030204"/>
                <a:cs typeface="+mn-cs"/>
              </a:rPr>
              <a:t>To understand temperature and temperature scales.</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Calibri" panose="020F0502020204030204"/>
                <a:cs typeface="+mn-cs"/>
              </a:rPr>
              <a:t>To describe thermal expansion and its applications.</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Calibri" panose="020F0502020204030204"/>
                <a:cs typeface="+mn-cs"/>
              </a:rPr>
              <a:t>To explore and solve problems involving heat, phase </a:t>
            </a:r>
          </a:p>
          <a:p>
            <a:pPr defTabSz="685800" fontAlgn="auto">
              <a:spcBef>
                <a:spcPts val="0"/>
              </a:spcBef>
              <a:spcAft>
                <a:spcPts val="0"/>
              </a:spcAft>
            </a:pPr>
            <a:r>
              <a:rPr lang="en-US" sz="2100" dirty="0">
                <a:solidFill>
                  <a:prstClr val="black"/>
                </a:solidFill>
                <a:latin typeface="Calibri" panose="020F0502020204030204"/>
                <a:cs typeface="+mn-cs"/>
              </a:rPr>
              <a:t>    changes and calorimetry.</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Calibri" panose="020F0502020204030204"/>
                <a:cs typeface="+mn-cs"/>
              </a:rPr>
              <a:t>To understand heat transfer.</a:t>
            </a:r>
          </a:p>
        </p:txBody>
      </p:sp>
      <p:sp>
        <p:nvSpPr>
          <p:cNvPr id="5" name="TextBox 4"/>
          <p:cNvSpPr txBox="1"/>
          <p:nvPr/>
        </p:nvSpPr>
        <p:spPr>
          <a:xfrm>
            <a:off x="2749011" y="1822581"/>
            <a:ext cx="3921952" cy="738664"/>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Chapter 14	Temperature and Heat</a:t>
            </a:r>
          </a:p>
        </p:txBody>
      </p:sp>
    </p:spTree>
    <p:extLst>
      <p:ext uri="{BB962C8B-B14F-4D97-AF65-F5344CB8AC3E}">
        <p14:creationId xmlns:p14="http://schemas.microsoft.com/office/powerpoint/2010/main" val="103248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9625" y="65777"/>
            <a:ext cx="6864750" cy="6726446"/>
          </a:xfrm>
          <a:prstGeom prst="rect">
            <a:avLst/>
          </a:prstGeom>
        </p:spPr>
      </p:pic>
    </p:spTree>
    <p:extLst>
      <p:ext uri="{BB962C8B-B14F-4D97-AF65-F5344CB8AC3E}">
        <p14:creationId xmlns:p14="http://schemas.microsoft.com/office/powerpoint/2010/main" val="176154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When the temperature of the piece of metal is increased and the metal expands. </a:t>
            </a:r>
          </a:p>
          <a:p>
            <a:pPr algn="l"/>
            <a:r>
              <a:rPr lang="en-US" altLang="en-US" sz="2000" dirty="0">
                <a:solidFill>
                  <a:srgbClr val="000000"/>
                </a:solidFill>
                <a:latin typeface="Times New Roman" panose="02020603050405020304" pitchFamily="18" charset="0"/>
              </a:rPr>
              <a:t>Will the gap between the ends become </a:t>
            </a: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a)narrower,   b)wider,   c) remain unchanged?</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Example</a:t>
            </a:r>
          </a:p>
        </p:txBody>
      </p:sp>
      <p:pic>
        <p:nvPicPr>
          <p:cNvPr id="5" name="Picture 4"/>
          <p:cNvPicPr>
            <a:picLocks noChangeAspect="1"/>
          </p:cNvPicPr>
          <p:nvPr/>
        </p:nvPicPr>
        <p:blipFill>
          <a:blip r:embed="rId2"/>
          <a:stretch>
            <a:fillRect/>
          </a:stretch>
        </p:blipFill>
        <p:spPr>
          <a:xfrm>
            <a:off x="3657600" y="3314700"/>
            <a:ext cx="1866900" cy="2676525"/>
          </a:xfrm>
          <a:prstGeom prst="rect">
            <a:avLst/>
          </a:prstGeom>
        </p:spPr>
      </p:pic>
    </p:spTree>
    <p:extLst>
      <p:ext uri="{BB962C8B-B14F-4D97-AF65-F5344CB8AC3E}">
        <p14:creationId xmlns:p14="http://schemas.microsoft.com/office/powerpoint/2010/main" val="639075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76200"/>
            <a:ext cx="3810077" cy="6826740"/>
          </a:xfrm>
          <a:prstGeom prst="rect">
            <a:avLst/>
          </a:prstGeom>
        </p:spPr>
      </p:pic>
    </p:spTree>
    <p:extLst>
      <p:ext uri="{BB962C8B-B14F-4D97-AF65-F5344CB8AC3E}">
        <p14:creationId xmlns:p14="http://schemas.microsoft.com/office/powerpoint/2010/main" val="211289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p:cNvSpPr txBox="1"/>
              <p:nvPr/>
            </p:nvSpPr>
            <p:spPr>
              <a:xfrm>
                <a:off x="152400" y="838200"/>
                <a:ext cx="8839200" cy="449353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Volume Expansion</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Under a moderate change in temperature:</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Volume change is proportional to the original volume.</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Volume change is proportional to temperature change</a:t>
                </a:r>
                <a:r>
                  <a:rPr lang="en-US" dirty="0">
                    <a:solidFill>
                      <a:prstClr val="black"/>
                    </a:solidFill>
                    <a:latin typeface="Times New Roman" panose="02020603050405020304" pitchFamily="18" charset="0"/>
                    <a:cs typeface="Times New Roman" panose="02020603050405020304" pitchFamily="18" charset="0"/>
                    <a:sym typeface="Symbol" charset="0"/>
                  </a:rPr>
                  <a:t>.</a:t>
                </a: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sym typeface="Symbol" charset="0"/>
                  </a:rPr>
                  <a:t> </a:t>
                </a: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sym typeface="Symbol"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𝑉</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𝛽</m:t>
                    </m:r>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𝑉</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oMath>
                </a14:m>
                <a:endPar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sym typeface="Symbol"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sym typeface="Symbol" charset="0"/>
                  </a:rPr>
                  <a:t>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sym typeface="Symbol" charset="0"/>
                  </a:rPr>
                  <a:t>		</a:t>
                </a:r>
                <a14:m>
                  <m:oMath xmlns:m="http://schemas.openxmlformats.org/officeDocument/2006/math">
                    <m:r>
                      <a:rPr lang="en-US" i="1">
                        <a:solidFill>
                          <a:prstClr val="black"/>
                        </a:solidFill>
                        <a:latin typeface="Cambria Math" panose="02040503050406030204" pitchFamily="18" charset="0"/>
                        <a:cs typeface="+mn-cs"/>
                        <a:sym typeface="Symbol" charset="0"/>
                      </a:rPr>
                      <m:t>𝑉</m:t>
                    </m:r>
                    <m:r>
                      <a:rPr lang="en-US" i="1">
                        <a:solidFill>
                          <a:prstClr val="black"/>
                        </a:solidFill>
                        <a:latin typeface="Cambria Math" panose="02040503050406030204" pitchFamily="18" charset="0"/>
                        <a:cs typeface="+mn-cs"/>
                        <a:sym typeface="Symbol" charset="0"/>
                      </a:rPr>
                      <m:t>=</m:t>
                    </m:r>
                    <m:sSub>
                      <m:sSubPr>
                        <m:ctrlPr>
                          <a:rPr lang="en-US" i="1">
                            <a:solidFill>
                              <a:prstClr val="black"/>
                            </a:solidFill>
                            <a:latin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cs typeface="+mn-cs"/>
                            <a:sym typeface="Symbol" charset="0"/>
                          </a:rPr>
                          <m:t>𝑉</m:t>
                        </m:r>
                      </m:e>
                      <m:sub>
                        <m:r>
                          <a:rPr lang="en-US" i="1">
                            <a:solidFill>
                              <a:prstClr val="black"/>
                            </a:solidFill>
                            <a:latin typeface="Cambria Math" panose="02040503050406030204" pitchFamily="18" charset="0"/>
                            <a:cs typeface="+mn-cs"/>
                            <a:sym typeface="Symbol" charset="0"/>
                          </a:rPr>
                          <m:t>0</m:t>
                        </m:r>
                      </m:sub>
                    </m:sSub>
                    <m:r>
                      <a:rPr lang="en-US" i="1">
                        <a:solidFill>
                          <a:prstClr val="black"/>
                        </a:solidFill>
                        <a:latin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𝑉</m:t>
                    </m:r>
                    <m:r>
                      <a:rPr lang="en-US" i="1">
                        <a:solidFill>
                          <a:prstClr val="black"/>
                        </a:solidFill>
                        <a:latin typeface="Cambria Math" panose="02040503050406030204" pitchFamily="18" charset="0"/>
                        <a:ea typeface="Cambria Math" panose="02040503050406030204" pitchFamily="18" charset="0"/>
                        <a:cs typeface="+mn-cs"/>
                        <a:sym typeface="Symbol" charset="0"/>
                      </a:rPr>
                      <m:t>=</m:t>
                    </m:r>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𝑉</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r>
                      <a:rPr lang="en-US" i="1">
                        <a:solidFill>
                          <a:prstClr val="black"/>
                        </a:solidFill>
                        <a:latin typeface="Cambria Math" panose="02040503050406030204" pitchFamily="18" charset="0"/>
                        <a:ea typeface="Cambria Math" panose="02040503050406030204" pitchFamily="18" charset="0"/>
                        <a:cs typeface="+mn-cs"/>
                        <a:sym typeface="Symbol" charset="0"/>
                      </a:rPr>
                      <m:t>(1+</m:t>
                    </m:r>
                    <m:r>
                      <a:rPr lang="en-US" i="1">
                        <a:solidFill>
                          <a:prstClr val="black"/>
                        </a:solidFill>
                        <a:latin typeface="Cambria Math" panose="02040503050406030204" pitchFamily="18" charset="0"/>
                        <a:ea typeface="Cambria Math" panose="02040503050406030204" pitchFamily="18" charset="0"/>
                        <a:cs typeface="+mn-cs"/>
                        <a:sym typeface="Symbol" charset="0"/>
                      </a:rPr>
                      <m:t>𝛽</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r>
                      <a:rPr lang="en-US" i="1">
                        <a:solidFill>
                          <a:prstClr val="black"/>
                        </a:solidFill>
                        <a:latin typeface="Cambria Math" panose="02040503050406030204" pitchFamily="18" charset="0"/>
                        <a:ea typeface="Cambria Math" panose="02040503050406030204" pitchFamily="18" charset="0"/>
                        <a:cs typeface="+mn-cs"/>
                        <a:sym typeface="Symbol" charset="0"/>
                      </a:rPr>
                      <m:t>)</m:t>
                    </m:r>
                  </m:oMath>
                </a14:m>
                <a:endParaRPr lang="en-US" dirty="0">
                  <a:solidFill>
                    <a:prstClr val="black"/>
                  </a:solidFill>
                  <a:latin typeface="Times New Roman" panose="02020603050405020304" pitchFamily="18" charset="0"/>
                  <a:cs typeface="Times New Roman" panose="02020603050405020304" pitchFamily="18" charset="0"/>
                  <a:sym typeface="Symbol"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sym typeface="Symbol"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sym typeface="Symbol" charset="0"/>
                  </a:rPr>
                  <a:t>Note: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𝑇</m:t>
                    </m:r>
                    <m:r>
                      <a:rPr lang="en-US" i="1">
                        <a:solidFill>
                          <a:prstClr val="black"/>
                        </a:solidFill>
                        <a:latin typeface="Cambria Math" panose="02040503050406030204" pitchFamily="18" charset="0"/>
                        <a:ea typeface="Cambria Math" panose="02040503050406030204" pitchFamily="18" charset="0"/>
                        <a:cs typeface="+mn-cs"/>
                        <a:sym typeface="Symbol" charset="0"/>
                      </a:rPr>
                      <m:t>−</m:t>
                    </m:r>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𝑇</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oMath>
                </a14:m>
                <a:r>
                  <a:rPr lang="en-US" dirty="0">
                    <a:solidFill>
                      <a:prstClr val="black"/>
                    </a:solidFill>
                    <a:latin typeface="Times New Roman" panose="02020603050405020304" pitchFamily="18" charset="0"/>
                    <a:cs typeface="Times New Roman" panose="02020603050405020304" pitchFamily="18" charset="0"/>
                  </a:rPr>
                  <a:t> is the change in temperature.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𝑉</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oMath>
                </a14:m>
                <a:r>
                  <a:rPr lang="en-US" dirty="0">
                    <a:solidFill>
                      <a:prstClr val="black"/>
                    </a:solidFill>
                    <a:latin typeface="Times New Roman" panose="02020603050405020304" pitchFamily="18" charset="0"/>
                    <a:cs typeface="Times New Roman" panose="02020603050405020304" pitchFamily="18" charset="0"/>
                  </a:rPr>
                  <a:t> is the initial volume at the initial temperature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mn-cs"/>
                            <a:sym typeface="Symbol" charset="0"/>
                          </a:rPr>
                        </m:ctrlPr>
                      </m:sSubPr>
                      <m:e>
                        <m:r>
                          <a:rPr lang="en-US" i="1">
                            <a:solidFill>
                              <a:prstClr val="black"/>
                            </a:solidFill>
                            <a:latin typeface="Cambria Math" panose="02040503050406030204" pitchFamily="18" charset="0"/>
                            <a:ea typeface="Cambria Math" panose="02040503050406030204" pitchFamily="18" charset="0"/>
                            <a:cs typeface="+mn-cs"/>
                            <a:sym typeface="Symbol" charset="0"/>
                          </a:rPr>
                          <m:t>𝑇</m:t>
                        </m:r>
                      </m:e>
                      <m:sub>
                        <m:r>
                          <a:rPr lang="en-US" i="1">
                            <a:solidFill>
                              <a:prstClr val="black"/>
                            </a:solidFill>
                            <a:latin typeface="Cambria Math" panose="02040503050406030204" pitchFamily="18" charset="0"/>
                            <a:ea typeface="Cambria Math" panose="02040503050406030204" pitchFamily="18" charset="0"/>
                            <a:cs typeface="+mn-cs"/>
                            <a:sym typeface="Symbol" charset="0"/>
                          </a:rPr>
                          <m:t>0</m:t>
                        </m:r>
                      </m:sub>
                    </m:sSub>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coefficient of volume expansion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𝛽</m:t>
                    </m:r>
                  </m:oMath>
                </a14:m>
                <a:r>
                  <a:rPr lang="en-US" dirty="0">
                    <a:solidFill>
                      <a:prstClr val="black"/>
                    </a:solidFill>
                    <a:latin typeface="Times New Roman" panose="02020603050405020304" pitchFamily="18" charset="0"/>
                    <a:cs typeface="Times New Roman" panose="02020603050405020304" pitchFamily="18" charset="0"/>
                  </a:rPr>
                  <a:t> is material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dependent (see Table 14.2), in units of K</a:t>
                </a:r>
                <a:r>
                  <a:rPr lang="en-US" baseline="30000" dirty="0">
                    <a:solidFill>
                      <a:prstClr val="black"/>
                    </a:solidFill>
                    <a:latin typeface="Times New Roman" panose="02020603050405020304" pitchFamily="18" charset="0"/>
                    <a:cs typeface="Times New Roman" panose="02020603050405020304" pitchFamily="18" charset="0"/>
                  </a:rPr>
                  <a:t>-1</a:t>
                </a:r>
                <a:r>
                  <a:rPr lang="en-US" dirty="0">
                    <a:solidFill>
                      <a:prstClr val="black"/>
                    </a:solidFill>
                    <a:latin typeface="Times New Roman" panose="02020603050405020304" pitchFamily="18" charset="0"/>
                    <a:cs typeface="Times New Roman" panose="02020603050405020304" pitchFamily="18" charset="0"/>
                  </a:rPr>
                  <a:t> or (°C)</a:t>
                </a:r>
                <a:r>
                  <a:rPr lang="en-US" baseline="30000" dirty="0">
                    <a:solidFill>
                      <a:prstClr val="black"/>
                    </a:solidFill>
                    <a:latin typeface="Times New Roman" panose="02020603050405020304" pitchFamily="18" charset="0"/>
                    <a:cs typeface="Times New Roman" panose="02020603050405020304" pitchFamily="18" charset="0"/>
                  </a:rPr>
                  <a:t>-1</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mn-cs"/>
                        <a:sym typeface="Symbol" charset="0"/>
                      </a:rPr>
                      <m:t>∆</m:t>
                    </m:r>
                    <m:r>
                      <a:rPr lang="en-US" i="1">
                        <a:solidFill>
                          <a:prstClr val="black"/>
                        </a:solidFill>
                        <a:latin typeface="Cambria Math" panose="02040503050406030204" pitchFamily="18" charset="0"/>
                        <a:ea typeface="Cambria Math" panose="02040503050406030204" pitchFamily="18" charset="0"/>
                        <a:cs typeface="+mn-cs"/>
                        <a:sym typeface="Symbol" charset="0"/>
                      </a:rPr>
                      <m:t>𝑉</m:t>
                    </m:r>
                  </m:oMath>
                </a14:m>
                <a:r>
                  <a:rPr lang="en-US" dirty="0">
                    <a:solidFill>
                      <a:prstClr val="black"/>
                    </a:solidFill>
                    <a:latin typeface="Times New Roman" panose="02020603050405020304" pitchFamily="18" charset="0"/>
                    <a:cs typeface="Times New Roman" panose="02020603050405020304" pitchFamily="18" charset="0"/>
                  </a:rPr>
                  <a:t> can be positive (expansion) or negative (contraction).</a:t>
                </a:r>
              </a:p>
            </p:txBody>
          </p:sp>
        </mc:Choice>
        <mc:Fallback xmlns="">
          <p:sp>
            <p:nvSpPr>
              <p:cNvPr id="9" name="TextBox 8"/>
              <p:cNvSpPr txBox="1">
                <a:spLocks noRot="1" noChangeAspect="1" noMove="1" noResize="1" noEditPoints="1" noAdjustHandles="1" noChangeArrowheads="1" noChangeShapeType="1" noTextEdit="1"/>
              </p:cNvSpPr>
              <p:nvPr/>
            </p:nvSpPr>
            <p:spPr>
              <a:xfrm>
                <a:off x="152400" y="838200"/>
                <a:ext cx="8839200" cy="4493538"/>
              </a:xfrm>
              <a:prstGeom prst="rect">
                <a:avLst/>
              </a:prstGeom>
              <a:blipFill>
                <a:blip r:embed="rId2"/>
                <a:stretch>
                  <a:fillRect l="-1309" t="-1353" b="-94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276591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200" y="26158"/>
            <a:ext cx="2819400"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2308178" y="117849"/>
            <a:ext cx="3125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Volume expansion</a:t>
            </a:r>
          </a:p>
        </p:txBody>
      </p:sp>
      <mc:AlternateContent xmlns:mc="http://schemas.openxmlformats.org/markup-compatibility/2006" xmlns:a14="http://schemas.microsoft.com/office/drawing/2010/main">
        <mc:Choice Requires="a14">
          <p:sp>
            <p:nvSpPr>
              <p:cNvPr id="5" name="TextBox 4"/>
              <p:cNvSpPr txBox="1"/>
              <p:nvPr/>
            </p:nvSpPr>
            <p:spPr>
              <a:xfrm>
                <a:off x="503997" y="838200"/>
                <a:ext cx="1743426" cy="553998"/>
              </a:xfrm>
              <a:prstGeom prst="rect">
                <a:avLst/>
              </a:prstGeom>
              <a:noFill/>
              <a:ln w="381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m:oMathPara>
                </a14:m>
                <a:endParaRPr lang="en-US"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m:t>
                          </m:r>
                        </m:sub>
                      </m:sSub>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03997" y="838200"/>
                <a:ext cx="1743426" cy="553998"/>
              </a:xfrm>
              <a:prstGeom prst="rect">
                <a:avLst/>
              </a:prstGeom>
              <a:blipFill rotWithShape="0">
                <a:blip r:embed="rId4"/>
                <a:stretch>
                  <a:fillRect l="-1370" r="-3082" b="-13542"/>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554976" y="1686182"/>
                <a:ext cx="5076005" cy="923330"/>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𝛽</m:t>
                    </m:r>
                  </m:oMath>
                </a14:m>
                <a:r>
                  <a:rPr lang="en-US" dirty="0"/>
                  <a:t> = coefficient of volume expansion = [K</a:t>
                </a:r>
                <a:r>
                  <a:rPr lang="en-US" baseline="30000" dirty="0"/>
                  <a:t>-1</a:t>
                </a:r>
                <a:r>
                  <a:rPr lang="en-US" dirty="0"/>
                  <a:t>]</a:t>
                </a:r>
              </a:p>
              <a:p>
                <a:endParaRPr lang="en-US" dirty="0"/>
              </a:p>
              <a:p>
                <a:r>
                  <a:rPr lang="en-US" dirty="0"/>
                  <a:t>Note: </a:t>
                </a:r>
                <a14:m>
                  <m:oMath xmlns:m="http://schemas.openxmlformats.org/officeDocument/2006/math">
                    <m:r>
                      <a:rPr lang="en-US" b="0" i="1" smtClean="0">
                        <a:latin typeface="Cambria Math" panose="02040503050406030204" pitchFamily="18" charset="0"/>
                        <a:ea typeface="Cambria Math" panose="02040503050406030204" pitchFamily="18" charset="0"/>
                      </a:rPr>
                      <m:t>𝛽</m:t>
                    </m:r>
                  </m:oMath>
                </a14:m>
                <a:r>
                  <a:rPr lang="en-US" dirty="0"/>
                  <a:t> is much larger for liquids than for solids.</a:t>
                </a:r>
              </a:p>
            </p:txBody>
          </p:sp>
        </mc:Choice>
        <mc:Fallback xmlns="">
          <p:sp>
            <p:nvSpPr>
              <p:cNvPr id="2" name="TextBox 1"/>
              <p:cNvSpPr txBox="1">
                <a:spLocks noRot="1" noChangeAspect="1" noMove="1" noResize="1" noEditPoints="1" noAdjustHandles="1" noChangeArrowheads="1" noChangeShapeType="1" noTextEdit="1"/>
              </p:cNvSpPr>
              <p:nvPr/>
            </p:nvSpPr>
            <p:spPr>
              <a:xfrm>
                <a:off x="554976" y="1686182"/>
                <a:ext cx="5076005" cy="923330"/>
              </a:xfrm>
              <a:prstGeom prst="rect">
                <a:avLst/>
              </a:prstGeom>
              <a:blipFill rotWithShape="0">
                <a:blip r:embed="rId5"/>
                <a:stretch>
                  <a:fillRect l="-960" t="-3974" r="-480"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7060" y="3346860"/>
                <a:ext cx="8801561" cy="3514552"/>
              </a:xfrm>
              <a:prstGeom prst="rect">
                <a:avLst/>
              </a:prstGeom>
              <a:noFill/>
            </p:spPr>
            <p:txBody>
              <a:bodyPr wrap="square" rtlCol="0">
                <a:spAutoFit/>
              </a:bodyPr>
              <a:lstStyle/>
              <a:p>
                <a:r>
                  <a:rPr lang="en-US" b="1" u="sng" dirty="0">
                    <a:solidFill>
                      <a:srgbClr val="FF0000"/>
                    </a:solidFill>
                  </a:rPr>
                  <a:t>Example 14.4: Expansion of mercury</a:t>
                </a:r>
              </a:p>
              <a:p>
                <a:endParaRPr lang="en-US" dirty="0"/>
              </a:p>
              <a:p>
                <a:r>
                  <a:rPr lang="en-US" dirty="0">
                    <a:latin typeface="Times New Roman" panose="02020603050405020304" pitchFamily="18" charset="0"/>
                    <a:cs typeface="Times New Roman" panose="02020603050405020304" pitchFamily="18" charset="0"/>
                  </a:rPr>
                  <a:t>A glass disk filled with a volume of 200 cm</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is filled to the brim with mercury at 20</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When the temperature is raised to 100</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does the mercury overflow? The volume of expansion coefficient are;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𝑔𝑙𝑎𝑠𝑠</m:t>
                      </m:r>
                      <m:r>
                        <a:rPr lang="en-US" b="0" i="1" smtClean="0">
                          <a:latin typeface="Cambria Math" panose="02040503050406030204" pitchFamily="18" charset="0"/>
                        </a:rPr>
                        <m:t>=18</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oMath>
                  </m:oMathPara>
                </a14:m>
                <a:endParaRPr lang="en-US" b="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𝑚𝑒𝑟𝑐𝑢𝑟𝑦</m:t>
                      </m:r>
                      <m:r>
                        <a:rPr lang="en-US" b="0" i="1" smtClean="0">
                          <a:latin typeface="Cambria Math" panose="02040503050406030204" pitchFamily="18" charset="0"/>
                        </a:rPr>
                        <m:t>=1.2</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oMath>
                  </m:oMathPara>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𝑓𝑙𝑎𝑠𝑘</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𝑔𝑙𝑎𝑠𝑠</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rPr>
                            <m:t>1.2</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r>
                            <m:rPr>
                              <m:nor/>
                            </m:rPr>
                            <a:rPr lang="en-US" dirty="0" smtClean="0">
                              <a:latin typeface="Times New Roman" panose="02020603050405020304" pitchFamily="18" charset="0"/>
                              <a:cs typeface="Times New Roman" panose="02020603050405020304" pitchFamily="18" charset="0"/>
                            </a:rPr>
                            <m:t> </m:t>
                          </m:r>
                        </m:e>
                      </m:d>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200 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e>
                      </m:d>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rPr>
                            <m:t>100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−20° </m:t>
                          </m:r>
                          <m:r>
                            <a:rPr lang="en-US" b="0" i="1" smtClean="0">
                              <a:latin typeface="Cambria Math" panose="02040503050406030204" pitchFamily="18" charset="0"/>
                              <a:ea typeface="Cambria Math" panose="02040503050406030204" pitchFamily="18" charset="0"/>
                            </a:rPr>
                            <m:t>𝐶</m:t>
                          </m:r>
                        </m:e>
                      </m:d>
                      <m:r>
                        <a:rPr lang="en-US" b="0" i="1" smtClean="0">
                          <a:latin typeface="Cambria Math" panose="02040503050406030204" pitchFamily="18" charset="0"/>
                          <a:ea typeface="Cambria Math" panose="02040503050406030204" pitchFamily="18" charset="0"/>
                        </a:rPr>
                        <m:t>=0.19</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oMath>
                  </m:oMathPara>
                </a14:m>
                <a:endParaRPr lang="en-US" b="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𝑚𝑒𝑟𝑐𝑢𝑟𝑦</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𝐻𝑔</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rPr>
                            <m:t>18</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r>
                            <m:rPr>
                              <m:nor/>
                            </m:rPr>
                            <a:rPr lang="en-US" dirty="0" smtClean="0">
                              <a:latin typeface="Times New Roman" panose="02020603050405020304" pitchFamily="18" charset="0"/>
                              <a:cs typeface="Times New Roman" panose="02020603050405020304" pitchFamily="18" charset="0"/>
                            </a:rPr>
                            <m:t> </m:t>
                          </m:r>
                        </m:e>
                      </m:d>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200 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e>
                      </m:d>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rPr>
                            <m:t>100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−20° </m:t>
                          </m:r>
                          <m:r>
                            <a:rPr lang="en-US" b="0" i="1" smtClean="0">
                              <a:latin typeface="Cambria Math" panose="02040503050406030204" pitchFamily="18" charset="0"/>
                              <a:ea typeface="Cambria Math" panose="02040503050406030204" pitchFamily="18" charset="0"/>
                            </a:rPr>
                            <m:t>𝐶</m:t>
                          </m:r>
                        </m:e>
                      </m:d>
                      <m:r>
                        <a:rPr lang="en-US" b="0" i="1" smtClean="0">
                          <a:latin typeface="Cambria Math" panose="02040503050406030204" pitchFamily="18" charset="0"/>
                          <a:ea typeface="Cambria Math" panose="02040503050406030204" pitchFamily="18" charset="0"/>
                        </a:rPr>
                        <m:t>=2.9</m:t>
                      </m:r>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𝑐𝑚</m:t>
                          </m:r>
                        </m:e>
                        <m:sup>
                          <m:r>
                            <a:rPr lang="en-US" b="0" i="1" smtClean="0">
                              <a:latin typeface="Cambria Math" panose="02040503050406030204" pitchFamily="18" charset="0"/>
                            </a:rPr>
                            <m:t>3</m:t>
                          </m:r>
                        </m:sup>
                      </m:sSup>
                    </m:oMath>
                  </m:oMathPara>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𝑚𝑒𝑟𝑐𝑢𝑟𝑦</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𝑔𝑙𝑎𝑠𝑠</m:t>
                        </m:r>
                      </m:sub>
                    </m:sSub>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2.9−0.19</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𝑐𝑚</m:t>
                        </m:r>
                      </m:e>
                      <m:sup>
                        <m:r>
                          <a:rPr lang="en-US" b="0" i="1" smtClean="0">
                            <a:latin typeface="Cambria Math" panose="02040503050406030204" pitchFamily="18" charset="0"/>
                          </a:rPr>
                          <m:t>3</m:t>
                        </m:r>
                      </m:sup>
                    </m:sSup>
                    <m:r>
                      <a:rPr lang="en-US" b="0" i="1" smtClean="0">
                        <a:latin typeface="Cambria Math" panose="02040503050406030204" pitchFamily="18" charset="0"/>
                      </a:rPr>
                      <m:t>=2.7</m:t>
                    </m:r>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𝑐𝑚</m:t>
                        </m:r>
                      </m:e>
                      <m:sup>
                        <m:r>
                          <a:rPr lang="en-US" b="0" i="1" smtClean="0">
                            <a:latin typeface="Cambria Math" panose="02040503050406030204" pitchFamily="18" charset="0"/>
                          </a:rPr>
                          <m:t>3</m:t>
                        </m:r>
                      </m:sup>
                    </m:sSup>
                  </m:oMath>
                </a14:m>
                <a:r>
                  <a:rPr lang="en-US" dirty="0">
                    <a:latin typeface="Times New Roman" panose="02020603050405020304" pitchFamily="18" charset="0"/>
                    <a:cs typeface="Times New Roman" panose="02020603050405020304" pitchFamily="18" charset="0"/>
                  </a:rPr>
                  <a:t> (overflow)</a:t>
                </a:r>
              </a:p>
            </p:txBody>
          </p:sp>
        </mc:Choice>
        <mc:Fallback xmlns="">
          <p:sp>
            <p:nvSpPr>
              <p:cNvPr id="3" name="TextBox 2"/>
              <p:cNvSpPr txBox="1">
                <a:spLocks noRot="1" noChangeAspect="1" noMove="1" noResize="1" noEditPoints="1" noAdjustHandles="1" noChangeArrowheads="1" noChangeShapeType="1" noTextEdit="1"/>
              </p:cNvSpPr>
              <p:nvPr/>
            </p:nvSpPr>
            <p:spPr>
              <a:xfrm>
                <a:off x="-17060" y="3346860"/>
                <a:ext cx="8801561" cy="3514552"/>
              </a:xfrm>
              <a:prstGeom prst="rect">
                <a:avLst/>
              </a:prstGeom>
              <a:blipFill rotWithShape="0">
                <a:blip r:embed="rId6"/>
                <a:stretch>
                  <a:fillRect l="-554" t="-867" r="-554" b="-1040"/>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Text Box 3"/>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Q17.4</a:t>
            </a:r>
          </a:p>
        </p:txBody>
      </p:sp>
      <p:sp>
        <p:nvSpPr>
          <p:cNvPr id="248837" name="Text Box 5"/>
          <p:cNvSpPr txBox="1">
            <a:spLocks noChangeArrowheads="1"/>
          </p:cNvSpPr>
          <p:nvPr/>
        </p:nvSpPr>
        <p:spPr bwMode="auto">
          <a:xfrm>
            <a:off x="457200" y="685800"/>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When the temperature of a certain solid, rectangular object increases by ∆</a:t>
            </a:r>
            <a:r>
              <a:rPr kumimoji="0" lang="en-US" altLang="en-US" sz="2400" b="0" i="1" u="none" strike="noStrike" kern="1200" cap="none" spc="0" normalizeH="0" baseline="0" noProof="0" dirty="0">
                <a:ln>
                  <a:noFill/>
                </a:ln>
                <a:solidFill>
                  <a:srgbClr val="000000"/>
                </a:solidFill>
                <a:effectLst/>
                <a:uLnTx/>
                <a:uFillTx/>
                <a:latin typeface="Times" panose="02020603050405020304" pitchFamily="18" charset="0"/>
                <a:ea typeface="+mn-ea"/>
                <a:cs typeface="+mn-cs"/>
              </a:rPr>
              <a:t>T</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the length of one side of the object increases by 0.010% = 1.0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sym typeface="Symbol" panose="05050102010706020507" pitchFamily="18" charset="2"/>
              </a:rPr>
              <a:t>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–4</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of the original length. The increase in </a:t>
            </a:r>
            <a:r>
              <a:rPr kumimoji="0" lang="en-US" altLang="en-US" sz="2400" b="0" i="1" u="none" strike="noStrike" kern="1200" cap="none" spc="0" normalizeH="0" baseline="0" noProof="0" dirty="0">
                <a:ln>
                  <a:noFill/>
                </a:ln>
                <a:solidFill>
                  <a:srgbClr val="000000"/>
                </a:solidFill>
                <a:effectLst/>
                <a:uLnTx/>
                <a:uFillTx/>
                <a:latin typeface="Times" panose="02020603050405020304" pitchFamily="18" charset="0"/>
                <a:ea typeface="+mn-ea"/>
                <a:cs typeface="+mn-cs"/>
              </a:rPr>
              <a:t>volume</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of the object due to this temperature increase is…</a:t>
            </a:r>
          </a:p>
        </p:txBody>
      </p:sp>
      <p:sp>
        <p:nvSpPr>
          <p:cNvPr id="7" name="Text Box 2"/>
          <p:cNvSpPr txBox="1">
            <a:spLocks noChangeArrowheads="1"/>
          </p:cNvSpPr>
          <p:nvPr/>
        </p:nvSpPr>
        <p:spPr bwMode="auto">
          <a:xfrm>
            <a:off x="457200" y="2971800"/>
            <a:ext cx="8382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0.010% = 1.0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sym typeface="Symbol" panose="05050102010706020507" pitchFamily="18" charset="2"/>
              </a:rPr>
              <a:t>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–4</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of the original volume.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B. (0.010)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3</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 0.0000010% = 1.0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sym typeface="Symbol" panose="05050102010706020507" pitchFamily="18" charset="2"/>
              </a:rPr>
              <a:t>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–8</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of the original volume.</a:t>
            </a:r>
          </a:p>
          <a:p>
            <a:pPr marL="0" marR="0" lvl="0" indent="0" algn="l" defTabSz="914400" rtl="0" eaLnBrk="0" fontAlgn="base" latinLnBrk="0" hangingPunct="0">
              <a:lnSpc>
                <a:spcPct val="100000"/>
              </a:lnSpc>
              <a:spcBef>
                <a:spcPct val="50000"/>
              </a:spcBef>
              <a:spcAft>
                <a:spcPct val="0"/>
              </a:spcAft>
              <a:buClrTx/>
              <a:buSzTx/>
              <a:buFontTx/>
              <a:buNone/>
              <a:tabLst>
                <a:tab pos="342900" algn="l"/>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 (1.0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sym typeface="Symbol" panose="05050102010706020507" pitchFamily="18" charset="2"/>
              </a:rPr>
              <a:t>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–4</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3</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 0.00000000010% = 1.0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sym typeface="Symbol" panose="05050102010706020507" pitchFamily="18" charset="2"/>
              </a:rPr>
              <a:t>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–12</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of the original </a:t>
            </a:r>
            <a:b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b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volume.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panose="02020603050405020304" pitchFamily="18" charset="0"/>
                <a:ea typeface="+mn-ea"/>
                <a:cs typeface="+mn-cs"/>
              </a:rPr>
              <a:t>D.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0.030% = 3.0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sym typeface="Symbol" panose="05050102010706020507" pitchFamily="18" charset="2"/>
              </a:rPr>
              <a:t>  </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10</a:t>
            </a:r>
            <a:r>
              <a:rPr kumimoji="0" lang="en-US" altLang="en-US" sz="2400" b="0" i="0" u="none" strike="noStrike" kern="1200" cap="none" spc="0" normalizeH="0" baseline="30000" noProof="0" dirty="0">
                <a:ln>
                  <a:noFill/>
                </a:ln>
                <a:solidFill>
                  <a:srgbClr val="000000"/>
                </a:solidFill>
                <a:effectLst/>
                <a:uLnTx/>
                <a:uFillTx/>
                <a:latin typeface="Times" panose="02020603050405020304" pitchFamily="18" charset="0"/>
                <a:ea typeface="+mn-ea"/>
                <a:cs typeface="+mn-cs"/>
              </a:rPr>
              <a:t>–4</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of the original volume.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E. Not enough information is given to decide.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950" y="1579990"/>
            <a:ext cx="176799" cy="2011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25" y="3133725"/>
            <a:ext cx="176799" cy="20118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85015"/>
            <a:ext cx="176799" cy="20118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4227940"/>
            <a:ext cx="176799" cy="20118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448" y="5143500"/>
            <a:ext cx="176799" cy="20118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00" y="4227940"/>
            <a:ext cx="176800" cy="201185"/>
          </a:xfrm>
          <a:prstGeom prst="rect">
            <a:avLst/>
          </a:prstGeom>
        </p:spPr>
      </p:pic>
      <p:sp>
        <p:nvSpPr>
          <p:cNvPr id="3" name="TextBox 2"/>
          <p:cNvSpPr txBox="1"/>
          <p:nvPr/>
        </p:nvSpPr>
        <p:spPr>
          <a:xfrm>
            <a:off x="2514600" y="76200"/>
            <a:ext cx="3657600" cy="584775"/>
          </a:xfrm>
          <a:prstGeom prst="rect">
            <a:avLst/>
          </a:prstGeom>
          <a:noFill/>
        </p:spPr>
        <p:txBody>
          <a:bodyPr wrap="square" rtlCol="0">
            <a:spAutoFit/>
          </a:bodyPr>
          <a:lstStyle/>
          <a:p>
            <a:r>
              <a:rPr lang="en-US" sz="3200" dirty="0">
                <a:solidFill>
                  <a:srgbClr val="FF0000"/>
                </a:solidFill>
              </a:rPr>
              <a:t>Clicker question 3</a:t>
            </a:r>
          </a:p>
        </p:txBody>
      </p:sp>
    </p:spTree>
    <p:extLst>
      <p:ext uri="{BB962C8B-B14F-4D97-AF65-F5344CB8AC3E}">
        <p14:creationId xmlns:p14="http://schemas.microsoft.com/office/powerpoint/2010/main" val="222535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4_09_Figure.jpg"/>
          <p:cNvPicPr>
            <a:picLocks noChangeAspect="1"/>
          </p:cNvPicPr>
          <p:nvPr/>
        </p:nvPicPr>
        <p:blipFill rotWithShape="1">
          <a:blip r:embed="rId2" cstate="print">
            <a:extLst>
              <a:ext uri="{28A0092B-C50C-407E-A947-70E740481C1C}">
                <a14:useLocalDpi xmlns:a14="http://schemas.microsoft.com/office/drawing/2010/main" val="0"/>
              </a:ext>
            </a:extLst>
          </a:blip>
          <a:srcRect b="2667"/>
          <a:stretch/>
        </p:blipFill>
        <p:spPr>
          <a:xfrm>
            <a:off x="3012502" y="2262608"/>
            <a:ext cx="3429000" cy="3140873"/>
          </a:xfrm>
          <a:prstGeom prst="rect">
            <a:avLst/>
          </a:prstGeom>
        </p:spPr>
      </p:pic>
      <p:sp>
        <p:nvSpPr>
          <p:cNvPr id="6" name="TextBox 5"/>
          <p:cNvSpPr txBox="1"/>
          <p:nvPr/>
        </p:nvSpPr>
        <p:spPr>
          <a:xfrm>
            <a:off x="1810919" y="1272077"/>
            <a:ext cx="5464920" cy="738664"/>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Anomalous) Expansion of Water</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Water has the smallest volume (largest density) near 4 °</a:t>
            </a:r>
            <a:r>
              <a:rPr lang="en-US" dirty="0">
                <a:solidFill>
                  <a:prstClr val="black"/>
                </a:solidFill>
                <a:latin typeface="Calibri" panose="020F0502020204030204"/>
                <a:cs typeface="+mn-cs"/>
              </a:rPr>
              <a:t>C</a:t>
            </a:r>
            <a:r>
              <a:rPr lang="en-US"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4508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4_12_Figure.jpg"/>
          <p:cNvPicPr>
            <a:picLocks noChangeAspect="1"/>
          </p:cNvPicPr>
          <p:nvPr/>
        </p:nvPicPr>
        <p:blipFill rotWithShape="1">
          <a:blip r:embed="rId2">
            <a:extLst>
              <a:ext uri="{28A0092B-C50C-407E-A947-70E740481C1C}">
                <a14:useLocalDpi xmlns:a14="http://schemas.microsoft.com/office/drawing/2010/main" val="0"/>
              </a:ext>
            </a:extLst>
          </a:blip>
          <a:srcRect b="2982"/>
          <a:stretch/>
        </p:blipFill>
        <p:spPr>
          <a:xfrm>
            <a:off x="6478512" y="1020412"/>
            <a:ext cx="2303512" cy="4872716"/>
          </a:xfrm>
          <a:prstGeom prst="rect">
            <a:avLst/>
          </a:prstGeom>
        </p:spPr>
      </p:pic>
      <p:sp>
        <p:nvSpPr>
          <p:cNvPr id="6" name="TextBox 5"/>
          <p:cNvSpPr txBox="1"/>
          <p:nvPr/>
        </p:nvSpPr>
        <p:spPr>
          <a:xfrm>
            <a:off x="2057400" y="304800"/>
            <a:ext cx="3048000" cy="52322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14.4	Heat Energy</a:t>
            </a:r>
          </a:p>
        </p:txBody>
      </p:sp>
      <p:sp>
        <p:nvSpPr>
          <p:cNvPr id="7" name="TextBox 6"/>
          <p:cNvSpPr txBox="1"/>
          <p:nvPr/>
        </p:nvSpPr>
        <p:spPr>
          <a:xfrm>
            <a:off x="465359" y="1386405"/>
            <a:ext cx="5842406" cy="2677656"/>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Calibri" panose="020F0502020204030204"/>
                <a:cs typeface="+mn-cs"/>
              </a:rPr>
              <a:t>                   The Mechanical Equivalent of Heat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mn-cs"/>
              </a:rPr>
              <a:t>Done by James Joule in the 1800s.</a:t>
            </a:r>
          </a:p>
          <a:p>
            <a:pPr defTabSz="685800" fontAlgn="auto">
              <a:spcBef>
                <a:spcPts val="0"/>
              </a:spcBef>
              <a:spcAft>
                <a:spcPts val="0"/>
              </a:spcAft>
              <a:defRPr/>
            </a:pPr>
            <a:endParaRPr lang="en-US" sz="600" dirty="0">
              <a:solidFill>
                <a:prstClr val="black"/>
              </a:solidFill>
              <a:latin typeface="Calibri" panose="020F0502020204030204"/>
              <a:cs typeface="+mn-cs"/>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mn-cs"/>
              </a:rPr>
              <a:t>Potential energy stored in a raised mass was used to pull a cord wound on a rod mounted to a paddle in a water bath.</a:t>
            </a:r>
          </a:p>
          <a:p>
            <a:pPr defTabSz="685800" fontAlgn="auto">
              <a:spcBef>
                <a:spcPts val="0"/>
              </a:spcBef>
              <a:spcAft>
                <a:spcPts val="0"/>
              </a:spcAft>
              <a:defRPr/>
            </a:pPr>
            <a:endParaRPr lang="en-US" sz="600" dirty="0">
              <a:solidFill>
                <a:prstClr val="black"/>
              </a:solidFill>
              <a:latin typeface="Calibri" panose="020F0502020204030204"/>
              <a:cs typeface="+mn-cs"/>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mn-cs"/>
              </a:rPr>
              <a:t>The measured temperature change of the water proved the equivalence of mechanical energy and heat.</a:t>
            </a:r>
          </a:p>
          <a:p>
            <a:pPr defTabSz="685800" fontAlgn="auto">
              <a:spcBef>
                <a:spcPts val="0"/>
              </a:spcBef>
              <a:spcAft>
                <a:spcPts val="0"/>
              </a:spcAft>
              <a:defRPr/>
            </a:pPr>
            <a:endParaRPr lang="en-US" sz="600" dirty="0">
              <a:solidFill>
                <a:prstClr val="black"/>
              </a:solidFill>
              <a:latin typeface="Calibri" panose="020F0502020204030204"/>
              <a:cs typeface="+mn-cs"/>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mn-cs"/>
              </a:rPr>
              <a:t>The unit for potential energy, kinetic energy, and heat is the Joule in honor of his work.</a:t>
            </a:r>
          </a:p>
        </p:txBody>
      </p:sp>
      <p:sp>
        <p:nvSpPr>
          <p:cNvPr id="4" name="TextBox 3"/>
          <p:cNvSpPr txBox="1"/>
          <p:nvPr/>
        </p:nvSpPr>
        <p:spPr>
          <a:xfrm>
            <a:off x="465359" y="4096609"/>
            <a:ext cx="5842406" cy="1846659"/>
          </a:xfrm>
          <a:prstGeom prst="rect">
            <a:avLst/>
          </a:prstGeom>
          <a:noFill/>
          <a:ln>
            <a:solidFill>
              <a:schemeClr val="tx1"/>
            </a:solidFill>
          </a:ln>
        </p:spPr>
        <p:txBody>
          <a:bodyPr wrap="square" rtlCol="0">
            <a:spAutoFit/>
          </a:bodyPr>
          <a:lstStyle/>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Some Simple Numbers:</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On food labels, 1 calorie is 1 kilocalorie (kcal) in SI units. </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1 </a:t>
            </a:r>
            <a:r>
              <a:rPr lang="en-US" dirty="0" err="1">
                <a:solidFill>
                  <a:prstClr val="black"/>
                </a:solidFill>
                <a:latin typeface="Times New Roman" panose="02020603050405020304" pitchFamily="18" charset="0"/>
                <a:cs typeface="Times New Roman" panose="02020603050405020304" pitchFamily="18" charset="0"/>
              </a:rPr>
              <a:t>cal</a:t>
            </a:r>
            <a:r>
              <a:rPr lang="en-US" dirty="0">
                <a:solidFill>
                  <a:prstClr val="black"/>
                </a:solidFill>
                <a:latin typeface="Times New Roman" panose="02020603050405020304" pitchFamily="18" charset="0"/>
                <a:cs typeface="Times New Roman" panose="02020603050405020304" pitchFamily="18" charset="0"/>
              </a:rPr>
              <a:t> is 4.184 J.</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The Big Mac contains about 3.5 million joules.</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The heat energy released by a 1000-W cooktop in 1000 s is </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1 million joules.</a:t>
            </a:r>
          </a:p>
        </p:txBody>
      </p:sp>
    </p:spTree>
    <p:extLst>
      <p:ext uri="{BB962C8B-B14F-4D97-AF65-F5344CB8AC3E}">
        <p14:creationId xmlns:p14="http://schemas.microsoft.com/office/powerpoint/2010/main" val="1369058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2743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667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5"/>
          <p:cNvSpPr txBox="1">
            <a:spLocks noChangeArrowheads="1"/>
          </p:cNvSpPr>
          <p:nvPr/>
        </p:nvSpPr>
        <p:spPr bwMode="auto">
          <a:xfrm>
            <a:off x="2971800" y="152400"/>
            <a:ext cx="297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rPr>
              <a:t>Quantity of Heat</a:t>
            </a:r>
          </a:p>
        </p:txBody>
      </p:sp>
      <p:sp>
        <p:nvSpPr>
          <p:cNvPr id="2" name="TextBox 1"/>
          <p:cNvSpPr txBox="1"/>
          <p:nvPr/>
        </p:nvSpPr>
        <p:spPr>
          <a:xfrm>
            <a:off x="2668630" y="1363855"/>
            <a:ext cx="3050835" cy="369332"/>
          </a:xfrm>
          <a:prstGeom prst="rect">
            <a:avLst/>
          </a:prstGeom>
          <a:noFill/>
        </p:spPr>
        <p:txBody>
          <a:bodyPr wrap="none" rtlCol="0">
            <a:spAutoFit/>
          </a:bodyPr>
          <a:lstStyle/>
          <a:p>
            <a:r>
              <a:rPr lang="en-US" dirty="0"/>
              <a:t>Heat flow = energy in transit</a:t>
            </a:r>
          </a:p>
        </p:txBody>
      </p:sp>
      <p:sp>
        <p:nvSpPr>
          <p:cNvPr id="3" name="TextBox 2"/>
          <p:cNvSpPr txBox="1"/>
          <p:nvPr/>
        </p:nvSpPr>
        <p:spPr>
          <a:xfrm>
            <a:off x="2403220" y="2021312"/>
            <a:ext cx="3768980" cy="923330"/>
          </a:xfrm>
          <a:prstGeom prst="rect">
            <a:avLst/>
          </a:prstGeom>
          <a:noFill/>
          <a:ln w="38100">
            <a:solidFill>
              <a:srgbClr val="FF0000"/>
            </a:solidFill>
          </a:ln>
        </p:spPr>
        <p:txBody>
          <a:bodyPr wrap="none" rtlCol="0">
            <a:spAutoFit/>
          </a:bodyPr>
          <a:lstStyle/>
          <a:p>
            <a:pPr algn="ctr"/>
            <a:r>
              <a:rPr lang="en-US" dirty="0"/>
              <a:t>1 </a:t>
            </a:r>
            <a:r>
              <a:rPr lang="en-US" dirty="0" err="1"/>
              <a:t>cal</a:t>
            </a:r>
            <a:r>
              <a:rPr lang="en-US" dirty="0"/>
              <a:t> = 4.186 J</a:t>
            </a:r>
          </a:p>
          <a:p>
            <a:pPr algn="ctr"/>
            <a:r>
              <a:rPr lang="en-US" dirty="0"/>
              <a:t>1 kcal = 1000 </a:t>
            </a:r>
            <a:r>
              <a:rPr lang="en-US" dirty="0" err="1"/>
              <a:t>cal</a:t>
            </a:r>
            <a:r>
              <a:rPr lang="en-US" dirty="0"/>
              <a:t> = 4186 J</a:t>
            </a:r>
          </a:p>
          <a:p>
            <a:pPr algn="ctr"/>
            <a:r>
              <a:rPr lang="en-US" dirty="0"/>
              <a:t>1 Btu = 778 ft.lb = 252 </a:t>
            </a:r>
            <a:r>
              <a:rPr lang="en-US" dirty="0" err="1"/>
              <a:t>cal</a:t>
            </a:r>
            <a:r>
              <a:rPr lang="en-US" dirty="0"/>
              <a:t> = 1055 J</a:t>
            </a:r>
          </a:p>
        </p:txBody>
      </p:sp>
      <mc:AlternateContent xmlns:mc="http://schemas.openxmlformats.org/markup-compatibility/2006" xmlns:a14="http://schemas.microsoft.com/office/drawing/2010/main">
        <mc:Choice Requires="a14">
          <p:sp>
            <p:nvSpPr>
              <p:cNvPr id="10" name="TextBox 9"/>
              <p:cNvSpPr txBox="1"/>
              <p:nvPr/>
            </p:nvSpPr>
            <p:spPr>
              <a:xfrm>
                <a:off x="5334000" y="4983049"/>
                <a:ext cx="3463192" cy="1540102"/>
              </a:xfrm>
              <a:prstGeom prst="rect">
                <a:avLst/>
              </a:prstGeom>
              <a:noFill/>
              <a:ln w="38100">
                <a:solidFill>
                  <a:srgbClr val="FF0000"/>
                </a:solidFill>
              </a:ln>
            </p:spPr>
            <p:txBody>
              <a:bodyPr wrap="none" rtlCol="0">
                <a:spAutoFit/>
              </a:bodyPr>
              <a:lstStyle/>
              <a:p>
                <a:pPr algn="ctr"/>
                <a14:m>
                  <m:oMathPara xmlns:m="http://schemas.openxmlformats.org/officeDocument/2006/math">
                    <m:oMathParaPr>
                      <m:jc m:val="centerGroup"/>
                    </m:oMathParaPr>
                    <m:oMath xmlns:m="http://schemas.openxmlformats.org/officeDocument/2006/math">
                      <m:limLow>
                        <m:limLowPr>
                          <m:ctrlPr>
                            <a:rPr lang="en-US" sz="2400" b="0" i="1" smtClean="0">
                              <a:latin typeface="Cambria Math" panose="02040503050406030204" pitchFamily="18" charset="0"/>
                            </a:rPr>
                          </m:ctrlPr>
                        </m:limLowPr>
                        <m:e>
                          <m:r>
                            <a:rPr lang="en-US" sz="2400" b="0" i="1" smtClean="0">
                              <a:latin typeface="Cambria Math" panose="02040503050406030204" pitchFamily="18" charset="0"/>
                            </a:rPr>
                            <m:t>𝑄</m:t>
                          </m:r>
                          <m:r>
                            <a:rPr lang="en-US" sz="2400" b="0" i="1" smtClean="0">
                              <a:latin typeface="Cambria Math" panose="02040503050406030204" pitchFamily="18" charset="0"/>
                            </a:rPr>
                            <m:t>=</m:t>
                          </m:r>
                          <m:r>
                            <a:rPr lang="en-US" sz="2400" b="0" i="1" smtClean="0">
                              <a:latin typeface="Cambria Math" panose="02040503050406030204" pitchFamily="18" charset="0"/>
                            </a:rPr>
                            <m:t>𝑚</m:t>
                          </m:r>
                          <m:groupChr>
                            <m:groupChrPr>
                              <m:chr m:val="⏟"/>
                              <m:ctrlPr>
                                <a:rPr lang="en-US" sz="2400" b="0" i="1" smtClean="0">
                                  <a:latin typeface="Cambria Math" panose="02040503050406030204" pitchFamily="18" charset="0"/>
                                </a:rPr>
                              </m:ctrlPr>
                            </m:groupChrPr>
                            <m:e>
                              <m:r>
                                <a:rPr lang="en-US" sz="2400" b="0" i="1" smtClean="0">
                                  <a:latin typeface="Cambria Math" panose="02040503050406030204" pitchFamily="18" charset="0"/>
                                </a:rPr>
                                <m:t>𝑐</m:t>
                              </m:r>
                            </m:e>
                          </m:groupCh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𝑇</m:t>
                          </m:r>
                          <m:r>
                            <m:rPr>
                              <m:nor/>
                            </m:rPr>
                            <a:rPr lang="en-US" sz="2400" dirty="0" smtClean="0"/>
                            <m:t> </m:t>
                          </m:r>
                        </m:e>
                        <m:lim>
                          <m:r>
                            <a:rPr lang="en-US" sz="2400" b="0" i="1" smtClean="0">
                              <a:latin typeface="Cambria Math" panose="02040503050406030204" pitchFamily="18" charset="0"/>
                            </a:rPr>
                            <m:t>𝑠𝑝𝑒𝑐𝑖𝑓𝑖𝑐</m:t>
                          </m:r>
                          <m:r>
                            <a:rPr lang="en-US" sz="2400" b="0" i="1" smtClean="0">
                              <a:latin typeface="Cambria Math" panose="02040503050406030204" pitchFamily="18" charset="0"/>
                            </a:rPr>
                            <m:t> </m:t>
                          </m:r>
                          <m:r>
                            <a:rPr lang="en-US" sz="2400" b="0" i="1" smtClean="0">
                              <a:latin typeface="Cambria Math" panose="02040503050406030204" pitchFamily="18" charset="0"/>
                            </a:rPr>
                            <m:t>h𝑒𝑎𝑡</m:t>
                          </m:r>
                          <m:r>
                            <a:rPr lang="en-US" sz="2400" b="0" i="1" smtClean="0">
                              <a:latin typeface="Cambria Math" panose="02040503050406030204" pitchFamily="18" charset="0"/>
                            </a:rPr>
                            <m:t> </m:t>
                          </m:r>
                          <m:r>
                            <a:rPr lang="en-US" sz="2400" b="0" i="1" smtClean="0">
                              <a:latin typeface="Cambria Math" panose="02040503050406030204" pitchFamily="18" charset="0"/>
                            </a:rPr>
                            <m:t>𝑐𝑎𝑝𝑎𝑐𝑖𝑡𝑦</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𝐽</m:t>
                              </m:r>
                            </m:num>
                            <m:den>
                              <m:r>
                                <a:rPr lang="en-US" sz="2400" b="0" i="1" smtClean="0">
                                  <a:latin typeface="Cambria Math" panose="02040503050406030204" pitchFamily="18" charset="0"/>
                                </a:rPr>
                                <m:t>𝑘𝑔</m:t>
                              </m:r>
                              <m:r>
                                <a:rPr lang="en-US" sz="2400" b="0" i="1" smtClean="0">
                                  <a:latin typeface="Cambria Math" panose="02040503050406030204" pitchFamily="18" charset="0"/>
                                </a:rPr>
                                <m:t>.</m:t>
                              </m:r>
                              <m:r>
                                <a:rPr lang="en-US" sz="2400" b="0" i="1" smtClean="0">
                                  <a:latin typeface="Cambria Math" panose="02040503050406030204" pitchFamily="18" charset="0"/>
                                </a:rPr>
                                <m:t>𝐾</m:t>
                              </m:r>
                            </m:den>
                          </m:f>
                          <m:r>
                            <a:rPr lang="en-US" sz="2400" b="0" i="1" smtClean="0">
                              <a:latin typeface="Cambria Math" panose="02040503050406030204" pitchFamily="18" charset="0"/>
                            </a:rPr>
                            <m:t>]</m:t>
                          </m:r>
                        </m:lim>
                      </m:limLow>
                    </m:oMath>
                  </m:oMathPara>
                </a14:m>
                <a:endParaRPr lang="en-US" sz="2400" dirty="0"/>
              </a:p>
              <a:p>
                <a:pPr algn="ctr"/>
                <a:endParaRPr lang="en-US" dirty="0"/>
              </a:p>
              <a:p>
                <a:pPr algn="ctr"/>
                <a:r>
                  <a:rPr lang="en-US" dirty="0"/>
                  <a:t>Note: 1K = 1</a:t>
                </a:r>
                <a:r>
                  <a:rPr lang="en-US" baseline="30000" dirty="0"/>
                  <a:t>o</a:t>
                </a:r>
                <a:r>
                  <a:rPr lang="en-US" dirty="0"/>
                  <a:t>C</a:t>
                </a:r>
              </a:p>
            </p:txBody>
          </p:sp>
        </mc:Choice>
        <mc:Fallback xmlns="">
          <p:sp>
            <p:nvSpPr>
              <p:cNvPr id="10" name="TextBox 9"/>
              <p:cNvSpPr txBox="1">
                <a:spLocks noRot="1" noChangeAspect="1" noMove="1" noResize="1" noEditPoints="1" noAdjustHandles="1" noChangeArrowheads="1" noChangeShapeType="1" noTextEdit="1"/>
              </p:cNvSpPr>
              <p:nvPr/>
            </p:nvSpPr>
            <p:spPr>
              <a:xfrm>
                <a:off x="5334000" y="4983049"/>
                <a:ext cx="3463192" cy="1540102"/>
              </a:xfrm>
              <a:prstGeom prst="rect">
                <a:avLst/>
              </a:prstGeom>
              <a:blipFill rotWithShape="0">
                <a:blip r:embed="rId4"/>
                <a:stretch>
                  <a:fillRect b="-4247"/>
                </a:stretch>
              </a:blipFill>
              <a:ln w="38100">
                <a:solidFill>
                  <a:srgbClr val="FF0000"/>
                </a:solidFill>
              </a:ln>
            </p:spPr>
            <p:txBody>
              <a:bodyPr/>
              <a:lstStyle/>
              <a:p>
                <a:r>
                  <a:rPr lang="en-US">
                    <a:noFill/>
                  </a:rPr>
                  <a:t> </a:t>
                </a:r>
              </a:p>
            </p:txBody>
          </p:sp>
        </mc:Fallback>
      </mc:AlternateContent>
      <p:sp>
        <p:nvSpPr>
          <p:cNvPr id="4" name="TextBox 3"/>
          <p:cNvSpPr txBox="1"/>
          <p:nvPr/>
        </p:nvSpPr>
        <p:spPr>
          <a:xfrm>
            <a:off x="152400" y="4900494"/>
            <a:ext cx="2377574" cy="369332"/>
          </a:xfrm>
          <a:prstGeom prst="rect">
            <a:avLst/>
          </a:prstGeom>
          <a:noFill/>
        </p:spPr>
        <p:txBody>
          <a:bodyPr wrap="none" rtlCol="0">
            <a:spAutoFit/>
          </a:bodyPr>
          <a:lstStyle/>
          <a:p>
            <a:r>
              <a:rPr lang="en-US" b="1" u="sng" dirty="0">
                <a:solidFill>
                  <a:srgbClr val="FF0000"/>
                </a:solidFill>
              </a:rPr>
              <a:t>Definition of Calorie</a:t>
            </a:r>
          </a:p>
        </p:txBody>
      </p:sp>
      <p:sp>
        <p:nvSpPr>
          <p:cNvPr id="12" name="TextBox 11"/>
          <p:cNvSpPr txBox="1"/>
          <p:nvPr/>
        </p:nvSpPr>
        <p:spPr>
          <a:xfrm>
            <a:off x="185382" y="5415155"/>
            <a:ext cx="3889248" cy="923330"/>
          </a:xfrm>
          <a:prstGeom prst="rect">
            <a:avLst/>
          </a:prstGeom>
          <a:noFill/>
          <a:ln w="38100">
            <a:solidFill>
              <a:srgbClr val="FF0000"/>
            </a:solidFill>
          </a:ln>
        </p:spPr>
        <p:txBody>
          <a:bodyPr wrap="square" rtlCol="0">
            <a:spAutoFit/>
          </a:bodyPr>
          <a:lstStyle/>
          <a:p>
            <a:r>
              <a:rPr lang="en-US" dirty="0"/>
              <a:t>1 </a:t>
            </a:r>
            <a:r>
              <a:rPr lang="en-US" dirty="0" err="1"/>
              <a:t>cal</a:t>
            </a:r>
            <a:r>
              <a:rPr lang="en-US" dirty="0"/>
              <a:t> is equal to the amount of heat required to raise the temperature of 1g of water from 14.5</a:t>
            </a:r>
            <a:r>
              <a:rPr lang="en-US" baseline="30000" dirty="0"/>
              <a:t>o</a:t>
            </a:r>
            <a:r>
              <a:rPr lang="en-US" dirty="0"/>
              <a:t>C to 15.5</a:t>
            </a:r>
            <a:r>
              <a:rPr lang="en-US" baseline="30000" dirty="0"/>
              <a:t>o</a:t>
            </a:r>
            <a:r>
              <a:rPr lang="en-US" dirty="0"/>
              <a:t>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638175"/>
            <a:ext cx="88677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152400" y="1676400"/>
            <a:ext cx="762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400"/>
              <a:t>two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12560" y="561975"/>
            <a:ext cx="9144000" cy="579438"/>
          </a:xfrm>
        </p:spPr>
        <p:txBody>
          <a:bodyPr/>
          <a:lstStyle/>
          <a:p>
            <a:r>
              <a:rPr lang="en-US" dirty="0"/>
              <a:t>Temperature – Figure 14.1</a:t>
            </a:r>
          </a:p>
        </p:txBody>
      </p:sp>
      <p:sp>
        <p:nvSpPr>
          <p:cNvPr id="9" name="Content Placeholder 8"/>
          <p:cNvSpPr>
            <a:spLocks noGrp="1"/>
          </p:cNvSpPr>
          <p:nvPr>
            <p:ph sz="half" idx="1"/>
          </p:nvPr>
        </p:nvSpPr>
        <p:spPr>
          <a:xfrm>
            <a:off x="330640" y="1465738"/>
            <a:ext cx="4912431" cy="5274439"/>
          </a:xfrm>
        </p:spPr>
        <p:txBody>
          <a:bodyPr/>
          <a:lstStyle/>
          <a:p>
            <a:pPr>
              <a:spcBef>
                <a:spcPct val="50000"/>
              </a:spcBef>
              <a:defRPr/>
            </a:pPr>
            <a:r>
              <a:rPr lang="en-US" sz="2200" dirty="0">
                <a:solidFill>
                  <a:srgbClr val="FF0000"/>
                </a:solidFill>
                <a:sym typeface="Symbol" charset="0"/>
              </a:rPr>
              <a:t>Temperature</a:t>
            </a:r>
            <a:r>
              <a:rPr lang="en-US" sz="2200" dirty="0">
                <a:sym typeface="Symbol" charset="0"/>
              </a:rPr>
              <a:t> is an attempt to measure the </a:t>
            </a:r>
            <a:r>
              <a:rPr lang="en-US" altLang="ja-JP" sz="2200" dirty="0">
                <a:sym typeface="Symbol" charset="0"/>
              </a:rPr>
              <a:t>"</a:t>
            </a:r>
            <a:r>
              <a:rPr lang="en-US" sz="2200" dirty="0">
                <a:sym typeface="Symbol" charset="0"/>
              </a:rPr>
              <a:t>hotness</a:t>
            </a:r>
            <a:r>
              <a:rPr lang="en-US" altLang="ja-JP" sz="2200" dirty="0">
                <a:sym typeface="Symbol" charset="0"/>
              </a:rPr>
              <a:t>"</a:t>
            </a:r>
            <a:r>
              <a:rPr lang="en-US" sz="2200" dirty="0">
                <a:sym typeface="Symbol" charset="0"/>
              </a:rPr>
              <a:t> or </a:t>
            </a:r>
            <a:r>
              <a:rPr lang="en-US" altLang="ja-JP" sz="2200" dirty="0">
                <a:sym typeface="Symbol" charset="0"/>
              </a:rPr>
              <a:t>"</a:t>
            </a:r>
            <a:r>
              <a:rPr lang="en-US" sz="2200" dirty="0">
                <a:sym typeface="Symbol" charset="0"/>
              </a:rPr>
              <a:t>coldness</a:t>
            </a:r>
            <a:r>
              <a:rPr lang="en-US" altLang="ja-JP" sz="2200" dirty="0">
                <a:sym typeface="Symbol" charset="0"/>
              </a:rPr>
              <a:t>"</a:t>
            </a:r>
            <a:r>
              <a:rPr lang="en-US" sz="2200" dirty="0">
                <a:sym typeface="Symbol" charset="0"/>
              </a:rPr>
              <a:t> on a scale you devise.</a:t>
            </a:r>
          </a:p>
          <a:p>
            <a:pPr>
              <a:spcBef>
                <a:spcPct val="50000"/>
              </a:spcBef>
              <a:defRPr/>
            </a:pPr>
            <a:r>
              <a:rPr lang="en-US" sz="2200" dirty="0">
                <a:sym typeface="Symbol" charset="0"/>
              </a:rPr>
              <a:t>A device to do this is called a </a:t>
            </a:r>
            <a:r>
              <a:rPr lang="en-US" sz="2200" dirty="0">
                <a:solidFill>
                  <a:srgbClr val="FF0000"/>
                </a:solidFill>
                <a:sym typeface="Symbol" charset="0"/>
              </a:rPr>
              <a:t>thermometer</a:t>
            </a:r>
            <a:r>
              <a:rPr lang="en-US" sz="2200" dirty="0">
                <a:sym typeface="Symbol" charset="0"/>
              </a:rPr>
              <a:t> and is usually </a:t>
            </a:r>
            <a:r>
              <a:rPr lang="en-US" sz="2200" dirty="0">
                <a:solidFill>
                  <a:srgbClr val="FF0000"/>
                </a:solidFill>
                <a:sym typeface="Symbol" charset="0"/>
              </a:rPr>
              <a:t>calibrated by the melting and freezing points of a substance</a:t>
            </a:r>
            <a:r>
              <a:rPr lang="en-US" sz="2200" dirty="0">
                <a:sym typeface="Symbol" charset="0"/>
              </a:rPr>
              <a:t>. This is most often </a:t>
            </a:r>
            <a:r>
              <a:rPr lang="en-US" sz="2200" dirty="0">
                <a:solidFill>
                  <a:srgbClr val="FF0000"/>
                </a:solidFill>
                <a:sym typeface="Symbol" charset="0"/>
              </a:rPr>
              <a:t>water</a:t>
            </a:r>
            <a:r>
              <a:rPr lang="en-US" sz="2200" dirty="0">
                <a:sym typeface="Symbol" charset="0"/>
              </a:rPr>
              <a:t> with corrections for atmospheric pressure well known.</a:t>
            </a:r>
          </a:p>
          <a:p>
            <a:pPr>
              <a:spcBef>
                <a:spcPct val="50000"/>
              </a:spcBef>
              <a:defRPr/>
            </a:pPr>
            <a:r>
              <a:rPr lang="en-US" sz="2200" dirty="0">
                <a:sym typeface="Symbol" charset="0"/>
              </a:rPr>
              <a:t>The thermometer is often a container filled with a substance that will expand or contract as heat flows in its surroundings.</a:t>
            </a:r>
          </a:p>
        </p:txBody>
      </p:sp>
      <p:sp>
        <p:nvSpPr>
          <p:cNvPr id="11" name="Footer Placeholder 10"/>
          <p:cNvSpPr>
            <a:spLocks noGrp="1"/>
          </p:cNvSpPr>
          <p:nvPr>
            <p:ph type="ftr" sz="quarter" idx="10"/>
          </p:nvPr>
        </p:nvSpPr>
        <p:spPr/>
        <p:txBody>
          <a:bodyPr/>
          <a:lstStyle/>
          <a:p>
            <a:r>
              <a:rPr lang="en-GB" dirty="0">
                <a:solidFill>
                  <a:srgbClr val="000000"/>
                </a:solidFill>
              </a:rPr>
              <a:t>© 2016 Pearson Education, Inc.</a:t>
            </a:r>
          </a:p>
        </p:txBody>
      </p:sp>
      <p:pic>
        <p:nvPicPr>
          <p:cNvPr id="12" name="Picture 11" descr="14_01_Figure.jpg"/>
          <p:cNvPicPr>
            <a:picLocks noChangeAspect="1"/>
          </p:cNvPicPr>
          <p:nvPr/>
        </p:nvPicPr>
        <p:blipFill rotWithShape="1">
          <a:blip r:embed="rId2">
            <a:extLst>
              <a:ext uri="{28A0092B-C50C-407E-A947-70E740481C1C}">
                <a14:useLocalDpi xmlns:a14="http://schemas.microsoft.com/office/drawing/2010/main" val="0"/>
              </a:ext>
            </a:extLst>
          </a:blip>
          <a:srcRect b="2982"/>
          <a:stretch/>
        </p:blipFill>
        <p:spPr>
          <a:xfrm>
            <a:off x="6445993" y="211667"/>
            <a:ext cx="2310384" cy="6434667"/>
          </a:xfrm>
          <a:prstGeom prst="rect">
            <a:avLst/>
          </a:prstGeom>
        </p:spPr>
      </p:pic>
      <p:sp>
        <p:nvSpPr>
          <p:cNvPr id="3" name="TextBox 2">
            <a:extLst>
              <a:ext uri="{FF2B5EF4-FFF2-40B4-BE49-F238E27FC236}">
                <a16:creationId xmlns:a16="http://schemas.microsoft.com/office/drawing/2014/main" id="{D32B3F56-22DB-D111-3534-0AFF195293C9}"/>
              </a:ext>
            </a:extLst>
          </p:cNvPr>
          <p:cNvSpPr txBox="1"/>
          <p:nvPr/>
        </p:nvSpPr>
        <p:spPr>
          <a:xfrm>
            <a:off x="330640" y="619"/>
            <a:ext cx="6755960" cy="800219"/>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14.1	Temperature and Thermal Equilibrium</a:t>
            </a:r>
          </a:p>
          <a:p>
            <a:endParaRPr lang="en-US" dirty="0"/>
          </a:p>
        </p:txBody>
      </p:sp>
    </p:spTree>
    <p:extLst>
      <p:ext uri="{BB962C8B-B14F-4D97-AF65-F5344CB8AC3E}">
        <p14:creationId xmlns:p14="http://schemas.microsoft.com/office/powerpoint/2010/main" val="389665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51816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2"/>
          <p:cNvSpPr txBox="1">
            <a:spLocks noChangeArrowheads="1"/>
          </p:cNvSpPr>
          <p:nvPr/>
        </p:nvSpPr>
        <p:spPr bwMode="auto">
          <a:xfrm>
            <a:off x="4114800" y="3048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576 food calories = </a:t>
            </a:r>
          </a:p>
        </p:txBody>
      </p:sp>
      <p:graphicFrame>
        <p:nvGraphicFramePr>
          <p:cNvPr id="1026" name="Object 3"/>
          <p:cNvGraphicFramePr>
            <a:graphicFrameLocks noChangeAspect="1"/>
          </p:cNvGraphicFramePr>
          <p:nvPr/>
        </p:nvGraphicFramePr>
        <p:xfrm>
          <a:off x="6172200" y="285750"/>
          <a:ext cx="1524000" cy="400050"/>
        </p:xfrm>
        <a:graphic>
          <a:graphicData uri="http://schemas.openxmlformats.org/presentationml/2006/ole">
            <mc:AlternateContent xmlns:mc="http://schemas.openxmlformats.org/markup-compatibility/2006">
              <mc:Choice xmlns:v="urn:schemas-microsoft-com:vml" Requires="v">
                <p:oleObj name="Equation" r:id="rId3" imgW="774360" imgH="203040" progId="Equation.3">
                  <p:embed/>
                </p:oleObj>
              </mc:Choice>
              <mc:Fallback>
                <p:oleObj name="Equation" r:id="rId3" imgW="774360" imgH="2030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5750"/>
                        <a:ext cx="15240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0" name="TextBox 4"/>
          <p:cNvSpPr txBox="1">
            <a:spLocks noChangeArrowheads="1"/>
          </p:cNvSpPr>
          <p:nvPr/>
        </p:nvSpPr>
        <p:spPr bwMode="auto">
          <a:xfrm>
            <a:off x="5791200" y="914400"/>
            <a:ext cx="191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Convert to joules</a:t>
            </a:r>
          </a:p>
        </p:txBody>
      </p:sp>
      <p:graphicFrame>
        <p:nvGraphicFramePr>
          <p:cNvPr id="1027" name="Object 4"/>
          <p:cNvGraphicFramePr>
            <a:graphicFrameLocks noChangeAspect="1"/>
          </p:cNvGraphicFramePr>
          <p:nvPr/>
        </p:nvGraphicFramePr>
        <p:xfrm>
          <a:off x="5641975" y="1447800"/>
          <a:ext cx="3502025" cy="654050"/>
        </p:xfrm>
        <a:graphic>
          <a:graphicData uri="http://schemas.openxmlformats.org/presentationml/2006/ole">
            <mc:AlternateContent xmlns:mc="http://schemas.openxmlformats.org/markup-compatibility/2006">
              <mc:Choice xmlns:v="urn:schemas-microsoft-com:vml" Requires="v">
                <p:oleObj name="Equation" r:id="rId5" imgW="2108160" imgH="393480" progId="Equation.3">
                  <p:embed/>
                </p:oleObj>
              </mc:Choice>
              <mc:Fallback>
                <p:oleObj name="Equation" r:id="rId5" imgW="2108160" imgH="39348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975" y="1447800"/>
                        <a:ext cx="3502025"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ectangle 1"/>
          <p:cNvSpPr/>
          <p:nvPr/>
        </p:nvSpPr>
        <p:spPr>
          <a:xfrm>
            <a:off x="4147184" y="285750"/>
            <a:ext cx="3701415" cy="4006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5581330" y="1447800"/>
            <a:ext cx="3562669" cy="857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5538" y="1481371"/>
            <a:ext cx="1707062"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Specific Heat</a:t>
            </a:r>
          </a:p>
        </p:txBody>
      </p:sp>
      <mc:AlternateContent xmlns:mc="http://schemas.openxmlformats.org/markup-compatibility/2006" xmlns:a14="http://schemas.microsoft.com/office/drawing/2010/main">
        <mc:Choice Requires="a14">
          <p:sp>
            <p:nvSpPr>
              <p:cNvPr id="8" name="TextBox 7"/>
              <p:cNvSpPr txBox="1"/>
              <p:nvPr/>
            </p:nvSpPr>
            <p:spPr>
              <a:xfrm>
                <a:off x="970177" y="2152944"/>
                <a:ext cx="7351469" cy="313932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How much heat energy </a:t>
                </a:r>
                <a:r>
                  <a:rPr lang="en-US" i="1" dirty="0">
                    <a:solidFill>
                      <a:prstClr val="black"/>
                    </a:solidFill>
                    <a:latin typeface="Times New Roman" panose="02020603050405020304" pitchFamily="18" charset="0"/>
                    <a:cs typeface="Times New Roman" panose="02020603050405020304" pitchFamily="18" charset="0"/>
                  </a:rPr>
                  <a:t>Q</a:t>
                </a:r>
                <a:r>
                  <a:rPr lang="en-US" dirty="0">
                    <a:solidFill>
                      <a:prstClr val="black"/>
                    </a:solidFill>
                    <a:latin typeface="Times New Roman" panose="02020603050405020304" pitchFamily="18" charset="0"/>
                    <a:cs typeface="Times New Roman" panose="02020603050405020304" pitchFamily="18" charset="0"/>
                  </a:rPr>
                  <a:t> is needed to change the temperature of a substance of mass </a:t>
                </a:r>
                <a:r>
                  <a:rPr lang="en-US" i="1" dirty="0">
                    <a:solidFill>
                      <a:prstClr val="black"/>
                    </a:solidFill>
                    <a:latin typeface="Times New Roman" panose="02020603050405020304" pitchFamily="18" charset="0"/>
                    <a:cs typeface="Times New Roman" panose="02020603050405020304" pitchFamily="18" charset="0"/>
                  </a:rPr>
                  <a:t>m</a:t>
                </a:r>
                <a:r>
                  <a:rPr lang="en-US" dirty="0">
                    <a:solidFill>
                      <a:prstClr val="black"/>
                    </a:solidFill>
                    <a:latin typeface="Times New Roman" panose="02020603050405020304" pitchFamily="18" charset="0"/>
                    <a:cs typeface="Times New Roman" panose="02020603050405020304" pitchFamily="18" charset="0"/>
                  </a:rPr>
                  <a:t> by an amount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𝑚𝑐</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m:oMathPara>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heat energy is proportional to </a:t>
                </a:r>
                <a:r>
                  <a:rPr lang="en-US" i="1" dirty="0">
                    <a:solidFill>
                      <a:prstClr val="black"/>
                    </a:solidFill>
                    <a:latin typeface="Times New Roman" panose="02020603050405020304" pitchFamily="18" charset="0"/>
                    <a:cs typeface="Times New Roman" panose="02020603050405020304" pitchFamily="18" charset="0"/>
                  </a:rPr>
                  <a:t>m</a:t>
                </a:r>
                <a:r>
                  <a:rPr lang="en-US" dirty="0">
                    <a:solidFill>
                      <a:prstClr val="black"/>
                    </a:solidFill>
                    <a:latin typeface="Times New Roman" panose="02020603050405020304" pitchFamily="18" charset="0"/>
                    <a:cs typeface="Times New Roman" panose="02020603050405020304" pitchFamily="18" charset="0"/>
                  </a:rPr>
                  <a:t> and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proportionality constant </a:t>
                </a:r>
                <a:r>
                  <a:rPr lang="en-US" i="1" dirty="0">
                    <a:solidFill>
                      <a:prstClr val="black"/>
                    </a:solidFill>
                    <a:latin typeface="Times New Roman" panose="02020603050405020304" pitchFamily="18" charset="0"/>
                    <a:cs typeface="Times New Roman" panose="02020603050405020304" pitchFamily="18" charset="0"/>
                  </a:rPr>
                  <a:t>c</a:t>
                </a:r>
                <a:r>
                  <a:rPr lang="en-US" dirty="0">
                    <a:solidFill>
                      <a:prstClr val="black"/>
                    </a:solidFill>
                    <a:latin typeface="Times New Roman" panose="02020603050405020304" pitchFamily="18" charset="0"/>
                    <a:cs typeface="Times New Roman" panose="02020603050405020304" pitchFamily="18" charset="0"/>
                  </a:rPr>
                  <a:t> is called the </a:t>
                </a:r>
                <a:r>
                  <a:rPr lang="en-US" dirty="0">
                    <a:solidFill>
                      <a:srgbClr val="FF0000"/>
                    </a:solidFill>
                    <a:latin typeface="Times New Roman" panose="02020603050405020304" pitchFamily="18" charset="0"/>
                    <a:cs typeface="Times New Roman" panose="02020603050405020304" pitchFamily="18" charset="0"/>
                  </a:rPr>
                  <a:t>specific heat</a:t>
                </a:r>
                <a:r>
                  <a:rPr lang="en-US" dirty="0">
                    <a:solidFill>
                      <a:prstClr val="black"/>
                    </a:solidFill>
                    <a:latin typeface="Times New Roman" panose="02020603050405020304" pitchFamily="18" charset="0"/>
                    <a:cs typeface="Times New Roman" panose="02020603050405020304" pitchFamily="18" charset="0"/>
                  </a:rPr>
                  <a:t>, which is a material-dependent quantity (see Table 14.3).</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specific heat has the units of J/(</a:t>
                </a:r>
                <a:r>
                  <a:rPr lang="en-US" dirty="0" err="1">
                    <a:solidFill>
                      <a:prstClr val="black"/>
                    </a:solidFill>
                    <a:latin typeface="Times New Roman" panose="02020603050405020304" pitchFamily="18" charset="0"/>
                    <a:cs typeface="Times New Roman" panose="02020603050405020304" pitchFamily="18" charset="0"/>
                  </a:rPr>
                  <a:t>kg•K</a:t>
                </a:r>
                <a:r>
                  <a:rPr lang="en-US" dirty="0">
                    <a:solidFill>
                      <a:prstClr val="black"/>
                    </a:solidFill>
                    <a:latin typeface="Times New Roman" panose="02020603050405020304" pitchFamily="18" charset="0"/>
                    <a:cs typeface="Times New Roman" panose="02020603050405020304" pitchFamily="18" charset="0"/>
                  </a:rPr>
                  <a:t>).</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Q</a:t>
                </a:r>
                <a:r>
                  <a:rPr lang="en-US" dirty="0">
                    <a:solidFill>
                      <a:prstClr val="black"/>
                    </a:solidFill>
                    <a:latin typeface="Times New Roman" panose="02020603050405020304" pitchFamily="18" charset="0"/>
                    <a:cs typeface="Times New Roman" panose="02020603050405020304" pitchFamily="18" charset="0"/>
                  </a:rPr>
                  <a:t> is positive if it is transferred into the system, and, negative otherwise.</a:t>
                </a:r>
              </a:p>
            </p:txBody>
          </p:sp>
        </mc:Choice>
        <mc:Fallback xmlns="">
          <p:sp>
            <p:nvSpPr>
              <p:cNvPr id="8" name="TextBox 7"/>
              <p:cNvSpPr txBox="1">
                <a:spLocks noRot="1" noChangeAspect="1" noMove="1" noResize="1" noEditPoints="1" noAdjustHandles="1" noChangeArrowheads="1" noChangeShapeType="1" noTextEdit="1"/>
              </p:cNvSpPr>
              <p:nvPr/>
            </p:nvSpPr>
            <p:spPr>
              <a:xfrm>
                <a:off x="970177" y="2152944"/>
                <a:ext cx="7351469" cy="3139321"/>
              </a:xfrm>
              <a:prstGeom prst="rect">
                <a:avLst/>
              </a:prstGeom>
              <a:blipFill>
                <a:blip r:embed="rId2"/>
                <a:stretch>
                  <a:fillRect l="-579" t="-774" b="-193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35029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b="41397"/>
          <a:stretch>
            <a:fillRect/>
          </a:stretch>
        </p:blipFill>
        <p:spPr bwMode="auto">
          <a:xfrm>
            <a:off x="304800" y="3733800"/>
            <a:ext cx="31242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t="58603"/>
          <a:stretch>
            <a:fillRect/>
          </a:stretch>
        </p:blipFill>
        <p:spPr bwMode="auto">
          <a:xfrm>
            <a:off x="5181600" y="4495800"/>
            <a:ext cx="3543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t="15144" b="72739"/>
          <a:stretch>
            <a:fillRect/>
          </a:stretch>
        </p:blipFill>
        <p:spPr bwMode="auto">
          <a:xfrm>
            <a:off x="5181600" y="3733800"/>
            <a:ext cx="3514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5"/>
          <p:cNvSpPr txBox="1">
            <a:spLocks noChangeArrowheads="1"/>
          </p:cNvSpPr>
          <p:nvPr/>
        </p:nvSpPr>
        <p:spPr bwMode="auto">
          <a:xfrm>
            <a:off x="3429000" y="-22527"/>
            <a:ext cx="2341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Specific  heat</a:t>
            </a:r>
          </a:p>
        </p:txBody>
      </p:sp>
      <mc:AlternateContent xmlns:mc="http://schemas.openxmlformats.org/markup-compatibility/2006" xmlns:a14="http://schemas.microsoft.com/office/drawing/2010/main">
        <mc:Choice Requires="a14">
          <p:sp>
            <p:nvSpPr>
              <p:cNvPr id="2" name="TextBox 1"/>
              <p:cNvSpPr txBox="1"/>
              <p:nvPr/>
            </p:nvSpPr>
            <p:spPr>
              <a:xfrm>
                <a:off x="1600200" y="577548"/>
                <a:ext cx="5943600" cy="2531590"/>
              </a:xfrm>
              <a:prstGeom prst="rect">
                <a:avLst/>
              </a:prstGeom>
              <a:noFill/>
            </p:spPr>
            <p:txBody>
              <a:bodyPr wrap="square" rtlCol="0">
                <a:spAutoFit/>
              </a:bodyPr>
              <a:lstStyle/>
              <a:p>
                <a:r>
                  <a:rPr lang="en-US" dirty="0"/>
                  <a:t>The specific heat capacity of water is approximately;</a:t>
                </a:r>
              </a:p>
              <a:p>
                <a:r>
                  <a:rPr lang="en-US" dirty="0"/>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𝑤𝑎𝑡𝑒𝑟</m:t>
                        </m:r>
                      </m:sub>
                    </m:sSub>
                    <m:r>
                      <a:rPr lang="en-US" sz="2000" b="0" i="1" smtClean="0">
                        <a:latin typeface="Cambria Math" panose="02040503050406030204" pitchFamily="18" charset="0"/>
                      </a:rPr>
                      <m:t>=4190[</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𝐽</m:t>
                        </m:r>
                      </m:num>
                      <m:den>
                        <m:r>
                          <a:rPr lang="en-US" sz="2000" b="0" i="1" smtClean="0">
                            <a:latin typeface="Cambria Math" panose="02040503050406030204" pitchFamily="18" charset="0"/>
                          </a:rPr>
                          <m:t>𝑘𝑔</m:t>
                        </m:r>
                        <m:r>
                          <a:rPr lang="en-US" sz="2000" b="0" i="1" smtClean="0">
                            <a:latin typeface="Cambria Math" panose="02040503050406030204" pitchFamily="18" charset="0"/>
                          </a:rPr>
                          <m:t>.</m:t>
                        </m:r>
                        <m:r>
                          <a:rPr lang="en-US" sz="2000" b="0" i="1" smtClean="0">
                            <a:latin typeface="Cambria Math" panose="02040503050406030204" pitchFamily="18" charset="0"/>
                          </a:rPr>
                          <m:t>𝐾</m:t>
                        </m:r>
                      </m:den>
                    </m:f>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𝑐𝑎𝑙</m:t>
                        </m:r>
                      </m:num>
                      <m:den>
                        <m:r>
                          <a:rPr lang="en-US" sz="2000" b="0" i="1" smtClean="0">
                            <a:latin typeface="Cambria Math" panose="02040503050406030204" pitchFamily="18" charset="0"/>
                            <a:ea typeface="Cambria Math" panose="02040503050406030204" pitchFamily="18" charset="0"/>
                          </a:rPr>
                          <m:t>𝑔</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den>
                    </m:f>
                    <m:r>
                      <a:rPr lang="en-US" sz="2000" b="0" i="1" smtClean="0">
                        <a:latin typeface="Cambria Math" panose="02040503050406030204" pitchFamily="18" charset="0"/>
                        <a:ea typeface="Cambria Math" panose="02040503050406030204" pitchFamily="18" charset="0"/>
                      </a:rPr>
                      <m:t>]≈1[</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𝐵𝑡𝑢</m:t>
                        </m:r>
                      </m:num>
                      <m:den>
                        <m:r>
                          <a:rPr lang="en-US" sz="2000" b="0" i="1" smtClean="0">
                            <a:latin typeface="Cambria Math" panose="02040503050406030204" pitchFamily="18" charset="0"/>
                            <a:ea typeface="Cambria Math" panose="02040503050406030204" pitchFamily="18" charset="0"/>
                          </a:rPr>
                          <m:t>𝑙𝑏</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𝐹</m:t>
                        </m:r>
                        <m:r>
                          <a:rPr lang="en-US" sz="2000" b="0" i="1" smtClean="0">
                            <a:latin typeface="Cambria Math" panose="02040503050406030204" pitchFamily="18" charset="0"/>
                            <a:ea typeface="Cambria Math" panose="02040503050406030204" pitchFamily="18" charset="0"/>
                          </a:rPr>
                          <m:t>°</m:t>
                        </m:r>
                      </m:den>
                    </m:f>
                    <m:r>
                      <a:rPr lang="en-US" sz="2000" b="0" i="1" smtClean="0">
                        <a:latin typeface="Cambria Math" panose="02040503050406030204" pitchFamily="18" charset="0"/>
                        <a:ea typeface="Cambria Math" panose="02040503050406030204" pitchFamily="18" charset="0"/>
                      </a:rPr>
                      <m:t>]</m:t>
                    </m:r>
                  </m:oMath>
                </a14:m>
                <a:r>
                  <a:rPr lang="en-US" sz="2000" dirty="0"/>
                  <a:t> </a:t>
                </a:r>
              </a:p>
              <a:p>
                <a:endParaRPr lang="en-US" dirty="0"/>
              </a:p>
              <a:p>
                <a:r>
                  <a:rPr lang="en-US" dirty="0"/>
                  <a:t>Note: specific heat capacity is the amount of heat needed per unit mass and per unit temperature change.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𝑚</m:t>
                              </m:r>
                            </m:e>
                          </m:groupChr>
                        </m:e>
                        <m:lim>
                          <m:eqArr>
                            <m:eqArrPr>
                              <m:ctrlPr>
                                <a:rPr lang="en-US" b="0" i="1" smtClean="0">
                                  <a:latin typeface="Cambria Math" panose="02040503050406030204" pitchFamily="18" charset="0"/>
                                </a:rPr>
                              </m:ctrlPr>
                            </m:eqArrPr>
                            <m:e>
                              <m:r>
                                <a:rPr lang="en-US" b="0" i="1" smtClean="0">
                                  <a:latin typeface="Cambria Math" panose="02040503050406030204" pitchFamily="18" charset="0"/>
                                </a:rPr>
                                <m:t>𝑢𝑛𝑖𝑡</m:t>
                              </m:r>
                              <m:r>
                                <a:rPr lang="en-US" b="0" i="1" smtClean="0">
                                  <a:latin typeface="Cambria Math" panose="02040503050406030204" pitchFamily="18" charset="0"/>
                                </a:rPr>
                                <m:t> </m:t>
                              </m:r>
                            </m:e>
                            <m:e>
                              <m:r>
                                <a:rPr lang="en-US" b="0" i="1" smtClean="0">
                                  <a:latin typeface="Cambria Math" panose="02040503050406030204" pitchFamily="18" charset="0"/>
                                </a:rPr>
                                <m:t>𝑚𝑎𝑠𝑠</m:t>
                              </m:r>
                            </m:e>
                          </m:eqArr>
                        </m:lim>
                      </m:limLow>
                      <m:r>
                        <a:rPr lang="en-US" b="0" i="1" smtClean="0">
                          <a:latin typeface="Cambria Math" panose="02040503050406030204" pitchFamily="18" charset="0"/>
                        </a:rPr>
                        <m:t>𝑐</m:t>
                      </m:r>
                      <m:limLow>
                        <m:limLowPr>
                          <m:ctrlPr>
                            <a:rPr lang="en-US" b="0" i="1" smtClean="0">
                              <a:latin typeface="Cambria Math" panose="02040503050406030204" pitchFamily="18" charset="0"/>
                            </a:rPr>
                          </m:ctrlPr>
                        </m:limLowPr>
                        <m:e>
                          <m:r>
                            <a:rPr lang="en-US" b="0" i="1" smtClean="0">
                              <a:latin typeface="Cambria Math" panose="02040503050406030204" pitchFamily="18" charset="0"/>
                              <a:ea typeface="Cambria Math" panose="02040503050406030204" pitchFamily="18" charset="0"/>
                            </a:rPr>
                            <m:t>∆</m:t>
                          </m:r>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𝑡</m:t>
                              </m:r>
                            </m:e>
                          </m:groupChr>
                        </m:e>
                        <m:lim>
                          <m:eqArr>
                            <m:eqArrPr>
                              <m:ctrlPr>
                                <a:rPr lang="en-US" b="0" i="1" smtClean="0">
                                  <a:latin typeface="Cambria Math" panose="02040503050406030204" pitchFamily="18" charset="0"/>
                                </a:rPr>
                              </m:ctrlPr>
                            </m:eqArrPr>
                            <m:e>
                              <m:r>
                                <a:rPr lang="en-US" b="0" i="1" smtClean="0">
                                  <a:latin typeface="Cambria Math" panose="02040503050406030204" pitchFamily="18" charset="0"/>
                                </a:rPr>
                                <m:t>𝑢𝑛𝑖𝑡</m:t>
                              </m:r>
                              <m:r>
                                <a:rPr lang="en-US" b="0" i="1" smtClean="0">
                                  <a:latin typeface="Cambria Math" panose="02040503050406030204" pitchFamily="18" charset="0"/>
                                </a:rPr>
                                <m:t> </m:t>
                              </m:r>
                            </m:e>
                            <m:e>
                              <m:r>
                                <a:rPr lang="en-US" b="0" i="1" smtClean="0">
                                  <a:latin typeface="Cambria Math" panose="02040503050406030204" pitchFamily="18" charset="0"/>
                                </a:rPr>
                                <m:t>𝑡𝑒𝑚𝑝𝑒𝑟𝑎𝑡𝑢𝑟𝑒</m:t>
                              </m:r>
                              <m:r>
                                <a:rPr lang="en-US" b="0" i="1" smtClean="0">
                                  <a:latin typeface="Cambria Math" panose="02040503050406030204" pitchFamily="18" charset="0"/>
                                </a:rPr>
                                <m:t> </m:t>
                              </m:r>
                            </m:e>
                            <m:e>
                              <m:r>
                                <a:rPr lang="en-US" b="0" i="1" smtClean="0">
                                  <a:latin typeface="Cambria Math" panose="02040503050406030204" pitchFamily="18" charset="0"/>
                                </a:rPr>
                                <m:t>𝑐h𝑎𝑛𝑔𝑒</m:t>
                              </m:r>
                            </m:e>
                          </m:eqArr>
                        </m:lim>
                      </m:limLow>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600200" y="577548"/>
                <a:ext cx="5943600" cy="2531590"/>
              </a:xfrm>
              <a:prstGeom prst="rect">
                <a:avLst/>
              </a:prstGeom>
              <a:blipFill rotWithShape="0">
                <a:blip r:embed="rId3"/>
                <a:stretch>
                  <a:fillRect l="-923" t="-1446" b="-723"/>
                </a:stretch>
              </a:blipFill>
            </p:spPr>
            <p:txBody>
              <a:bodyPr/>
              <a:lstStyle/>
              <a:p>
                <a:r>
                  <a:rPr lang="en-US">
                    <a:noFill/>
                  </a:rPr>
                  <a:t> </a:t>
                </a:r>
              </a:p>
            </p:txBody>
          </p:sp>
        </mc:Fallback>
      </mc:AlternateContent>
      <p:sp>
        <p:nvSpPr>
          <p:cNvPr id="3" name="Rectangle 2"/>
          <p:cNvSpPr/>
          <p:nvPr/>
        </p:nvSpPr>
        <p:spPr>
          <a:xfrm>
            <a:off x="1600200" y="1600201"/>
            <a:ext cx="5943600" cy="1585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457200" y="685800"/>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You wish to increase the temperature of a 1.00-kg block of a certain solid substance from 20°C to 25°C. (The block remains solid as its temperature increases.) To calculate the amount of heat required to do this, you need to know…</a:t>
            </a:r>
          </a:p>
        </p:txBody>
      </p:sp>
      <p:sp>
        <p:nvSpPr>
          <p:cNvPr id="208899" name="Text Box 3"/>
          <p:cNvSpPr txBox="1">
            <a:spLocks noChangeArrowheads="1"/>
          </p:cNvSpPr>
          <p:nvPr/>
        </p:nvSpPr>
        <p:spPr bwMode="auto">
          <a:xfrm>
            <a:off x="457200" y="2971800"/>
            <a:ext cx="5867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panose="02020603050405020304" pitchFamily="18" charset="0"/>
                <a:ea typeface="+mn-ea"/>
                <a:cs typeface="+mn-cs"/>
              </a:rPr>
              <a:t>A</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the specific heat capacity of the substance.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B. the molar heat capacity of the substance.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 the heat of fusion of the substance.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D. the thermal conductivity of the substance.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E. more than one of the above. </a:t>
            </a:r>
          </a:p>
        </p:txBody>
      </p:sp>
      <p:sp>
        <p:nvSpPr>
          <p:cNvPr id="208900"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Q17.5</a:t>
            </a:r>
          </a:p>
        </p:txBody>
      </p:sp>
      <p:sp>
        <p:nvSpPr>
          <p:cNvPr id="2" name="TextBox 1"/>
          <p:cNvSpPr txBox="1"/>
          <p:nvPr/>
        </p:nvSpPr>
        <p:spPr>
          <a:xfrm>
            <a:off x="1981200" y="0"/>
            <a:ext cx="4419600" cy="861774"/>
          </a:xfrm>
          <a:prstGeom prst="rect">
            <a:avLst/>
          </a:prstGeom>
          <a:noFill/>
        </p:spPr>
        <p:txBody>
          <a:bodyPr wrap="square" rtlCol="0">
            <a:spAutoFit/>
          </a:bodyPr>
          <a:lstStyle/>
          <a:p>
            <a:r>
              <a:rPr lang="en-US" sz="3200" dirty="0">
                <a:solidFill>
                  <a:srgbClr val="FF0000"/>
                </a:solidFill>
              </a:rPr>
              <a:t>Clicker question 4</a:t>
            </a:r>
          </a:p>
          <a:p>
            <a:endParaRPr lang="en-US" dirty="0"/>
          </a:p>
        </p:txBody>
      </p:sp>
    </p:spTree>
    <p:extLst>
      <p:ext uri="{BB962C8B-B14F-4D97-AF65-F5344CB8AC3E}">
        <p14:creationId xmlns:p14="http://schemas.microsoft.com/office/powerpoint/2010/main" val="3631267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Heat Capacity</a:t>
            </a:r>
          </a:p>
        </p:txBody>
      </p:sp>
      <p:sp>
        <p:nvSpPr>
          <p:cNvPr id="9" name="Content Placeholder 8"/>
          <p:cNvSpPr>
            <a:spLocks noGrp="1"/>
          </p:cNvSpPr>
          <p:nvPr>
            <p:ph idx="1"/>
          </p:nvPr>
        </p:nvSpPr>
        <p:spPr>
          <a:xfrm>
            <a:off x="365125" y="1141413"/>
            <a:ext cx="8229600" cy="5415550"/>
          </a:xfrm>
        </p:spPr>
        <p:txBody>
          <a:bodyPr/>
          <a:lstStyle/>
          <a:p>
            <a:pPr>
              <a:spcBef>
                <a:spcPct val="50000"/>
              </a:spcBef>
              <a:defRPr/>
            </a:pPr>
            <a:r>
              <a:rPr lang="en-US" sz="2400" dirty="0"/>
              <a:t>Substances have an ability to </a:t>
            </a:r>
            <a:r>
              <a:rPr lang="en-US" altLang="ja-JP" sz="2400" dirty="0"/>
              <a:t>"</a:t>
            </a:r>
            <a:r>
              <a:rPr lang="en-US" sz="2400" dirty="0"/>
              <a:t>hold heat</a:t>
            </a:r>
            <a:r>
              <a:rPr lang="en-US" altLang="ja-JP" sz="2400" dirty="0"/>
              <a:t>"</a:t>
            </a:r>
            <a:r>
              <a:rPr lang="en-US" sz="2400" dirty="0"/>
              <a:t> that goes to the atomic level. </a:t>
            </a:r>
          </a:p>
          <a:p>
            <a:pPr>
              <a:spcBef>
                <a:spcPct val="50000"/>
              </a:spcBef>
              <a:defRPr/>
            </a:pPr>
            <a:r>
              <a:rPr lang="en-US" sz="2400" dirty="0"/>
              <a:t>One of the best reasons to spray water on a fire is that it suffocates combustion. Another reason is that water has a huge heat capacity. Stated differently, it has immense thermal inertia. In plain terms, it</a:t>
            </a:r>
            <a:r>
              <a:rPr lang="fr-FR" sz="2400" dirty="0"/>
              <a:t>'</a:t>
            </a:r>
            <a:r>
              <a:rPr lang="en-US" sz="2400" dirty="0"/>
              <a:t>s good at cooling things off because it</a:t>
            </a:r>
            <a:r>
              <a:rPr lang="fr-FR" sz="2400" dirty="0"/>
              <a:t>'</a:t>
            </a:r>
            <a:r>
              <a:rPr lang="en-US" sz="2400" dirty="0"/>
              <a:t>s good at holding heat.</a:t>
            </a:r>
          </a:p>
          <a:p>
            <a:pPr>
              <a:spcBef>
                <a:spcPct val="50000"/>
              </a:spcBef>
              <a:defRPr/>
            </a:pPr>
            <a:r>
              <a:rPr lang="en-US" sz="2400" dirty="0"/>
              <a:t>Taking a copper frying pan off the stove with your bare hands is an awful idea because metals have almost no heat capacity. In plain terms, metals give heat away as fast as they can.</a:t>
            </a:r>
          </a:p>
        </p:txBody>
      </p:sp>
      <p:sp>
        <p:nvSpPr>
          <p:cNvPr id="10" name="Footer Placeholder 9"/>
          <p:cNvSpPr>
            <a:spLocks noGrp="1"/>
          </p:cNvSpPr>
          <p:nvPr>
            <p:ph type="ftr" sz="quarter" idx="10"/>
          </p:nvPr>
        </p:nvSpPr>
        <p:spPr/>
        <p:txBody>
          <a:bodyPr/>
          <a:lstStyle/>
          <a:p>
            <a:r>
              <a:rPr lang="en-GB" dirty="0">
                <a:solidFill>
                  <a:srgbClr val="000000"/>
                </a:solidFill>
              </a:rPr>
              <a:t>© 2016 Pearson Education, Inc.</a:t>
            </a:r>
          </a:p>
        </p:txBody>
      </p:sp>
    </p:spTree>
    <p:extLst>
      <p:ext uri="{BB962C8B-B14F-4D97-AF65-F5344CB8AC3E}">
        <p14:creationId xmlns:p14="http://schemas.microsoft.com/office/powerpoint/2010/main" val="408998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You can reach with your bare hand inside a 300</a:t>
            </a:r>
            <a:r>
              <a:rPr lang="en-US" altLang="en-US" sz="2000" baseline="30000" dirty="0">
                <a:solidFill>
                  <a:srgbClr val="000000"/>
                </a:solidFill>
                <a:latin typeface="Times New Roman" panose="02020603050405020304" pitchFamily="18" charset="0"/>
              </a:rPr>
              <a:t>o</a:t>
            </a:r>
            <a:r>
              <a:rPr lang="en-US" altLang="en-US" sz="2000" dirty="0">
                <a:solidFill>
                  <a:srgbClr val="000000"/>
                </a:solidFill>
                <a:latin typeface="Times New Roman" panose="02020603050405020304" pitchFamily="18" charset="0"/>
              </a:rPr>
              <a:t>C pizza oven briefly without harm. But you cannot reach into a pot of boiling water at 100</a:t>
            </a:r>
            <a:r>
              <a:rPr lang="en-US" altLang="en-US" sz="2000" baseline="30000" dirty="0">
                <a:solidFill>
                  <a:srgbClr val="000000"/>
                </a:solidFill>
                <a:latin typeface="Times New Roman" panose="02020603050405020304" pitchFamily="18" charset="0"/>
              </a:rPr>
              <a:t>o</a:t>
            </a:r>
            <a:r>
              <a:rPr lang="en-US" altLang="en-US" sz="2000" dirty="0">
                <a:solidFill>
                  <a:srgbClr val="000000"/>
                </a:solidFill>
                <a:latin typeface="Times New Roman" panose="02020603050405020304" pitchFamily="18" charset="0"/>
              </a:rPr>
              <a:t>C without being burned. The explanation has to do with differences in…</a:t>
            </a:r>
          </a:p>
          <a:p>
            <a:pPr algn="l"/>
            <a:endParaRPr lang="en-US" altLang="en-US" sz="2000" dirty="0">
              <a:solidFill>
                <a:srgbClr val="000000"/>
              </a:solidFill>
              <a:latin typeface="Times New Roman" panose="02020603050405020304" pitchFamily="18" charset="0"/>
            </a:endParaRPr>
          </a:p>
          <a:p>
            <a:pPr marL="457200" indent="-457200" algn="l">
              <a:buFont typeface="+mj-lt"/>
              <a:buAutoNum type="alphaUcPeriod"/>
            </a:pPr>
            <a:r>
              <a:rPr lang="en-US" altLang="en-US" sz="2000" dirty="0">
                <a:solidFill>
                  <a:srgbClr val="000000"/>
                </a:solidFill>
                <a:latin typeface="Times New Roman" panose="02020603050405020304" pitchFamily="18" charset="0"/>
              </a:rPr>
              <a:t>Conductivities</a:t>
            </a:r>
          </a:p>
          <a:p>
            <a:pPr marL="457200" indent="-457200" algn="l">
              <a:buFont typeface="+mj-lt"/>
              <a:buAutoNum type="alphaUcPeriod"/>
            </a:pPr>
            <a:r>
              <a:rPr lang="en-US" altLang="en-US" sz="2000" dirty="0">
                <a:solidFill>
                  <a:srgbClr val="000000"/>
                </a:solidFill>
                <a:latin typeface="Times New Roman" panose="02020603050405020304" pitchFamily="18" charset="0"/>
              </a:rPr>
              <a:t>Specific heat capacities.</a:t>
            </a:r>
          </a:p>
          <a:p>
            <a:pPr marL="457200" indent="-457200">
              <a:buFont typeface="+mj-lt"/>
              <a:buAutoNum type="alphaUcPeriod"/>
            </a:pPr>
            <a:r>
              <a:rPr lang="en-US" altLang="en-US" sz="2000" dirty="0">
                <a:solidFill>
                  <a:srgbClr val="000000"/>
                </a:solidFill>
                <a:latin typeface="Times New Roman" panose="02020603050405020304" pitchFamily="18" charset="0"/>
              </a:rPr>
              <a:t>Both of these.</a:t>
            </a:r>
          </a:p>
          <a:p>
            <a:pPr marL="457200" indent="-457200">
              <a:buFont typeface="+mj-lt"/>
              <a:buAutoNum type="alphaUcPeriod"/>
            </a:pPr>
            <a:r>
              <a:rPr lang="en-US" altLang="en-US" sz="2000" dirty="0">
                <a:solidFill>
                  <a:srgbClr val="000000"/>
                </a:solidFill>
                <a:latin typeface="Times New Roman" panose="02020603050405020304" pitchFamily="18" charset="0"/>
              </a:rPr>
              <a:t>Neither of these.</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5</a:t>
            </a:r>
          </a:p>
        </p:txBody>
      </p:sp>
      <p:pic>
        <p:nvPicPr>
          <p:cNvPr id="4" name="Picture 3"/>
          <p:cNvPicPr>
            <a:picLocks noChangeAspect="1"/>
          </p:cNvPicPr>
          <p:nvPr/>
        </p:nvPicPr>
        <p:blipFill>
          <a:blip r:embed="rId2"/>
          <a:stretch>
            <a:fillRect/>
          </a:stretch>
        </p:blipFill>
        <p:spPr>
          <a:xfrm>
            <a:off x="1283091" y="4343400"/>
            <a:ext cx="2229365" cy="1524000"/>
          </a:xfrm>
          <a:prstGeom prst="rect">
            <a:avLst/>
          </a:prstGeom>
        </p:spPr>
      </p:pic>
    </p:spTree>
    <p:extLst>
      <p:ext uri="{BB962C8B-B14F-4D97-AF65-F5344CB8AC3E}">
        <p14:creationId xmlns:p14="http://schemas.microsoft.com/office/powerpoint/2010/main" val="1639558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You immerse a 1-kg block of iron in 1-kg of water in an insulated chamber, add 100J of heat, and allow the iron and water to equilibrate to the same temperature. Which has absorbed more heat, the iron or the water?</a:t>
            </a:r>
          </a:p>
          <a:p>
            <a:pPr algn="l"/>
            <a:endParaRPr lang="en-US" altLang="en-US" sz="2000" dirty="0">
              <a:solidFill>
                <a:srgbClr val="000000"/>
              </a:solidFill>
              <a:latin typeface="Times New Roman" panose="02020603050405020304" pitchFamily="18" charset="0"/>
            </a:endParaRPr>
          </a:p>
          <a:p>
            <a:pPr marL="457200" indent="-457200" algn="l">
              <a:buFont typeface="+mj-lt"/>
              <a:buAutoNum type="alphaUcPeriod"/>
            </a:pPr>
            <a:r>
              <a:rPr lang="en-US" altLang="en-US" sz="2000" dirty="0">
                <a:solidFill>
                  <a:srgbClr val="000000"/>
                </a:solidFill>
                <a:latin typeface="Times New Roman" panose="02020603050405020304" pitchFamily="18" charset="0"/>
              </a:rPr>
              <a:t>They absorb the same amount of heat.</a:t>
            </a:r>
          </a:p>
          <a:p>
            <a:pPr marL="457200" indent="-457200" algn="l">
              <a:buFont typeface="+mj-lt"/>
              <a:buAutoNum type="alphaUcPeriod"/>
            </a:pPr>
            <a:r>
              <a:rPr lang="en-US" altLang="en-US" sz="2000" dirty="0">
                <a:solidFill>
                  <a:srgbClr val="000000"/>
                </a:solidFill>
                <a:latin typeface="Times New Roman" panose="02020603050405020304" pitchFamily="18" charset="0"/>
              </a:rPr>
              <a:t>The iron absorbs more heat.</a:t>
            </a:r>
          </a:p>
          <a:p>
            <a:pPr marL="457200" indent="-457200" algn="l">
              <a:buFont typeface="+mj-lt"/>
              <a:buAutoNum type="alphaUcPeriod"/>
            </a:pPr>
            <a:r>
              <a:rPr lang="en-US" altLang="en-US" sz="2000" dirty="0">
                <a:solidFill>
                  <a:srgbClr val="000000"/>
                </a:solidFill>
                <a:latin typeface="Times New Roman" panose="02020603050405020304" pitchFamily="18" charset="0"/>
              </a:rPr>
              <a:t>The water absorbs more heat.</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6</a:t>
            </a:r>
          </a:p>
        </p:txBody>
      </p:sp>
      <p:sp>
        <p:nvSpPr>
          <p:cNvPr id="6" name="TextBox 5">
            <a:extLst>
              <a:ext uri="{FF2B5EF4-FFF2-40B4-BE49-F238E27FC236}">
                <a16:creationId xmlns:a16="http://schemas.microsoft.com/office/drawing/2014/main" id="{8065B082-0497-4653-8C42-48D7ACA857D9}"/>
              </a:ext>
            </a:extLst>
          </p:cNvPr>
          <p:cNvSpPr txBox="1"/>
          <p:nvPr/>
        </p:nvSpPr>
        <p:spPr>
          <a:xfrm>
            <a:off x="1283091" y="6324600"/>
            <a:ext cx="6794109" cy="615553"/>
          </a:xfrm>
          <a:prstGeom prst="rect">
            <a:avLst/>
          </a:prstGeom>
          <a:noFill/>
        </p:spPr>
        <p:txBody>
          <a:bodyPr wrap="square" rtlCol="0">
            <a:spAutoFit/>
          </a:bodyPr>
          <a:lstStyle/>
          <a:p>
            <a:r>
              <a:rPr lang="en-US" sz="1600" dirty="0">
                <a:solidFill>
                  <a:srgbClr val="FF0000"/>
                </a:solidFill>
              </a:rPr>
              <a:t>Water has  10 times the specific heat of iron Q= mc\delta  T</a:t>
            </a:r>
          </a:p>
          <a:p>
            <a:endParaRPr lang="en-US" dirty="0"/>
          </a:p>
        </p:txBody>
      </p:sp>
    </p:spTree>
    <p:extLst>
      <p:ext uri="{BB962C8B-B14F-4D97-AF65-F5344CB8AC3E}">
        <p14:creationId xmlns:p14="http://schemas.microsoft.com/office/powerpoint/2010/main" val="4044520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2759" y="1306592"/>
            <a:ext cx="2251046"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14.5	Phase Changes</a:t>
            </a:r>
          </a:p>
        </p:txBody>
      </p:sp>
      <p:grpSp>
        <p:nvGrpSpPr>
          <p:cNvPr id="20" name="Group 19"/>
          <p:cNvGrpSpPr/>
          <p:nvPr/>
        </p:nvGrpSpPr>
        <p:grpSpPr>
          <a:xfrm>
            <a:off x="151298" y="2444808"/>
            <a:ext cx="2312498" cy="1697289"/>
            <a:chOff x="4593380" y="1993084"/>
            <a:chExt cx="3083330" cy="2263052"/>
          </a:xfrm>
        </p:grpSpPr>
        <p:sp>
          <p:nvSpPr>
            <p:cNvPr id="9" name="TextBox 8"/>
            <p:cNvSpPr txBox="1"/>
            <p:nvPr/>
          </p:nvSpPr>
          <p:spPr>
            <a:xfrm>
              <a:off x="5436963" y="1993084"/>
              <a:ext cx="918459" cy="86177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Water</a:t>
              </a:r>
            </a:p>
          </p:txBody>
        </p:sp>
        <p:sp>
          <p:nvSpPr>
            <p:cNvPr id="10" name="TextBox 9"/>
            <p:cNvSpPr txBox="1"/>
            <p:nvPr/>
          </p:nvSpPr>
          <p:spPr>
            <a:xfrm>
              <a:off x="4593380" y="3394361"/>
              <a:ext cx="601255" cy="86177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Ice</a:t>
              </a:r>
            </a:p>
          </p:txBody>
        </p:sp>
        <p:sp>
          <p:nvSpPr>
            <p:cNvPr id="11" name="TextBox 10"/>
            <p:cNvSpPr txBox="1"/>
            <p:nvPr/>
          </p:nvSpPr>
          <p:spPr>
            <a:xfrm>
              <a:off x="6696239" y="3394360"/>
              <a:ext cx="980471" cy="492443"/>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Vapor</a:t>
              </a:r>
            </a:p>
          </p:txBody>
        </p:sp>
        <p:cxnSp>
          <p:nvCxnSpPr>
            <p:cNvPr id="5" name="Straight Connector 4"/>
            <p:cNvCxnSpPr/>
            <p:nvPr/>
          </p:nvCxnSpPr>
          <p:spPr>
            <a:xfrm flipH="1">
              <a:off x="5305647" y="2557130"/>
              <a:ext cx="590545" cy="106806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305647" y="3626546"/>
              <a:ext cx="1238191" cy="699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96192" y="2557130"/>
              <a:ext cx="620430" cy="107641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563817" y="1257704"/>
            <a:ext cx="6451092" cy="4439412"/>
            <a:chOff x="3590544" y="533938"/>
            <a:chExt cx="8601456" cy="591921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544" y="533938"/>
              <a:ext cx="8601456" cy="5919216"/>
            </a:xfrm>
            <a:prstGeom prst="rect">
              <a:avLst/>
            </a:prstGeom>
          </p:spPr>
        </p:pic>
        <p:sp>
          <p:nvSpPr>
            <p:cNvPr id="3" name="Rectangle 2"/>
            <p:cNvSpPr/>
            <p:nvPr/>
          </p:nvSpPr>
          <p:spPr>
            <a:xfrm>
              <a:off x="3590544" y="6277087"/>
              <a:ext cx="1180472"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777372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0" y="0"/>
            <a:ext cx="9144000" cy="584775"/>
          </a:xfrm>
        </p:spPr>
        <p:txBody>
          <a:bodyPr/>
          <a:lstStyle/>
          <a:p>
            <a:r>
              <a:rPr lang="en-US" dirty="0"/>
              <a:t>Phase Changes and the Snowflake</a:t>
            </a:r>
          </a:p>
        </p:txBody>
      </p:sp>
      <p:sp>
        <p:nvSpPr>
          <p:cNvPr id="13" name="Content Placeholder 12"/>
          <p:cNvSpPr>
            <a:spLocks noGrp="1"/>
          </p:cNvSpPr>
          <p:nvPr>
            <p:ph idx="1"/>
          </p:nvPr>
        </p:nvSpPr>
        <p:spPr/>
        <p:txBody>
          <a:bodyPr/>
          <a:lstStyle/>
          <a:p>
            <a:pPr>
              <a:spcBef>
                <a:spcPct val="50000"/>
              </a:spcBef>
              <a:defRPr/>
            </a:pPr>
            <a:r>
              <a:rPr lang="en-US" sz="2200" dirty="0"/>
              <a:t>Which is worse to touch for a burn: 100ºC water or 100ºC steam? The steam, because it also contains the energy that it took to become a gas. In the case of water, this is 2.3 MILLION joules per kg of water.</a:t>
            </a:r>
          </a:p>
          <a:p>
            <a:pPr>
              <a:spcBef>
                <a:spcPct val="50000"/>
              </a:spcBef>
              <a:defRPr/>
            </a:pPr>
            <a:r>
              <a:rPr lang="en-US" sz="2200" dirty="0"/>
              <a:t>The snowflake on the left needs to absorb the latent heat of fusion to become a liquid. The metal in the person</a:t>
            </a:r>
            <a:r>
              <a:rPr lang="fr-FR" altLang="ja-JP" sz="2200" dirty="0"/>
              <a:t>'</a:t>
            </a:r>
            <a:r>
              <a:rPr lang="en-US" sz="2200" dirty="0"/>
              <a:t>s hand to the right just did that from the person</a:t>
            </a:r>
            <a:r>
              <a:rPr lang="fr-FR" altLang="ja-JP" sz="2200" dirty="0"/>
              <a:t>'</a:t>
            </a:r>
            <a:r>
              <a:rPr lang="en-US" sz="2200" dirty="0"/>
              <a:t>s body temperature.</a:t>
            </a:r>
          </a:p>
          <a:p>
            <a:pPr>
              <a:spcBef>
                <a:spcPct val="50000"/>
              </a:spcBef>
              <a:defRPr/>
            </a:pPr>
            <a:r>
              <a:rPr lang="en-US" sz="2200" dirty="0"/>
              <a:t>Put ice in water. You have a refreshing drink but also solid water and liquid water in equilibrium.</a:t>
            </a:r>
          </a:p>
        </p:txBody>
      </p:sp>
      <p:sp>
        <p:nvSpPr>
          <p:cNvPr id="2" name="Footer Placeholder 1"/>
          <p:cNvSpPr>
            <a:spLocks noGrp="1"/>
          </p:cNvSpPr>
          <p:nvPr>
            <p:ph type="ftr" sz="quarter" idx="10"/>
          </p:nvPr>
        </p:nvSpPr>
        <p:spPr/>
        <p:txBody>
          <a:bodyPr/>
          <a:lstStyle/>
          <a:p>
            <a:r>
              <a:rPr lang="en-GB" dirty="0">
                <a:solidFill>
                  <a:srgbClr val="000000"/>
                </a:solidFill>
              </a:rPr>
              <a:t>© 2016 Pearson Education, Inc.</a:t>
            </a:r>
          </a:p>
        </p:txBody>
      </p:sp>
      <p:pic>
        <p:nvPicPr>
          <p:cNvPr id="14" name="Picture 13" descr="14_14_Fig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582" y="4720185"/>
            <a:ext cx="2713393" cy="1828800"/>
          </a:xfrm>
          <a:prstGeom prst="rect">
            <a:avLst/>
          </a:prstGeom>
        </p:spPr>
      </p:pic>
      <p:pic>
        <p:nvPicPr>
          <p:cNvPr id="15" name="Picture 14" descr="14_Pg439_Un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2" y="4628219"/>
            <a:ext cx="1828800" cy="1828800"/>
          </a:xfrm>
          <a:prstGeom prst="rect">
            <a:avLst/>
          </a:prstGeom>
        </p:spPr>
      </p:pic>
    </p:spTree>
    <p:extLst>
      <p:ext uri="{BB962C8B-B14F-4D97-AF65-F5344CB8AC3E}">
        <p14:creationId xmlns:p14="http://schemas.microsoft.com/office/powerpoint/2010/main" val="3525225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15736"/>
          <a:stretch>
            <a:fillRect/>
          </a:stretch>
        </p:blipFill>
        <p:spPr bwMode="auto">
          <a:xfrm>
            <a:off x="152400" y="3048000"/>
            <a:ext cx="46482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b="4762"/>
          <a:stretch>
            <a:fillRect/>
          </a:stretch>
        </p:blipFill>
        <p:spPr bwMode="auto">
          <a:xfrm>
            <a:off x="0" y="0"/>
            <a:ext cx="4924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5"/>
          <p:cNvSpPr txBox="1">
            <a:spLocks noChangeArrowheads="1"/>
          </p:cNvSpPr>
          <p:nvPr/>
        </p:nvSpPr>
        <p:spPr bwMode="auto">
          <a:xfrm>
            <a:off x="4394200" y="0"/>
            <a:ext cx="2663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Phase changes</a:t>
            </a:r>
          </a:p>
        </p:txBody>
      </p:sp>
      <p:sp>
        <p:nvSpPr>
          <p:cNvPr id="2" name="TextBox 1"/>
          <p:cNvSpPr txBox="1"/>
          <p:nvPr/>
        </p:nvSpPr>
        <p:spPr>
          <a:xfrm>
            <a:off x="5427867" y="625247"/>
            <a:ext cx="2691763" cy="1477328"/>
          </a:xfrm>
          <a:prstGeom prst="rect">
            <a:avLst/>
          </a:prstGeom>
          <a:noFill/>
        </p:spPr>
        <p:txBody>
          <a:bodyPr wrap="none" rtlCol="0">
            <a:spAutoFit/>
          </a:bodyPr>
          <a:lstStyle/>
          <a:p>
            <a:r>
              <a:rPr lang="en-US" dirty="0"/>
              <a:t>Example of H</a:t>
            </a:r>
            <a:r>
              <a:rPr lang="en-US" baseline="-25000" dirty="0"/>
              <a:t>2</a:t>
            </a:r>
            <a:r>
              <a:rPr lang="en-US" dirty="0"/>
              <a:t>O</a:t>
            </a:r>
          </a:p>
          <a:p>
            <a:endParaRPr lang="en-US" dirty="0"/>
          </a:p>
          <a:p>
            <a:r>
              <a:rPr lang="en-US" dirty="0"/>
              <a:t>Solid phase = ice</a:t>
            </a:r>
          </a:p>
          <a:p>
            <a:r>
              <a:rPr lang="en-US" dirty="0"/>
              <a:t>Liquid phase = water</a:t>
            </a:r>
          </a:p>
          <a:p>
            <a:r>
              <a:rPr lang="en-US" dirty="0"/>
              <a:t>Gaseous phase = steam</a:t>
            </a:r>
          </a:p>
        </p:txBody>
      </p:sp>
      <p:sp>
        <p:nvSpPr>
          <p:cNvPr id="3" name="TextBox 2"/>
          <p:cNvSpPr txBox="1"/>
          <p:nvPr/>
        </p:nvSpPr>
        <p:spPr>
          <a:xfrm>
            <a:off x="5334000" y="2203947"/>
            <a:ext cx="3247788" cy="1200329"/>
          </a:xfrm>
          <a:prstGeom prst="rect">
            <a:avLst/>
          </a:prstGeom>
          <a:noFill/>
          <a:ln w="38100">
            <a:solidFill>
              <a:srgbClr val="FF0000"/>
            </a:solidFill>
          </a:ln>
        </p:spPr>
        <p:txBody>
          <a:bodyPr wrap="square" rtlCol="0">
            <a:spAutoFit/>
          </a:bodyPr>
          <a:lstStyle/>
          <a:p>
            <a:r>
              <a:rPr lang="en-US" dirty="0"/>
              <a:t>Phase changes take place at a definite temperature and are accompanied by absorption or emission of heat.</a:t>
            </a:r>
          </a:p>
        </p:txBody>
      </p:sp>
      <p:sp>
        <p:nvSpPr>
          <p:cNvPr id="4" name="TextBox 3"/>
          <p:cNvSpPr txBox="1"/>
          <p:nvPr/>
        </p:nvSpPr>
        <p:spPr>
          <a:xfrm>
            <a:off x="4953000" y="3459481"/>
            <a:ext cx="4352697" cy="646331"/>
          </a:xfrm>
          <a:prstGeom prst="rect">
            <a:avLst/>
          </a:prstGeom>
          <a:noFill/>
        </p:spPr>
        <p:txBody>
          <a:bodyPr wrap="square" rtlCol="0">
            <a:spAutoFit/>
          </a:bodyPr>
          <a:lstStyle/>
          <a:p>
            <a:r>
              <a:rPr lang="en-US" dirty="0"/>
              <a:t>1kg of ice at 0</a:t>
            </a:r>
            <a:r>
              <a:rPr lang="en-US" baseline="30000" dirty="0"/>
              <a:t>o</a:t>
            </a:r>
            <a:r>
              <a:rPr lang="en-US" dirty="0"/>
              <a:t>C becomes 1kg of water at 0</a:t>
            </a:r>
            <a:r>
              <a:rPr lang="en-US" baseline="30000" dirty="0"/>
              <a:t>o</a:t>
            </a:r>
            <a:r>
              <a:rPr lang="en-US" dirty="0"/>
              <a:t>C with supplying the heat of fusion. </a:t>
            </a:r>
          </a:p>
        </p:txBody>
      </p:sp>
      <mc:AlternateContent xmlns:mc="http://schemas.openxmlformats.org/markup-compatibility/2006" xmlns:a14="http://schemas.microsoft.com/office/drawing/2010/main">
        <mc:Choice Requires="a14">
          <p:sp>
            <p:nvSpPr>
              <p:cNvPr id="5" name="TextBox 4"/>
              <p:cNvSpPr txBox="1"/>
              <p:nvPr/>
            </p:nvSpPr>
            <p:spPr>
              <a:xfrm>
                <a:off x="5239154" y="4151499"/>
                <a:ext cx="3437479" cy="526876"/>
              </a:xfrm>
              <a:prstGeom prst="rect">
                <a:avLst/>
              </a:prstGeom>
              <a:noFill/>
              <a:ln w="38100">
                <a:solidFill>
                  <a:srgbClr val="FF0000"/>
                </a:solidFill>
              </a:ln>
            </p:spPr>
            <p:txBody>
              <a:bodyPr wrap="none" rtlCol="0">
                <a:spAutoFit/>
              </a:bodyPr>
              <a:lstStyle/>
              <a:p>
                <a:r>
                  <a:rPr lang="en-US" dirty="0"/>
                  <a:t>Heat of fusion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𝑓</m:t>
                        </m:r>
                      </m:sub>
                    </m:sSub>
                    <m:r>
                      <a:rPr lang="en-US" b="0" i="1" smtClean="0">
                        <a:latin typeface="Cambria Math" panose="02040503050406030204" pitchFamily="18" charset="0"/>
                      </a:rPr>
                      <m:t>=3.34</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𝑗</m:t>
                        </m:r>
                      </m:num>
                      <m:den>
                        <m:r>
                          <a:rPr lang="en-US" b="0" i="1" smtClean="0">
                            <a:latin typeface="Cambria Math" panose="02040503050406030204" pitchFamily="18" charset="0"/>
                          </a:rPr>
                          <m:t>𝑘𝑔</m:t>
                        </m:r>
                      </m:den>
                    </m:f>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239154" y="4151499"/>
                <a:ext cx="3437479" cy="526876"/>
              </a:xfrm>
              <a:prstGeom prst="rect">
                <a:avLst/>
              </a:prstGeom>
              <a:blipFill rotWithShape="0">
                <a:blip r:embed="rId5"/>
                <a:stretch>
                  <a:fillRect l="-877" b="-3261"/>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656254" y="4750647"/>
                <a:ext cx="2603277" cy="767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limLow>
                        <m:limLowPr>
                          <m:ctrlPr>
                            <a:rPr lang="en-US" i="1" smtClean="0">
                              <a:latin typeface="Cambria Math" panose="02040503050406030204" pitchFamily="18" charset="0"/>
                            </a:rPr>
                          </m:ctrlPr>
                        </m:limLowPr>
                        <m:e>
                          <m:groupChr>
                            <m:groupChrPr>
                              <m:chr m:val="⏟"/>
                              <m:ctrlPr>
                                <a:rPr lang="en-US" i="1" smtClean="0">
                                  <a:latin typeface="Cambria Math" panose="02040503050406030204" pitchFamily="18" charset="0"/>
                                </a:rPr>
                              </m:ctrlPr>
                            </m:groupChrPr>
                            <m:e>
                              <m:r>
                                <a:rPr lang="en-US" b="0" i="1" smtClean="0">
                                  <a:latin typeface="Cambria Math" panose="02040503050406030204" pitchFamily="18" charset="0"/>
                                </a:rPr>
                                <m:t>𝑄</m:t>
                              </m:r>
                            </m:e>
                          </m:groupChr>
                        </m:e>
                        <m:lim>
                          <m:r>
                            <a:rPr lang="en-US" b="0" i="1" smtClean="0">
                              <a:latin typeface="Cambria Math" panose="02040503050406030204" pitchFamily="18" charset="0"/>
                            </a:rPr>
                            <m:t>h𝑒𝑎𝑡</m:t>
                          </m:r>
                        </m:lim>
                      </m:limLow>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limLow>
                        <m:limLowPr>
                          <m:ctrlPr>
                            <a:rPr lang="en-US" b="0" i="1" smtClean="0">
                              <a:latin typeface="Cambria Math" panose="02040503050406030204" pitchFamily="18" charset="0"/>
                              <a:ea typeface="Cambria Math" panose="02040503050406030204" pitchFamily="18" charset="0"/>
                            </a:rPr>
                          </m:ctrlPr>
                        </m:limLowPr>
                        <m:e>
                          <m:groupChr>
                            <m:groupChrPr>
                              <m:chr m:val="⏟"/>
                              <m:ctrlPr>
                                <a:rPr lang="en-US" b="0" i="1" smtClean="0">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𝑚</m:t>
                              </m:r>
                            </m:e>
                          </m:groupChr>
                        </m:e>
                        <m:lim>
                          <m:r>
                            <a:rPr lang="en-US" b="0" i="1" smtClean="0">
                              <a:latin typeface="Cambria Math" panose="02040503050406030204" pitchFamily="18" charset="0"/>
                              <a:ea typeface="Cambria Math" panose="02040503050406030204" pitchFamily="18" charset="0"/>
                            </a:rPr>
                            <m:t>𝑚𝑎𝑠𝑠</m:t>
                          </m:r>
                        </m:lim>
                      </m:limLow>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𝑓</m:t>
                          </m:r>
                        </m:sub>
                      </m:sSub>
                    </m:oMath>
                  </m:oMathPara>
                </a14:m>
                <a:endParaRPr lang="en-US" dirty="0"/>
              </a:p>
              <a:p>
                <a:r>
                  <a:rPr lang="en-US" dirty="0"/>
                  <a:t>This process is reversible</a:t>
                </a:r>
              </a:p>
            </p:txBody>
          </p:sp>
        </mc:Choice>
        <mc:Fallback xmlns="">
          <p:sp>
            <p:nvSpPr>
              <p:cNvPr id="6" name="TextBox 5"/>
              <p:cNvSpPr txBox="1">
                <a:spLocks noRot="1" noChangeAspect="1" noMove="1" noResize="1" noEditPoints="1" noAdjustHandles="1" noChangeArrowheads="1" noChangeShapeType="1" noTextEdit="1"/>
              </p:cNvSpPr>
              <p:nvPr/>
            </p:nvSpPr>
            <p:spPr>
              <a:xfrm>
                <a:off x="5656254" y="4750647"/>
                <a:ext cx="2603277" cy="767518"/>
              </a:xfrm>
              <a:prstGeom prst="rect">
                <a:avLst/>
              </a:prstGeom>
              <a:blipFill rotWithShape="0">
                <a:blip r:embed="rId6"/>
                <a:stretch>
                  <a:fillRect l="-5621" r="-4450" b="-18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956509" y="5537985"/>
                <a:ext cx="4034694" cy="526876"/>
              </a:xfrm>
              <a:prstGeom prst="rect">
                <a:avLst/>
              </a:prstGeom>
              <a:noFill/>
              <a:ln w="38100">
                <a:solidFill>
                  <a:srgbClr val="FF0000"/>
                </a:solidFill>
              </a:ln>
            </p:spPr>
            <p:txBody>
              <a:bodyPr wrap="none" rtlCol="0">
                <a:spAutoFit/>
              </a:bodyPr>
              <a:lstStyle/>
              <a:p>
                <a:r>
                  <a:rPr lang="en-US" dirty="0"/>
                  <a:t>Heat of evaporation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𝑣</m:t>
                        </m:r>
                      </m:sub>
                    </m:sSub>
                    <m:r>
                      <a:rPr lang="en-US" b="0" i="1" smtClean="0">
                        <a:latin typeface="Cambria Math" panose="02040503050406030204" pitchFamily="18" charset="0"/>
                      </a:rPr>
                      <m:t>=2.26</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𝑗</m:t>
                        </m:r>
                      </m:num>
                      <m:den>
                        <m:r>
                          <a:rPr lang="en-US" b="0" i="1" smtClean="0">
                            <a:latin typeface="Cambria Math" panose="02040503050406030204" pitchFamily="18" charset="0"/>
                          </a:rPr>
                          <m:t>𝑘𝑔</m:t>
                        </m:r>
                      </m:den>
                    </m:f>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956509" y="5537985"/>
                <a:ext cx="4034694" cy="526876"/>
              </a:xfrm>
              <a:prstGeom prst="rect">
                <a:avLst/>
              </a:prstGeom>
              <a:blipFill rotWithShape="0">
                <a:blip r:embed="rId7"/>
                <a:stretch>
                  <a:fillRect l="-749" b="-2151"/>
                </a:stretch>
              </a:blipFill>
              <a:ln w="38100">
                <a:solidFill>
                  <a:srgbClr val="FF0000"/>
                </a:solidFill>
              </a:ln>
            </p:spPr>
            <p:txBody>
              <a:bodyPr/>
              <a:lstStyle/>
              <a:p>
                <a:r>
                  <a:rPr lang="en-US">
                    <a:noFill/>
                  </a:rPr>
                  <a:t> </a:t>
                </a:r>
              </a:p>
            </p:txBody>
          </p:sp>
        </mc:Fallback>
      </mc:AlternateContent>
      <p:sp>
        <p:nvSpPr>
          <p:cNvPr id="13" name="TextBox 12"/>
          <p:cNvSpPr txBox="1"/>
          <p:nvPr/>
        </p:nvSpPr>
        <p:spPr>
          <a:xfrm>
            <a:off x="152399" y="6221526"/>
            <a:ext cx="8838803" cy="584775"/>
          </a:xfrm>
          <a:prstGeom prst="rect">
            <a:avLst/>
          </a:prstGeom>
          <a:noFill/>
        </p:spPr>
        <p:txBody>
          <a:bodyPr wrap="square" rtlCol="0">
            <a:spAutoFit/>
          </a:bodyPr>
          <a:lstStyle/>
          <a:p>
            <a:r>
              <a:rPr lang="en-US" sz="1600" dirty="0">
                <a:solidFill>
                  <a:srgbClr val="FF0000"/>
                </a:solidFill>
              </a:rPr>
              <a:t>Note: Boiling and condensation depend on the atmospheric pressure. Water boils in Denver at 95</a:t>
            </a:r>
            <a:r>
              <a:rPr lang="en-US" sz="1600" baseline="30000" dirty="0">
                <a:solidFill>
                  <a:srgbClr val="FF0000"/>
                </a:solidFill>
              </a:rPr>
              <a:t>o</a:t>
            </a:r>
            <a:r>
              <a:rPr lang="en-US" sz="1600" dirty="0">
                <a:solidFill>
                  <a:srgbClr val="FF0000"/>
                </a:solidFill>
              </a:rPr>
              <a:t>C and at 100</a:t>
            </a:r>
            <a:r>
              <a:rPr lang="en-US" sz="1600" baseline="30000" dirty="0">
                <a:solidFill>
                  <a:srgbClr val="FF0000"/>
                </a:solidFill>
              </a:rPr>
              <a:t>o</a:t>
            </a:r>
            <a:r>
              <a:rPr lang="en-US" sz="1600" dirty="0">
                <a:solidFill>
                  <a:srgbClr val="FF0000"/>
                </a:solidFill>
              </a:rPr>
              <a:t>C in </a:t>
            </a:r>
            <a:r>
              <a:rPr lang="en-US" sz="1600" dirty="0" err="1">
                <a:solidFill>
                  <a:srgbClr val="FF0000"/>
                </a:solidFill>
              </a:rPr>
              <a:t>Aggieland</a:t>
            </a:r>
            <a:r>
              <a:rPr lang="en-US" sz="1600" dirty="0">
                <a:solidFill>
                  <a:srgbClr val="FF0000"/>
                </a:solidFill>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457200" y="703118"/>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The illustration shows a thermometer that uses a column of liquid (usually mercury or ethanol) to measure air temperature. In thermal equilibrium, this thermometer measures the temperature of…</a:t>
            </a:r>
          </a:p>
        </p:txBody>
      </p:sp>
      <p:sp>
        <p:nvSpPr>
          <p:cNvPr id="195588"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Q17.1</a:t>
            </a:r>
          </a:p>
        </p:txBody>
      </p:sp>
      <p:sp>
        <p:nvSpPr>
          <p:cNvPr id="9" name="Text Box 13"/>
          <p:cNvSpPr txBox="1">
            <a:spLocks noChangeArrowheads="1"/>
          </p:cNvSpPr>
          <p:nvPr/>
        </p:nvSpPr>
        <p:spPr bwMode="auto">
          <a:xfrm>
            <a:off x="457200" y="2971800"/>
            <a:ext cx="4572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the column of liquid.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B. the glass that encloses the liquid.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 the air outside the thermometer.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D. both A and B.</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panose="02020603050405020304" pitchFamily="18" charset="0"/>
                <a:ea typeface="+mn-ea"/>
                <a:cs typeface="+mn-cs"/>
              </a:rPr>
              <a:t>E</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all of A, B, and C. </a:t>
            </a:r>
          </a:p>
        </p:txBody>
      </p:sp>
      <p:grpSp>
        <p:nvGrpSpPr>
          <p:cNvPr id="4" name="Group 3"/>
          <p:cNvGrpSpPr/>
          <p:nvPr/>
        </p:nvGrpSpPr>
        <p:grpSpPr>
          <a:xfrm>
            <a:off x="6400800" y="2061207"/>
            <a:ext cx="2286000" cy="3581400"/>
            <a:chOff x="5867400" y="2209800"/>
            <a:chExt cx="2922605" cy="44196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546"/>
            <a:stretch/>
          </p:blipFill>
          <p:spPr>
            <a:xfrm>
              <a:off x="5867400" y="2209800"/>
              <a:ext cx="2922605" cy="4419600"/>
            </a:xfrm>
            <a:prstGeom prst="rect">
              <a:avLst/>
            </a:prstGeom>
          </p:spPr>
        </p:pic>
        <p:sp>
          <p:nvSpPr>
            <p:cNvPr id="3" name="Rectangle 2"/>
            <p:cNvSpPr/>
            <p:nvPr/>
          </p:nvSpPr>
          <p:spPr bwMode="auto">
            <a:xfrm>
              <a:off x="5867400" y="2209800"/>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grpSp>
      <p:sp>
        <p:nvSpPr>
          <p:cNvPr id="5" name="TextBox 4"/>
          <p:cNvSpPr txBox="1"/>
          <p:nvPr/>
        </p:nvSpPr>
        <p:spPr>
          <a:xfrm>
            <a:off x="1828800" y="152400"/>
            <a:ext cx="4876800" cy="861774"/>
          </a:xfrm>
          <a:prstGeom prst="rect">
            <a:avLst/>
          </a:prstGeom>
          <a:noFill/>
        </p:spPr>
        <p:txBody>
          <a:bodyPr wrap="square" rtlCol="0">
            <a:spAutoFit/>
          </a:bodyPr>
          <a:lstStyle/>
          <a:p>
            <a:r>
              <a:rPr lang="en-US" sz="3200" dirty="0">
                <a:solidFill>
                  <a:srgbClr val="FF0000"/>
                </a:solidFill>
              </a:rPr>
              <a:t>Clicker question 1</a:t>
            </a:r>
          </a:p>
          <a:p>
            <a:endParaRPr lang="en-US" dirty="0"/>
          </a:p>
        </p:txBody>
      </p:sp>
    </p:spTree>
    <p:extLst>
      <p:ext uri="{BB962C8B-B14F-4D97-AF65-F5344CB8AC3E}">
        <p14:creationId xmlns:p14="http://schemas.microsoft.com/office/powerpoint/2010/main" val="606727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Q17.6</a:t>
            </a:r>
          </a:p>
        </p:txBody>
      </p:sp>
      <p:sp>
        <p:nvSpPr>
          <p:cNvPr id="210952" name="Text Box 8"/>
          <p:cNvSpPr txBox="1">
            <a:spLocks noChangeArrowheads="1"/>
          </p:cNvSpPr>
          <p:nvPr/>
        </p:nvSpPr>
        <p:spPr bwMode="auto">
          <a:xfrm>
            <a:off x="457200" y="2971800"/>
            <a:ext cx="7772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increases slightly.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B. decreases slightly.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 first increases slightly, then decreases slightly.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panose="02020603050405020304" pitchFamily="18" charset="0"/>
                <a:ea typeface="+mn-ea"/>
                <a:cs typeface="+mn-cs"/>
              </a:rPr>
              <a:t>D</a:t>
            </a: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remains the same.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E. The answer depends on the rate at which heat flows. </a:t>
            </a:r>
          </a:p>
        </p:txBody>
      </p:sp>
      <p:sp>
        <p:nvSpPr>
          <p:cNvPr id="210953" name="Text Box 9"/>
          <p:cNvSpPr txBox="1">
            <a:spLocks noChangeArrowheads="1"/>
          </p:cNvSpPr>
          <p:nvPr/>
        </p:nvSpPr>
        <p:spPr bwMode="auto">
          <a:xfrm>
            <a:off x="457200" y="685800"/>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pitcher contains 0.50 kg of liquid water at 0°C and 0.50 kg of ice at 0°C. You let heat flow into the pitcher until there is 0.75 kg of liquid water and 0.25 kg of ice. During this process, the temperature of the ice-water mixture…</a:t>
            </a:r>
          </a:p>
        </p:txBody>
      </p:sp>
      <p:sp>
        <p:nvSpPr>
          <p:cNvPr id="2" name="TextBox 1"/>
          <p:cNvSpPr txBox="1"/>
          <p:nvPr/>
        </p:nvSpPr>
        <p:spPr>
          <a:xfrm>
            <a:off x="2667000" y="114300"/>
            <a:ext cx="4343400" cy="861774"/>
          </a:xfrm>
          <a:prstGeom prst="rect">
            <a:avLst/>
          </a:prstGeom>
          <a:noFill/>
        </p:spPr>
        <p:txBody>
          <a:bodyPr wrap="square" rtlCol="0">
            <a:spAutoFit/>
          </a:bodyPr>
          <a:lstStyle/>
          <a:p>
            <a:r>
              <a:rPr lang="en-US" sz="3200" dirty="0">
                <a:solidFill>
                  <a:srgbClr val="FF0000"/>
                </a:solidFill>
              </a:rPr>
              <a:t>Clicker question 7</a:t>
            </a:r>
          </a:p>
          <a:p>
            <a:endParaRPr lang="en-US" dirty="0"/>
          </a:p>
        </p:txBody>
      </p:sp>
    </p:spTree>
    <p:extLst>
      <p:ext uri="{BB962C8B-B14F-4D97-AF65-F5344CB8AC3E}">
        <p14:creationId xmlns:p14="http://schemas.microsoft.com/office/powerpoint/2010/main" val="2055032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057400" y="1600200"/>
                <a:ext cx="4948919" cy="557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𝑄</m:t>
                      </m:r>
                      <m:r>
                        <a:rPr lang="en-US" sz="2800" b="0" i="1" smtClean="0">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𝑤𝑎𝑡𝑒𝑟</m:t>
                      </m:r>
                      <m:r>
                        <a:rPr lang="en-US" sz="2800" b="0" i="1" smtClean="0">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𝑚𝑐</m:t>
                      </m:r>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𝑇</m:t>
                      </m:r>
                      <m:r>
                        <a:rPr lang="en-US" sz="2800" b="0" i="1" smtClean="0">
                          <a:solidFill>
                            <a:prstClr val="black"/>
                          </a:solidFill>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𝑓</m:t>
                          </m:r>
                        </m:sub>
                      </m:sSub>
                      <m:r>
                        <a:rPr lang="en-US" sz="2800" b="0" i="1" smtClean="0">
                          <a:solidFill>
                            <a:prstClr val="black"/>
                          </a:solidFill>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b="0" i="1" smtClean="0">
                              <a:latin typeface="Cambria Math" panose="02040503050406030204" pitchFamily="18" charset="0"/>
                            </a:rPr>
                            <m:t>𝑖</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057400" y="1600200"/>
                <a:ext cx="4948919" cy="557717"/>
              </a:xfrm>
              <a:prstGeom prst="rect">
                <a:avLst/>
              </a:prstGeom>
              <a:blipFill>
                <a:blip r:embed="rId3"/>
                <a:stretch>
                  <a:fillRect/>
                </a:stretch>
              </a:blipFill>
            </p:spPr>
            <p:txBody>
              <a:bodyPr/>
              <a:lstStyle/>
              <a:p>
                <a:r>
                  <a:rPr lang="en-US">
                    <a:noFill/>
                  </a:rPr>
                  <a:t> </a:t>
                </a:r>
              </a:p>
            </p:txBody>
          </p:sp>
        </mc:Fallback>
      </mc:AlternateContent>
      <p:sp>
        <p:nvSpPr>
          <p:cNvPr id="3" name="TextBox 2"/>
          <p:cNvSpPr txBox="1"/>
          <p:nvPr/>
        </p:nvSpPr>
        <p:spPr>
          <a:xfrm>
            <a:off x="609600" y="677108"/>
            <a:ext cx="8382000" cy="523220"/>
          </a:xfrm>
          <a:prstGeom prst="rect">
            <a:avLst/>
          </a:prstGeom>
          <a:noFill/>
        </p:spPr>
        <p:txBody>
          <a:bodyPr wrap="square" rtlCol="0">
            <a:spAutoFit/>
          </a:bodyPr>
          <a:lstStyle/>
          <a:p>
            <a:r>
              <a:rPr lang="en-US" sz="2800" dirty="0">
                <a:solidFill>
                  <a:srgbClr val="FF0000"/>
                </a:solidFill>
                <a:latin typeface="Cambria Math" panose="02040503050406030204" pitchFamily="18" charset="0"/>
                <a:ea typeface="Cambria Math" panose="02040503050406030204" pitchFamily="18" charset="0"/>
              </a:rPr>
              <a:t>Example: An ice water mixture comes to equilibrium</a:t>
            </a:r>
          </a:p>
        </p:txBody>
      </p:sp>
      <mc:AlternateContent xmlns:mc="http://schemas.openxmlformats.org/markup-compatibility/2006" xmlns:a14="http://schemas.microsoft.com/office/drawing/2010/main">
        <mc:Choice Requires="a14">
          <p:sp>
            <p:nvSpPr>
              <p:cNvPr id="4" name="TextBox 3"/>
              <p:cNvSpPr txBox="1"/>
              <p:nvPr/>
            </p:nvSpPr>
            <p:spPr>
              <a:xfrm>
                <a:off x="2219274" y="2668488"/>
                <a:ext cx="5248325" cy="523220"/>
              </a:xfrm>
              <a:prstGeom prst="rect">
                <a:avLst/>
              </a:prstGeom>
              <a:noFill/>
            </p:spPr>
            <p:txBody>
              <a:bodyPr wrap="square" rtlCol="0">
                <a:spAutoFit/>
              </a:bodyPr>
              <a:lstStyle/>
              <a:p>
                <a14:m>
                  <m:oMath xmlns:m="http://schemas.openxmlformats.org/officeDocument/2006/math">
                    <m:r>
                      <a:rPr lang="en-US" sz="2800" i="1" smtClean="0">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𝑄</m:t>
                    </m:r>
                    <m:r>
                      <a:rPr lang="en-US" sz="2800" b="0" i="1" smtClean="0">
                        <a:solidFill>
                          <a:prstClr val="black"/>
                        </a:solidFill>
                        <a:latin typeface="Cambria Math" panose="02040503050406030204" pitchFamily="18" charset="0"/>
                        <a:ea typeface="Cambria Math" panose="02040503050406030204" pitchFamily="18" charset="0"/>
                      </a:rPr>
                      <m:t>(</m:t>
                    </m:r>
                    <m:r>
                      <m:rPr>
                        <m:nor/>
                      </m:rPr>
                      <a:rPr lang="en-US" sz="2800" b="0" i="0" dirty="0" smtClean="0"/>
                      <m:t>i</m:t>
                    </m:r>
                    <m:r>
                      <m:rPr>
                        <m:nor/>
                      </m:rPr>
                      <a:rPr lang="en-US" sz="2800" dirty="0"/>
                      <m:t>ce</m:t>
                    </m:r>
                    <m:r>
                      <m:rPr>
                        <m:nor/>
                      </m:rPr>
                      <a:rPr lang="en-US" sz="2800" b="0" i="0" dirty="0" smtClean="0"/>
                      <m:t>)</m:t>
                    </m:r>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𝑚𝑐</m:t>
                    </m:r>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𝑇</m:t>
                    </m:r>
                    <m:r>
                      <a:rPr lang="en-US" sz="2800" b="0" i="1" smtClean="0">
                        <a:solidFill>
                          <a:prstClr val="black"/>
                        </a:solidFill>
                        <a:latin typeface="Cambria Math" panose="02040503050406030204" pitchFamily="18" charset="0"/>
                        <a:ea typeface="Cambria Math" panose="02040503050406030204" pitchFamily="18" charset="0"/>
                      </a:rPr>
                      <m:t>+</m:t>
                    </m:r>
                    <m:r>
                      <a:rPr lang="en-US" sz="2800" b="0" i="1" smtClean="0">
                        <a:solidFill>
                          <a:prstClr val="black"/>
                        </a:solidFill>
                        <a:latin typeface="Cambria Math" panose="02040503050406030204" pitchFamily="18" charset="0"/>
                        <a:ea typeface="Cambria Math" panose="02040503050406030204" pitchFamily="18" charset="0"/>
                      </a:rPr>
                      <m:t>𝑚</m:t>
                    </m:r>
                    <m:sSub>
                      <m:sSubPr>
                        <m:ctrlPr>
                          <a:rPr lang="en-US" sz="2800" i="1">
                            <a:latin typeface="Cambria Math" panose="02040503050406030204" pitchFamily="18" charset="0"/>
                          </a:rPr>
                        </m:ctrlPr>
                      </m:sSubPr>
                      <m:e>
                        <m:r>
                          <a:rPr lang="en-US" sz="2800" i="1">
                            <a:latin typeface="Cambria Math" panose="02040503050406030204" pitchFamily="18" charset="0"/>
                          </a:rPr>
                          <m:t>𝐿</m:t>
                        </m:r>
                      </m:e>
                      <m:sub>
                        <m:r>
                          <a:rPr lang="en-US" sz="2800" b="0" i="1" smtClean="0">
                            <a:latin typeface="Cambria Math" panose="02040503050406030204" pitchFamily="18" charset="0"/>
                          </a:rPr>
                          <m:t>𝐹</m:t>
                        </m:r>
                      </m:sub>
                    </m:sSub>
                  </m:oMath>
                </a14:m>
                <a:r>
                  <a:rPr lang="en-US" sz="2800" dirty="0">
                    <a:latin typeface="+mj-lt"/>
                  </a:rPr>
                  <a:t>+</a:t>
                </a:r>
                <a:r>
                  <a:rPr lang="en-US" sz="2800" dirty="0">
                    <a:solidFill>
                      <a:prstClr val="black"/>
                    </a:solidFill>
                    <a:ea typeface="Cambria Math" panose="02040503050406030204" pitchFamily="18" charset="0"/>
                  </a:rPr>
                  <a:t> </a:t>
                </a:r>
                <a14:m>
                  <m:oMath xmlns:m="http://schemas.openxmlformats.org/officeDocument/2006/math">
                    <m:r>
                      <a:rPr lang="en-US" sz="2800" i="1">
                        <a:solidFill>
                          <a:prstClr val="black"/>
                        </a:solidFill>
                        <a:latin typeface="Cambria Math" panose="02040503050406030204" pitchFamily="18" charset="0"/>
                        <a:ea typeface="Cambria Math" panose="02040503050406030204" pitchFamily="18" charset="0"/>
                      </a:rPr>
                      <m:t>𝑚𝑐</m:t>
                    </m:r>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𝑇</m:t>
                    </m:r>
                  </m:oMath>
                </a14:m>
                <a:endParaRPr lang="en-US" sz="2800" dirty="0">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219274" y="2668488"/>
                <a:ext cx="5248325" cy="523220"/>
              </a:xfrm>
              <a:prstGeom prst="rect">
                <a:avLst/>
              </a:prstGeom>
              <a:blipFill>
                <a:blip r:embed="rId4"/>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295400" y="4114800"/>
                <a:ext cx="6934200" cy="523220"/>
              </a:xfrm>
              <a:prstGeom prst="rect">
                <a:avLst/>
              </a:prstGeom>
              <a:noFill/>
            </p:spPr>
            <p:txBody>
              <a:bodyPr wrap="square" rtlCol="0">
                <a:spAutoFit/>
              </a:bodyPr>
              <a:lstStyle/>
              <a:p>
                <a:r>
                  <a:rPr lang="en-US" sz="2800" dirty="0">
                    <a:latin typeface="Cambria Math" panose="02040503050406030204" pitchFamily="18" charset="0"/>
                    <a:ea typeface="Cambria Math" panose="02040503050406030204" pitchFamily="18" charset="0"/>
                  </a:rPr>
                  <a:t>equilibrium :    </a:t>
                </a:r>
                <a14:m>
                  <m:oMath xmlns:m="http://schemas.openxmlformats.org/officeDocument/2006/math">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𝑄</m:t>
                    </m:r>
                    <m:d>
                      <m:dPr>
                        <m:ctrlPr>
                          <a:rPr lang="en-US" sz="2800" i="1">
                            <a:solidFill>
                              <a:prstClr val="black"/>
                            </a:solidFill>
                            <a:latin typeface="Cambria Math" panose="02040503050406030204" pitchFamily="18" charset="0"/>
                            <a:ea typeface="Cambria Math" panose="02040503050406030204" pitchFamily="18" charset="0"/>
                          </a:rPr>
                        </m:ctrlPr>
                      </m:dPr>
                      <m:e>
                        <m:r>
                          <a:rPr lang="en-US" sz="2800" i="1">
                            <a:solidFill>
                              <a:prstClr val="black"/>
                            </a:solidFill>
                            <a:latin typeface="Cambria Math" panose="02040503050406030204" pitchFamily="18" charset="0"/>
                            <a:ea typeface="Cambria Math" panose="02040503050406030204" pitchFamily="18" charset="0"/>
                          </a:rPr>
                          <m:t>𝑤𝑎𝑡𝑒𝑟</m:t>
                        </m:r>
                      </m:e>
                    </m:d>
                    <m:r>
                      <a:rPr lang="en-US" sz="2800" b="0" i="1" smtClean="0">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𝑄</m:t>
                    </m:r>
                    <m:r>
                      <a:rPr lang="en-US" sz="2800" i="1">
                        <a:solidFill>
                          <a:prstClr val="black"/>
                        </a:solidFill>
                        <a:latin typeface="Cambria Math" panose="02040503050406030204" pitchFamily="18" charset="0"/>
                        <a:ea typeface="Cambria Math" panose="02040503050406030204" pitchFamily="18" charset="0"/>
                      </a:rPr>
                      <m:t>(</m:t>
                    </m:r>
                    <m:r>
                      <m:rPr>
                        <m:nor/>
                      </m:rPr>
                      <a:rPr lang="en-US" sz="2800" b="0" i="0" dirty="0" smtClean="0"/>
                      <m:t>i</m:t>
                    </m:r>
                    <m:r>
                      <m:rPr>
                        <m:nor/>
                      </m:rPr>
                      <a:rPr lang="en-US" sz="2800" dirty="0"/>
                      <m:t>ce</m:t>
                    </m:r>
                    <m:r>
                      <m:rPr>
                        <m:nor/>
                      </m:rPr>
                      <a:rPr lang="en-US" sz="2800" dirty="0"/>
                      <m:t>)</m:t>
                    </m:r>
                    <m:r>
                      <a:rPr lang="en-US" sz="2800" i="1">
                        <a:solidFill>
                          <a:prstClr val="black"/>
                        </a:solidFill>
                        <a:latin typeface="Cambria Math" panose="02040503050406030204" pitchFamily="18" charset="0"/>
                        <a:ea typeface="Cambria Math" panose="02040503050406030204" pitchFamily="18" charset="0"/>
                      </a:rPr>
                      <m:t>=</m:t>
                    </m:r>
                  </m:oMath>
                </a14:m>
                <a:r>
                  <a:rPr lang="en-US" sz="2800" dirty="0">
                    <a:latin typeface="Cambria Math" panose="02040503050406030204" pitchFamily="18" charset="0"/>
                    <a:ea typeface="Cambria Math" panose="02040503050406030204" pitchFamily="18" charset="0"/>
                  </a:rPr>
                  <a:t>0</a:t>
                </a:r>
              </a:p>
            </p:txBody>
          </p:sp>
        </mc:Choice>
        <mc:Fallback xmlns="">
          <p:sp>
            <p:nvSpPr>
              <p:cNvPr id="5" name="TextBox 4"/>
              <p:cNvSpPr txBox="1">
                <a:spLocks noRot="1" noChangeAspect="1" noMove="1" noResize="1" noEditPoints="1" noAdjustHandles="1" noChangeArrowheads="1" noChangeShapeType="1" noTextEdit="1"/>
              </p:cNvSpPr>
              <p:nvPr/>
            </p:nvSpPr>
            <p:spPr>
              <a:xfrm>
                <a:off x="1295400" y="4114800"/>
                <a:ext cx="6934200" cy="523220"/>
              </a:xfrm>
              <a:prstGeom prst="rect">
                <a:avLst/>
              </a:prstGeom>
              <a:blipFill>
                <a:blip r:embed="rId5"/>
                <a:stretch>
                  <a:fillRect l="-1847"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337173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Which requires more heat: Bringing a pan of liquid water from room temperature (20</a:t>
            </a:r>
            <a:r>
              <a:rPr lang="en-US" altLang="en-US" sz="2000" baseline="30000" dirty="0">
                <a:solidFill>
                  <a:srgbClr val="000000"/>
                </a:solidFill>
                <a:latin typeface="Times New Roman" panose="02020603050405020304" pitchFamily="18" charset="0"/>
              </a:rPr>
              <a:t>o</a:t>
            </a:r>
            <a:r>
              <a:rPr lang="en-US" altLang="en-US" sz="2000" dirty="0">
                <a:solidFill>
                  <a:srgbClr val="000000"/>
                </a:solidFill>
                <a:latin typeface="Times New Roman" panose="02020603050405020304" pitchFamily="18" charset="0"/>
              </a:rPr>
              <a:t>C) to the boiling point at 100</a:t>
            </a:r>
            <a:r>
              <a:rPr lang="en-US" altLang="en-US" sz="2000" baseline="30000" dirty="0">
                <a:solidFill>
                  <a:srgbClr val="000000"/>
                </a:solidFill>
                <a:latin typeface="Times New Roman" panose="02020603050405020304" pitchFamily="18" charset="0"/>
              </a:rPr>
              <a:t>o</a:t>
            </a:r>
            <a:r>
              <a:rPr lang="en-US" altLang="en-US" sz="2000" dirty="0">
                <a:solidFill>
                  <a:srgbClr val="000000"/>
                </a:solidFill>
                <a:latin typeface="Times New Roman" panose="02020603050405020304" pitchFamily="18" charset="0"/>
              </a:rPr>
              <a:t>C or converting all of the liquid water to steam at a constant 100</a:t>
            </a:r>
            <a:r>
              <a:rPr lang="en-US" altLang="en-US" sz="2000" baseline="30000" dirty="0">
                <a:solidFill>
                  <a:srgbClr val="000000"/>
                </a:solidFill>
                <a:latin typeface="Times New Roman" panose="02020603050405020304" pitchFamily="18" charset="0"/>
              </a:rPr>
              <a:t>o</a:t>
            </a:r>
            <a:r>
              <a:rPr lang="en-US" altLang="en-US" sz="2000" dirty="0">
                <a:solidFill>
                  <a:srgbClr val="000000"/>
                </a:solidFill>
                <a:latin typeface="Times New Roman" panose="02020603050405020304" pitchFamily="18" charset="0"/>
              </a:rPr>
              <a:t>C?</a:t>
            </a:r>
          </a:p>
          <a:p>
            <a:pPr algn="l"/>
            <a:endParaRPr lang="en-US" altLang="en-US" sz="2000" dirty="0">
              <a:solidFill>
                <a:srgbClr val="000000"/>
              </a:solidFill>
              <a:latin typeface="Times New Roman" panose="02020603050405020304" pitchFamily="18" charset="0"/>
            </a:endParaRPr>
          </a:p>
          <a:p>
            <a:pPr marL="457200" indent="-457200" algn="l">
              <a:buFont typeface="+mj-lt"/>
              <a:buAutoNum type="alphaUcPeriod"/>
            </a:pPr>
            <a:r>
              <a:rPr lang="en-US" altLang="en-US" sz="2000" dirty="0">
                <a:solidFill>
                  <a:srgbClr val="000000"/>
                </a:solidFill>
                <a:latin typeface="Times New Roman" panose="02020603050405020304" pitchFamily="18" charset="0"/>
              </a:rPr>
              <a:t>Heating the liquid water.</a:t>
            </a:r>
          </a:p>
          <a:p>
            <a:pPr marL="457200" indent="-457200">
              <a:buFont typeface="+mj-lt"/>
              <a:buAutoNum type="alphaUcPeriod"/>
            </a:pPr>
            <a:r>
              <a:rPr lang="en-US" altLang="en-US" sz="2000" dirty="0">
                <a:solidFill>
                  <a:srgbClr val="000000"/>
                </a:solidFill>
                <a:latin typeface="Times New Roman" panose="02020603050405020304" pitchFamily="18" charset="0"/>
              </a:rPr>
              <a:t>Converting the liquid water to steam.</a:t>
            </a:r>
          </a:p>
          <a:p>
            <a:pPr marL="457200" indent="-457200" algn="l">
              <a:buFont typeface="+mj-lt"/>
              <a:buAutoNum type="alphaUcPeriod"/>
            </a:pPr>
            <a:r>
              <a:rPr lang="en-US" altLang="en-US" sz="2000" dirty="0">
                <a:solidFill>
                  <a:srgbClr val="000000"/>
                </a:solidFill>
                <a:latin typeface="Times New Roman" panose="02020603050405020304" pitchFamily="18" charset="0"/>
              </a:rPr>
              <a:t>They require the same amount of heat.</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8</a:t>
            </a:r>
          </a:p>
        </p:txBody>
      </p:sp>
    </p:spTree>
    <p:extLst>
      <p:ext uri="{BB962C8B-B14F-4D97-AF65-F5344CB8AC3E}">
        <p14:creationId xmlns:p14="http://schemas.microsoft.com/office/powerpoint/2010/main" val="2530341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8148" y="381000"/>
            <a:ext cx="2215448"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Phase Changes</a:t>
            </a:r>
          </a:p>
        </p:txBody>
      </p:sp>
      <p:grpSp>
        <p:nvGrpSpPr>
          <p:cNvPr id="20" name="Group 19"/>
          <p:cNvGrpSpPr/>
          <p:nvPr/>
        </p:nvGrpSpPr>
        <p:grpSpPr>
          <a:xfrm>
            <a:off x="312663" y="1928440"/>
            <a:ext cx="2312498" cy="1697289"/>
            <a:chOff x="4593380" y="1993084"/>
            <a:chExt cx="3083330" cy="2263052"/>
          </a:xfrm>
        </p:grpSpPr>
        <p:sp>
          <p:nvSpPr>
            <p:cNvPr id="9" name="TextBox 8"/>
            <p:cNvSpPr txBox="1"/>
            <p:nvPr/>
          </p:nvSpPr>
          <p:spPr>
            <a:xfrm>
              <a:off x="5436963" y="1993084"/>
              <a:ext cx="918459" cy="86177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Water</a:t>
              </a:r>
            </a:p>
          </p:txBody>
        </p:sp>
        <p:sp>
          <p:nvSpPr>
            <p:cNvPr id="10" name="TextBox 9"/>
            <p:cNvSpPr txBox="1"/>
            <p:nvPr/>
          </p:nvSpPr>
          <p:spPr>
            <a:xfrm>
              <a:off x="4593380" y="3394361"/>
              <a:ext cx="601255" cy="86177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Ice</a:t>
              </a:r>
            </a:p>
          </p:txBody>
        </p:sp>
        <p:sp>
          <p:nvSpPr>
            <p:cNvPr id="11" name="TextBox 10"/>
            <p:cNvSpPr txBox="1"/>
            <p:nvPr/>
          </p:nvSpPr>
          <p:spPr>
            <a:xfrm>
              <a:off x="6696239" y="3394360"/>
              <a:ext cx="980471" cy="492443"/>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Vapor</a:t>
              </a:r>
            </a:p>
          </p:txBody>
        </p:sp>
        <p:cxnSp>
          <p:nvCxnSpPr>
            <p:cNvPr id="5" name="Straight Connector 4"/>
            <p:cNvCxnSpPr/>
            <p:nvPr/>
          </p:nvCxnSpPr>
          <p:spPr>
            <a:xfrm flipH="1">
              <a:off x="5305647" y="2557130"/>
              <a:ext cx="590545" cy="106806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305647" y="3626546"/>
              <a:ext cx="1238191" cy="699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96192" y="2557130"/>
              <a:ext cx="620430" cy="107641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739048" y="901906"/>
            <a:ext cx="6281121" cy="2400657"/>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Latent heat of infusion ice</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Calibri" panose="020F0502020204030204"/>
              <a:cs typeface="+mn-cs"/>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heat energy needs to be absorbed in order to change 1 kg of ice at 0 ºC and normal pressure to 1 kg of water at 0 ºC and normal pressure.</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i="1" dirty="0">
                <a:solidFill>
                  <a:prstClr val="black"/>
                </a:solidFill>
                <a:latin typeface="Times New Roman" panose="02020603050405020304" pitchFamily="18" charset="0"/>
                <a:cs typeface="Times New Roman" panose="02020603050405020304" pitchFamily="18" charset="0"/>
              </a:rPr>
              <a:t>		L</a:t>
            </a:r>
            <a:r>
              <a:rPr lang="en-US" baseline="-25000" dirty="0">
                <a:solidFill>
                  <a:prstClr val="black"/>
                </a:solidFill>
                <a:latin typeface="Times New Roman" panose="02020603050405020304" pitchFamily="18" charset="0"/>
                <a:cs typeface="Times New Roman" panose="02020603050405020304" pitchFamily="18" charset="0"/>
              </a:rPr>
              <a:t>f</a:t>
            </a:r>
            <a:r>
              <a:rPr lang="en-US" dirty="0">
                <a:solidFill>
                  <a:prstClr val="black"/>
                </a:solidFill>
                <a:latin typeface="Times New Roman" panose="02020603050405020304" pitchFamily="18" charset="0"/>
                <a:cs typeface="Times New Roman" panose="02020603050405020304" pitchFamily="18" charset="0"/>
              </a:rPr>
              <a:t> = 3.34×10</a:t>
            </a:r>
            <a:r>
              <a:rPr lang="en-US" baseline="30000" dirty="0">
                <a:solidFill>
                  <a:prstClr val="black"/>
                </a:solidFill>
                <a:latin typeface="Times New Roman" panose="02020603050405020304" pitchFamily="18" charset="0"/>
                <a:cs typeface="Times New Roman" panose="02020603050405020304" pitchFamily="18" charset="0"/>
              </a:rPr>
              <a:t>5</a:t>
            </a:r>
            <a:r>
              <a:rPr lang="en-US" dirty="0">
                <a:solidFill>
                  <a:prstClr val="black"/>
                </a:solidFill>
                <a:latin typeface="Times New Roman" panose="02020603050405020304" pitchFamily="18" charset="0"/>
                <a:cs typeface="Times New Roman" panose="02020603050405020304" pitchFamily="18" charset="0"/>
              </a:rPr>
              <a:t> J/kg</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same amount of heat energy is released in a reverse process.</a:t>
            </a:r>
          </a:p>
        </p:txBody>
      </p:sp>
      <p:sp>
        <p:nvSpPr>
          <p:cNvPr id="24" name="TextBox 23"/>
          <p:cNvSpPr txBox="1"/>
          <p:nvPr/>
        </p:nvSpPr>
        <p:spPr>
          <a:xfrm>
            <a:off x="2739048" y="3476054"/>
            <a:ext cx="6281121" cy="2308324"/>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Latent heat of vaporization of water:</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heat energy needs to be absorbed in order to vaporize 1 kg of water at 100 ºC and normal pressure to 1 kg of vapor at 100 ºC and normal pressure.</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a:t>
            </a:r>
            <a:r>
              <a:rPr lang="en-US" baseline="-25000" dirty="0" err="1">
                <a:solidFill>
                  <a:prstClr val="black"/>
                </a:solidFill>
                <a:latin typeface="Times New Roman" panose="02020603050405020304" pitchFamily="18" charset="0"/>
                <a:cs typeface="Times New Roman" panose="02020603050405020304" pitchFamily="18" charset="0"/>
              </a:rPr>
              <a:t>v</a:t>
            </a:r>
            <a:r>
              <a:rPr lang="en-US" dirty="0">
                <a:solidFill>
                  <a:prstClr val="black"/>
                </a:solidFill>
                <a:latin typeface="Times New Roman" panose="02020603050405020304" pitchFamily="18" charset="0"/>
                <a:cs typeface="Times New Roman" panose="02020603050405020304" pitchFamily="18" charset="0"/>
              </a:rPr>
              <a:t> = 2.26×10</a:t>
            </a:r>
            <a:r>
              <a:rPr lang="en-US" baseline="30000" dirty="0">
                <a:solidFill>
                  <a:prstClr val="black"/>
                </a:solidFill>
                <a:latin typeface="Times New Roman" panose="02020603050405020304" pitchFamily="18" charset="0"/>
                <a:cs typeface="Times New Roman" panose="02020603050405020304" pitchFamily="18" charset="0"/>
              </a:rPr>
              <a:t>6</a:t>
            </a:r>
            <a:r>
              <a:rPr lang="en-US" dirty="0">
                <a:solidFill>
                  <a:prstClr val="black"/>
                </a:solidFill>
                <a:latin typeface="Times New Roman" panose="02020603050405020304" pitchFamily="18" charset="0"/>
                <a:cs typeface="Times New Roman" panose="02020603050405020304" pitchFamily="18" charset="0"/>
              </a:rPr>
              <a:t> J/kg</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same amount of heat energy is released in a reverse process.</a:t>
            </a:r>
          </a:p>
        </p:txBody>
      </p:sp>
      <mc:AlternateContent xmlns:mc="http://schemas.openxmlformats.org/markup-compatibility/2006" xmlns:a14="http://schemas.microsoft.com/office/drawing/2010/main">
        <mc:Choice Requires="a14">
          <p:sp>
            <p:nvSpPr>
              <p:cNvPr id="25" name="TextBox 24"/>
              <p:cNvSpPr txBox="1"/>
              <p:nvPr/>
            </p:nvSpPr>
            <p:spPr>
              <a:xfrm>
                <a:off x="254935" y="3856905"/>
                <a:ext cx="2298661" cy="1200329"/>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Heat Transfer</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in Phase Change</a:t>
                </a: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𝑚𝐿</m:t>
                      </m:r>
                    </m:oMath>
                  </m:oMathPara>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4935" y="3856905"/>
                <a:ext cx="2298661" cy="1200329"/>
              </a:xfrm>
              <a:prstGeom prst="rect">
                <a:avLst/>
              </a:prstGeom>
              <a:blipFill>
                <a:blip r:embed="rId2"/>
                <a:stretch>
                  <a:fillRect t="-2513" b="-201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047937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752" y="152400"/>
            <a:ext cx="4796248"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14.6	Calorimetry----”Measuring Heat”</a:t>
            </a:r>
          </a:p>
        </p:txBody>
      </p:sp>
      <mc:AlternateContent xmlns:mc="http://schemas.openxmlformats.org/markup-compatibility/2006" xmlns:a14="http://schemas.microsoft.com/office/drawing/2010/main">
        <mc:Choice Requires="a14">
          <p:sp>
            <p:nvSpPr>
              <p:cNvPr id="6" name="TextBox 5"/>
              <p:cNvSpPr txBox="1"/>
              <p:nvPr/>
            </p:nvSpPr>
            <p:spPr>
              <a:xfrm>
                <a:off x="137702" y="1297324"/>
                <a:ext cx="8854347"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Rule: For a “closed” system, the total heat energy is conserved, or 	</a:t>
                </a:r>
                <a14:m>
                  <m:oMath xmlns:m="http://schemas.openxmlformats.org/officeDocument/2006/math">
                    <m:nary>
                      <m:naryPr>
                        <m:chr m:val="∑"/>
                        <m:subHide m:val="on"/>
                        <m:supHide m:val="on"/>
                        <m:ctrlPr>
                          <a:rPr lang="en-US" i="1">
                            <a:solidFill>
                              <a:prstClr val="black"/>
                            </a:solidFill>
                            <a:latin typeface="Cambria Math" panose="02040503050406030204" pitchFamily="18" charset="0"/>
                            <a:cs typeface="Times New Roman" panose="02020603050405020304" pitchFamily="18" charset="0"/>
                          </a:rPr>
                        </m:ctrlPr>
                      </m:naryPr>
                      <m:sub/>
                      <m:sup/>
                      <m:e>
                        <m:r>
                          <a:rPr lang="en-US" i="1">
                            <a:solidFill>
                              <a:prstClr val="black"/>
                            </a:solidFill>
                            <a:latin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cs typeface="Times New Roman" panose="02020603050405020304" pitchFamily="18" charset="0"/>
                          </a:rPr>
                          <m:t>=0</m:t>
                        </m:r>
                      </m:e>
                    </m:nary>
                  </m:oMath>
                </a14:m>
                <a:r>
                  <a:rPr lang="en-US"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137702" y="1297324"/>
                <a:ext cx="8854347" cy="369332"/>
              </a:xfrm>
              <a:prstGeom prst="rect">
                <a:avLst/>
              </a:prstGeom>
              <a:blipFill>
                <a:blip r:embed="rId3"/>
                <a:stretch>
                  <a:fillRect l="-550" t="-114516" b="-18225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37702" y="1706337"/>
                <a:ext cx="8854347" cy="4247317"/>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Example 14.9 on page 442---Chilling your soda</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Given: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lemonade</a:t>
                </a:r>
                <a:r>
                  <a:rPr lang="en-US" dirty="0">
                    <a:solidFill>
                      <a:prstClr val="black"/>
                    </a:solidFill>
                    <a:latin typeface="Times New Roman" panose="02020603050405020304" pitchFamily="18" charset="0"/>
                    <a:cs typeface="Times New Roman" panose="02020603050405020304" pitchFamily="18" charset="0"/>
                  </a:rPr>
                  <a:t> = 0.25 kg, initially at </a:t>
                </a:r>
                <a:r>
                  <a:rPr lang="en-US" i="1" dirty="0" err="1">
                    <a:solidFill>
                      <a:prstClr val="black"/>
                    </a:solidFill>
                    <a:latin typeface="Times New Roman" panose="02020603050405020304" pitchFamily="18" charset="0"/>
                    <a:cs typeface="Times New Roman" panose="02020603050405020304" pitchFamily="18" charset="0"/>
                  </a:rPr>
                  <a:t>T</a:t>
                </a:r>
                <a:r>
                  <a:rPr lang="en-US" baseline="-25000" dirty="0" err="1">
                    <a:solidFill>
                      <a:prstClr val="black"/>
                    </a:solidFill>
                    <a:latin typeface="Times New Roman" panose="02020603050405020304" pitchFamily="18" charset="0"/>
                    <a:cs typeface="Times New Roman" panose="02020603050405020304" pitchFamily="18" charset="0"/>
                  </a:rPr>
                  <a:t>lemonade</a:t>
                </a:r>
                <a:r>
                  <a:rPr lang="en-US" baseline="-25000" dirty="0">
                    <a:solidFill>
                      <a:prstClr val="black"/>
                    </a:solidFill>
                    <a:latin typeface="Times New Roman" panose="02020603050405020304" pitchFamily="18" charset="0"/>
                    <a:cs typeface="Times New Roman" panose="02020603050405020304" pitchFamily="18" charset="0"/>
                  </a:rPr>
                  <a:t>, </a:t>
                </a:r>
                <a:r>
                  <a:rPr lang="en-US" baseline="-25000" dirty="0" err="1">
                    <a:solidFill>
                      <a:prstClr val="black"/>
                    </a:solidFill>
                    <a:latin typeface="Times New Roman" panose="02020603050405020304" pitchFamily="18" charset="0"/>
                    <a:cs typeface="Times New Roman" panose="02020603050405020304" pitchFamily="18" charset="0"/>
                  </a:rPr>
                  <a:t>i</a:t>
                </a:r>
                <a:r>
                  <a:rPr lang="en-US" dirty="0">
                    <a:solidFill>
                      <a:prstClr val="black"/>
                    </a:solidFill>
                    <a:latin typeface="Times New Roman" panose="02020603050405020304" pitchFamily="18" charset="0"/>
                    <a:cs typeface="Times New Roman" panose="02020603050405020304" pitchFamily="18" charset="0"/>
                  </a:rPr>
                  <a:t> = 20 ºC, and, ice initially at </a:t>
                </a:r>
                <a:r>
                  <a:rPr lang="en-US" i="1" dirty="0">
                    <a:solidFill>
                      <a:prstClr val="black"/>
                    </a:solidFill>
                    <a:latin typeface="Times New Roman" panose="02020603050405020304" pitchFamily="18" charset="0"/>
                    <a:cs typeface="Times New Roman" panose="02020603050405020304" pitchFamily="18" charset="0"/>
                  </a:rPr>
                  <a:t>T</a:t>
                </a:r>
                <a:r>
                  <a:rPr lang="en-US" baseline="-25000" dirty="0">
                    <a:solidFill>
                      <a:prstClr val="black"/>
                    </a:solidFill>
                    <a:latin typeface="Times New Roman" panose="02020603050405020304" pitchFamily="18" charset="0"/>
                    <a:cs typeface="Times New Roman" panose="02020603050405020304" pitchFamily="18" charset="0"/>
                  </a:rPr>
                  <a:t>ice, </a:t>
                </a:r>
                <a:r>
                  <a:rPr lang="en-US" baseline="-25000" dirty="0" err="1">
                    <a:solidFill>
                      <a:prstClr val="black"/>
                    </a:solidFill>
                    <a:latin typeface="Times New Roman" panose="02020603050405020304" pitchFamily="18" charset="0"/>
                    <a:cs typeface="Times New Roman" panose="02020603050405020304" pitchFamily="18" charset="0"/>
                  </a:rPr>
                  <a:t>i</a:t>
                </a:r>
                <a:r>
                  <a:rPr lang="en-US" dirty="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20 ºC.</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Find: How much ice is to be mixed with the lemonade so that the combined mix has a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 0 ºC with all the ice melted?</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Solution: Assume that the ice needed is </a:t>
                </a:r>
                <a:r>
                  <a:rPr lang="en-US" i="1" dirty="0">
                    <a:solidFill>
                      <a:prstClr val="black"/>
                    </a:solidFill>
                    <a:latin typeface="Times New Roman" panose="02020603050405020304" pitchFamily="18" charset="0"/>
                    <a:cs typeface="Times New Roman" panose="02020603050405020304" pitchFamily="18" charset="0"/>
                  </a:rPr>
                  <a:t>m</a:t>
                </a:r>
                <a:r>
                  <a:rPr lang="en-US" baseline="-25000" dirty="0">
                    <a:solidFill>
                      <a:prstClr val="black"/>
                    </a:solidFill>
                    <a:latin typeface="Times New Roman" panose="02020603050405020304" pitchFamily="18" charset="0"/>
                    <a:cs typeface="Times New Roman" panose="02020603050405020304" pitchFamily="18" charset="0"/>
                  </a:rPr>
                  <a:t>ice</a:t>
                </a:r>
                <a:r>
                  <a:rPr lang="en-US" dirty="0">
                    <a:solidFill>
                      <a:prstClr val="black"/>
                    </a:solidFill>
                    <a:latin typeface="Times New Roman" panose="02020603050405020304" pitchFamily="18" charset="0"/>
                    <a:cs typeface="Times New Roman" panose="02020603050405020304" pitchFamily="18" charset="0"/>
                  </a:rPr>
                  <a:t>. This mixing can be separated into a few steps.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heat that ice absorbs as it warms up from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20 ºC to 0 ºC:</a:t>
                </a:r>
              </a:p>
              <a:p>
                <a:pPr defTabSz="685800" fontAlgn="auto">
                  <a:spcBef>
                    <a:spcPts val="0"/>
                  </a:spcBef>
                  <a:spcAft>
                    <a:spcPts val="0"/>
                  </a:spcAft>
                </a:pPr>
                <a:r>
                  <a:rPr lang="en-US" i="1" dirty="0">
                    <a:solidFill>
                      <a:prstClr val="black"/>
                    </a:solidFill>
                    <a:latin typeface="Times New Roman" panose="02020603050405020304" pitchFamily="18" charset="0"/>
                    <a:cs typeface="Times New Roman" panose="02020603050405020304" pitchFamily="18" charset="0"/>
                  </a:rPr>
                  <a:t>		Q</a:t>
                </a:r>
                <a:r>
                  <a:rPr lang="en-US" baseline="-25000" dirty="0">
                    <a:solidFill>
                      <a:prstClr val="black"/>
                    </a:solidFill>
                    <a:latin typeface="Times New Roman" panose="02020603050405020304" pitchFamily="18" charset="0"/>
                    <a:cs typeface="Times New Roman" panose="02020603050405020304" pitchFamily="18" charset="0"/>
                  </a:rPr>
                  <a:t>1</a:t>
                </a:r>
                <a:r>
                  <a:rPr lang="en-US" dirty="0">
                    <a:solidFill>
                      <a:prstClr val="black"/>
                    </a:solidFill>
                    <a:latin typeface="Times New Roman" panose="02020603050405020304" pitchFamily="18" charset="0"/>
                    <a:cs typeface="Times New Roman" panose="02020603050405020304" pitchFamily="18" charset="0"/>
                  </a:rPr>
                  <a:t> =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i="1" dirty="0" err="1">
                    <a:solidFill>
                      <a:prstClr val="black"/>
                    </a:solidFill>
                    <a:latin typeface="Times New Roman" panose="02020603050405020304" pitchFamily="18" charset="0"/>
                    <a:cs typeface="Times New Roman" panose="02020603050405020304" pitchFamily="18" charset="0"/>
                  </a:rPr>
                  <a:t>c</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dirty="0">
                    <a:solidFill>
                      <a:prstClr val="black"/>
                    </a:solidFill>
                    <a:latin typeface="Times New Roman" panose="02020603050405020304" pitchFamily="18" charset="0"/>
                    <a:cs typeface="Times New Roman" panose="02020603050405020304" pitchFamily="18" charset="0"/>
                  </a:rPr>
                  <a:t>[0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 </m:t>
                    </m:r>
                  </m:oMath>
                </a14:m>
                <a:r>
                  <a:rPr lang="en-US" dirty="0">
                    <a:solidFill>
                      <a:prstClr val="black"/>
                    </a:solidFill>
                    <a:latin typeface="Times New Roman" panose="02020603050405020304" pitchFamily="18" charset="0"/>
                    <a:cs typeface="Times New Roman" panose="02020603050405020304" pitchFamily="18" charset="0"/>
                  </a:rPr>
                  <a:t>20 ºC)] =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i="1" dirty="0" err="1">
                    <a:solidFill>
                      <a:prstClr val="black"/>
                    </a:solidFill>
                    <a:latin typeface="Times New Roman" panose="02020603050405020304" pitchFamily="18" charset="0"/>
                    <a:cs typeface="Times New Roman" panose="02020603050405020304" pitchFamily="18" charset="0"/>
                  </a:rPr>
                  <a:t>c</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dirty="0">
                    <a:solidFill>
                      <a:prstClr val="black"/>
                    </a:solidFill>
                    <a:latin typeface="Times New Roman" panose="02020603050405020304" pitchFamily="18" charset="0"/>
                    <a:cs typeface="Times New Roman" panose="02020603050405020304" pitchFamily="18" charset="0"/>
                  </a:rPr>
                  <a:t>(20 ºC) 	(positive)</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heat that ice absorbs as it melts at 0 ºC :</a:t>
                </a:r>
              </a:p>
              <a:p>
                <a:pPr marL="1028700" lvl="3" defTabSz="685800" fontAlgn="auto">
                  <a:spcBef>
                    <a:spcPts val="0"/>
                  </a:spcBef>
                  <a:spcAft>
                    <a:spcPts val="0"/>
                  </a:spcAft>
                </a:pPr>
                <a:r>
                  <a:rPr lang="en-US" i="1" dirty="0">
                    <a:solidFill>
                      <a:prstClr val="black"/>
                    </a:solidFill>
                    <a:latin typeface="Times New Roman" panose="02020603050405020304" pitchFamily="18" charset="0"/>
                    <a:cs typeface="Times New Roman" panose="02020603050405020304" pitchFamily="18" charset="0"/>
                  </a:rPr>
                  <a:t>	Q</a:t>
                </a:r>
                <a:r>
                  <a:rPr lang="en-US" baseline="-25000" dirty="0">
                    <a:solidFill>
                      <a:prstClr val="black"/>
                    </a:solidFill>
                    <a:latin typeface="Times New Roman" panose="02020603050405020304" pitchFamily="18" charset="0"/>
                    <a:cs typeface="Times New Roman" panose="02020603050405020304" pitchFamily="18" charset="0"/>
                  </a:rPr>
                  <a:t>2 </a:t>
                </a:r>
                <a:r>
                  <a:rPr lang="en-US"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i="1" dirty="0" err="1">
                    <a:solidFill>
                      <a:prstClr val="black"/>
                    </a:solidFill>
                    <a:latin typeface="Times New Roman" panose="02020603050405020304" pitchFamily="18" charset="0"/>
                    <a:cs typeface="Times New Roman" panose="02020603050405020304" pitchFamily="18" charset="0"/>
                  </a:rPr>
                  <a:t>L</a:t>
                </a:r>
                <a:r>
                  <a:rPr lang="en-US" baseline="-25000" dirty="0" err="1">
                    <a:solidFill>
                      <a:prstClr val="black"/>
                    </a:solidFill>
                    <a:latin typeface="Times New Roman" panose="02020603050405020304" pitchFamily="18" charset="0"/>
                    <a:cs typeface="Times New Roman" panose="02020603050405020304" pitchFamily="18" charset="0"/>
                  </a:rPr>
                  <a:t>f</a:t>
                </a:r>
                <a:r>
                  <a:rPr lang="en-US" baseline="-25000"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(positive)</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heat that lemonade releases as it cools from 20 ºC to 0 ºC :</a:t>
                </a:r>
              </a:p>
              <a:p>
                <a:pPr defTabSz="685800" fontAlgn="auto">
                  <a:spcBef>
                    <a:spcPts val="0"/>
                  </a:spcBef>
                  <a:spcAft>
                    <a:spcPts val="0"/>
                  </a:spcAft>
                </a:pPr>
                <a:r>
                  <a:rPr lang="en-US" i="1" dirty="0">
                    <a:solidFill>
                      <a:prstClr val="black"/>
                    </a:solidFill>
                    <a:latin typeface="Times New Roman" panose="02020603050405020304" pitchFamily="18" charset="0"/>
                    <a:cs typeface="Times New Roman" panose="02020603050405020304" pitchFamily="18" charset="0"/>
                  </a:rPr>
                  <a:t>		Q</a:t>
                </a:r>
                <a:r>
                  <a:rPr lang="en-US" baseline="-25000" dirty="0">
                    <a:solidFill>
                      <a:prstClr val="black"/>
                    </a:solidFill>
                    <a:latin typeface="Times New Roman" panose="02020603050405020304" pitchFamily="18" charset="0"/>
                    <a:cs typeface="Times New Roman" panose="02020603050405020304" pitchFamily="18" charset="0"/>
                  </a:rPr>
                  <a:t>3</a:t>
                </a:r>
                <a:r>
                  <a:rPr lang="en-US" dirty="0">
                    <a:solidFill>
                      <a:prstClr val="black"/>
                    </a:solidFill>
                    <a:latin typeface="Times New Roman" panose="02020603050405020304" pitchFamily="18" charset="0"/>
                    <a:cs typeface="Times New Roman" panose="02020603050405020304" pitchFamily="18" charset="0"/>
                  </a:rPr>
                  <a:t> =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lemonade</a:t>
                </a:r>
                <a:r>
                  <a:rPr lang="en-US" i="1" dirty="0" err="1">
                    <a:solidFill>
                      <a:prstClr val="black"/>
                    </a:solidFill>
                    <a:latin typeface="Times New Roman" panose="02020603050405020304" pitchFamily="18" charset="0"/>
                    <a:cs typeface="Times New Roman" panose="02020603050405020304" pitchFamily="18" charset="0"/>
                  </a:rPr>
                  <a:t>c</a:t>
                </a:r>
                <a:r>
                  <a:rPr lang="en-US" baseline="-25000" dirty="0" err="1">
                    <a:solidFill>
                      <a:prstClr val="black"/>
                    </a:solidFill>
                    <a:latin typeface="Times New Roman" panose="02020603050405020304" pitchFamily="18" charset="0"/>
                    <a:cs typeface="Times New Roman" panose="02020603050405020304" pitchFamily="18" charset="0"/>
                  </a:rPr>
                  <a:t>water</a:t>
                </a:r>
                <a:r>
                  <a:rPr lang="en-US" dirty="0">
                    <a:solidFill>
                      <a:prstClr val="black"/>
                    </a:solidFill>
                    <a:latin typeface="Times New Roman" panose="02020603050405020304" pitchFamily="18" charset="0"/>
                    <a:cs typeface="Times New Roman" panose="02020603050405020304" pitchFamily="18" charset="0"/>
                  </a:rPr>
                  <a:t>[0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(20)] =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lemonade</a:t>
                </a:r>
                <a:r>
                  <a:rPr lang="en-US" i="1" dirty="0" err="1">
                    <a:solidFill>
                      <a:prstClr val="black"/>
                    </a:solidFill>
                    <a:latin typeface="Times New Roman" panose="02020603050405020304" pitchFamily="18" charset="0"/>
                    <a:cs typeface="Times New Roman" panose="02020603050405020304" pitchFamily="18" charset="0"/>
                  </a:rPr>
                  <a:t>c</a:t>
                </a:r>
                <a:r>
                  <a:rPr lang="en-US" baseline="-25000" dirty="0" err="1">
                    <a:solidFill>
                      <a:prstClr val="black"/>
                    </a:solidFill>
                    <a:latin typeface="Times New Roman" panose="02020603050405020304" pitchFamily="18" charset="0"/>
                    <a:cs typeface="Times New Roman" panose="02020603050405020304" pitchFamily="18" charset="0"/>
                  </a:rPr>
                  <a:t>water</a:t>
                </a:r>
                <a:r>
                  <a:rPr lang="en-US" dirty="0">
                    <a:solidFill>
                      <a:prstClr val="black"/>
                    </a:solidFill>
                    <a:latin typeface="Times New Roman" panose="02020603050405020304" pitchFamily="18" charset="0"/>
                    <a:cs typeface="Times New Roman" panose="02020603050405020304" pitchFamily="18" charset="0"/>
                  </a:rPr>
                  <a:t>(20 ºC)	(negative) </a:t>
                </a:r>
              </a:p>
              <a:p>
                <a:pPr marL="342900" indent="-342900" defTabSz="685800" fontAlgn="auto">
                  <a:spcBef>
                    <a:spcPts val="0"/>
                  </a:spcBef>
                  <a:spcAft>
                    <a:spcPts val="0"/>
                  </a:spcAft>
                  <a:buFontTx/>
                  <a:buAutoNum type="alphaLcParenBoth"/>
                </a:pPr>
                <a:endParaRPr lang="en-US" sz="600" dirty="0">
                  <a:solidFill>
                    <a:prstClr val="black"/>
                  </a:solidFill>
                  <a:latin typeface="Times New Roman" panose="02020603050405020304" pitchFamily="18" charset="0"/>
                  <a:cs typeface="Times New Roman" panose="02020603050405020304" pitchFamily="18" charset="0"/>
                </a:endParaRPr>
              </a:p>
              <a:p>
                <a:pPr marL="0" lvl="3"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Therefore, 	</a:t>
                </a:r>
                <a:r>
                  <a:rPr lang="en-US" i="1" dirty="0">
                    <a:solidFill>
                      <a:prstClr val="black"/>
                    </a:solidFill>
                    <a:latin typeface="Times New Roman" panose="02020603050405020304" pitchFamily="18" charset="0"/>
                    <a:cs typeface="Times New Roman" panose="02020603050405020304" pitchFamily="18" charset="0"/>
                  </a:rPr>
                  <a:t>Q</a:t>
                </a:r>
                <a:r>
                  <a:rPr lang="en-US" baseline="-25000" dirty="0">
                    <a:solidFill>
                      <a:prstClr val="black"/>
                    </a:solidFill>
                    <a:latin typeface="Times New Roman" panose="02020603050405020304" pitchFamily="18" charset="0"/>
                    <a:cs typeface="Times New Roman" panose="02020603050405020304" pitchFamily="18" charset="0"/>
                  </a:rPr>
                  <a:t>1</a:t>
                </a:r>
                <a:r>
                  <a:rPr lang="en-US" dirty="0">
                    <a:solidFill>
                      <a:prstClr val="black"/>
                    </a:solidFill>
                    <a:latin typeface="Times New Roman" panose="02020603050405020304" pitchFamily="18" charset="0"/>
                    <a:cs typeface="Times New Roman" panose="02020603050405020304" pitchFamily="18" charset="0"/>
                  </a:rPr>
                  <a:t> + </a:t>
                </a:r>
                <a:r>
                  <a:rPr lang="en-US" i="1" dirty="0">
                    <a:solidFill>
                      <a:prstClr val="black"/>
                    </a:solidFill>
                    <a:latin typeface="Times New Roman" panose="02020603050405020304" pitchFamily="18" charset="0"/>
                    <a:cs typeface="Times New Roman" panose="02020603050405020304" pitchFamily="18" charset="0"/>
                  </a:rPr>
                  <a:t>Q</a:t>
                </a:r>
                <a:r>
                  <a:rPr lang="en-US" baseline="-25000" dirty="0">
                    <a:solidFill>
                      <a:prstClr val="black"/>
                    </a:solidFill>
                    <a:latin typeface="Times New Roman" panose="02020603050405020304" pitchFamily="18" charset="0"/>
                    <a:cs typeface="Times New Roman" panose="02020603050405020304" pitchFamily="18" charset="0"/>
                  </a:rPr>
                  <a:t>2</a:t>
                </a:r>
                <a:r>
                  <a:rPr lang="en-US" dirty="0">
                    <a:solidFill>
                      <a:prstClr val="black"/>
                    </a:solidFill>
                    <a:latin typeface="Times New Roman" panose="02020603050405020304" pitchFamily="18" charset="0"/>
                    <a:cs typeface="Times New Roman" panose="02020603050405020304" pitchFamily="18" charset="0"/>
                  </a:rPr>
                  <a:t> + </a:t>
                </a:r>
                <a:r>
                  <a:rPr lang="en-US" i="1" dirty="0">
                    <a:solidFill>
                      <a:prstClr val="black"/>
                    </a:solidFill>
                    <a:latin typeface="Times New Roman" panose="02020603050405020304" pitchFamily="18" charset="0"/>
                    <a:cs typeface="Times New Roman" panose="02020603050405020304" pitchFamily="18" charset="0"/>
                  </a:rPr>
                  <a:t>Q</a:t>
                </a:r>
                <a:r>
                  <a:rPr lang="en-US" baseline="-25000" dirty="0">
                    <a:solidFill>
                      <a:prstClr val="black"/>
                    </a:solidFill>
                    <a:latin typeface="Times New Roman" panose="02020603050405020304" pitchFamily="18" charset="0"/>
                    <a:cs typeface="Times New Roman" panose="02020603050405020304" pitchFamily="18" charset="0"/>
                  </a:rPr>
                  <a:t>3</a:t>
                </a:r>
                <a:r>
                  <a:rPr lang="en-US" dirty="0">
                    <a:solidFill>
                      <a:prstClr val="black"/>
                    </a:solidFill>
                    <a:latin typeface="Times New Roman" panose="02020603050405020304" pitchFamily="18" charset="0"/>
                    <a:cs typeface="Times New Roman" panose="02020603050405020304" pitchFamily="18" charset="0"/>
                  </a:rPr>
                  <a:t> =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i="1" dirty="0" err="1">
                    <a:solidFill>
                      <a:prstClr val="black"/>
                    </a:solidFill>
                    <a:latin typeface="Times New Roman" panose="02020603050405020304" pitchFamily="18" charset="0"/>
                    <a:cs typeface="Times New Roman" panose="02020603050405020304" pitchFamily="18" charset="0"/>
                  </a:rPr>
                  <a:t>c</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dirty="0">
                    <a:solidFill>
                      <a:prstClr val="black"/>
                    </a:solidFill>
                    <a:latin typeface="Times New Roman" panose="02020603050405020304" pitchFamily="18" charset="0"/>
                    <a:cs typeface="Times New Roman" panose="02020603050405020304" pitchFamily="18" charset="0"/>
                  </a:rPr>
                  <a:t>(20 ºC) +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ice</a:t>
                </a:r>
                <a:r>
                  <a:rPr lang="en-US" i="1" dirty="0" err="1">
                    <a:solidFill>
                      <a:prstClr val="black"/>
                    </a:solidFill>
                    <a:latin typeface="Times New Roman" panose="02020603050405020304" pitchFamily="18" charset="0"/>
                    <a:cs typeface="Times New Roman" panose="02020603050405020304" pitchFamily="18" charset="0"/>
                  </a:rPr>
                  <a:t>L</a:t>
                </a:r>
                <a:r>
                  <a:rPr lang="en-US" baseline="-25000" dirty="0" err="1">
                    <a:solidFill>
                      <a:prstClr val="black"/>
                    </a:solidFill>
                    <a:latin typeface="Times New Roman" panose="02020603050405020304" pitchFamily="18" charset="0"/>
                    <a:cs typeface="Times New Roman" panose="02020603050405020304" pitchFamily="18" charset="0"/>
                  </a:rPr>
                  <a:t>f</a:t>
                </a:r>
                <a:r>
                  <a:rPr lang="en-US" dirty="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 </m:t>
                    </m:r>
                  </m:oMath>
                </a14:m>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lemonade</a:t>
                </a:r>
                <a:r>
                  <a:rPr lang="en-US" i="1" dirty="0" err="1">
                    <a:solidFill>
                      <a:prstClr val="black"/>
                    </a:solidFill>
                    <a:latin typeface="Times New Roman" panose="02020603050405020304" pitchFamily="18" charset="0"/>
                    <a:cs typeface="Times New Roman" panose="02020603050405020304" pitchFamily="18" charset="0"/>
                  </a:rPr>
                  <a:t>c</a:t>
                </a:r>
                <a:r>
                  <a:rPr lang="en-US" baseline="-25000" dirty="0" err="1">
                    <a:solidFill>
                      <a:prstClr val="black"/>
                    </a:solidFill>
                    <a:latin typeface="Times New Roman" panose="02020603050405020304" pitchFamily="18" charset="0"/>
                    <a:cs typeface="Times New Roman" panose="02020603050405020304" pitchFamily="18" charset="0"/>
                  </a:rPr>
                  <a:t>water</a:t>
                </a:r>
                <a:r>
                  <a:rPr lang="en-US" dirty="0">
                    <a:solidFill>
                      <a:prstClr val="black"/>
                    </a:solidFill>
                    <a:latin typeface="Times New Roman" panose="02020603050405020304" pitchFamily="18" charset="0"/>
                    <a:cs typeface="Times New Roman" panose="02020603050405020304" pitchFamily="18" charset="0"/>
                  </a:rPr>
                  <a:t>(20 ºC)] = 0,</a:t>
                </a:r>
              </a:p>
              <a:p>
                <a:pPr marL="0" lvl="3"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marL="0" lvl="3"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or,		</a:t>
                </a:r>
                <a:r>
                  <a:rPr lang="en-US" i="1" dirty="0">
                    <a:solidFill>
                      <a:prstClr val="black"/>
                    </a:solidFill>
                    <a:latin typeface="Times New Roman" panose="02020603050405020304" pitchFamily="18" charset="0"/>
                    <a:cs typeface="Times New Roman" panose="02020603050405020304" pitchFamily="18" charset="0"/>
                  </a:rPr>
                  <a:t>m</a:t>
                </a:r>
                <a:r>
                  <a:rPr lang="en-US" baseline="-25000" dirty="0">
                    <a:solidFill>
                      <a:prstClr val="black"/>
                    </a:solidFill>
                    <a:latin typeface="Times New Roman" panose="02020603050405020304" pitchFamily="18" charset="0"/>
                    <a:cs typeface="Times New Roman" panose="02020603050405020304" pitchFamily="18" charset="0"/>
                  </a:rPr>
                  <a:t>ice</a:t>
                </a:r>
                <a:r>
                  <a:rPr lang="en-US" dirty="0">
                    <a:solidFill>
                      <a:prstClr val="black"/>
                    </a:solidFill>
                    <a:latin typeface="Times New Roman" panose="02020603050405020304" pitchFamily="18" charset="0"/>
                    <a:cs typeface="Times New Roman" panose="02020603050405020304" pitchFamily="18" charset="0"/>
                  </a:rPr>
                  <a:t> = 0.056 kg</a:t>
                </a:r>
              </a:p>
            </p:txBody>
          </p:sp>
        </mc:Choice>
        <mc:Fallback xmlns="">
          <p:sp>
            <p:nvSpPr>
              <p:cNvPr id="9" name="TextBox 8"/>
              <p:cNvSpPr txBox="1">
                <a:spLocks noRot="1" noChangeAspect="1" noMove="1" noResize="1" noEditPoints="1" noAdjustHandles="1" noChangeArrowheads="1" noChangeShapeType="1" noTextEdit="1"/>
              </p:cNvSpPr>
              <p:nvPr/>
            </p:nvSpPr>
            <p:spPr>
              <a:xfrm>
                <a:off x="137702" y="1706337"/>
                <a:ext cx="8854347" cy="4247317"/>
              </a:xfrm>
              <a:prstGeom prst="rect">
                <a:avLst/>
              </a:prstGeom>
              <a:blipFill>
                <a:blip r:embed="rId4"/>
                <a:stretch>
                  <a:fillRect l="-550" t="-715" b="-114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657062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63286" y="1082446"/>
            <a:ext cx="4630480" cy="1549112"/>
            <a:chOff x="5256169" y="4191779"/>
            <a:chExt cx="6935831" cy="244794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6169" y="4191779"/>
              <a:ext cx="6935831" cy="2447940"/>
            </a:xfrm>
            <a:prstGeom prst="rect">
              <a:avLst/>
            </a:prstGeom>
          </p:spPr>
        </p:pic>
        <p:sp>
          <p:nvSpPr>
            <p:cNvPr id="5" name="Rectangle 4"/>
            <p:cNvSpPr/>
            <p:nvPr/>
          </p:nvSpPr>
          <p:spPr>
            <a:xfrm>
              <a:off x="5256169" y="6448647"/>
              <a:ext cx="958561" cy="138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7" name="TextBox 6"/>
              <p:cNvSpPr txBox="1"/>
              <p:nvPr/>
            </p:nvSpPr>
            <p:spPr>
              <a:xfrm>
                <a:off x="102296" y="936806"/>
                <a:ext cx="8854347" cy="497302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Example 14.11 on page 446</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Conduction in two bars in series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Given:	As shown in the sketch.</a:t>
                </a: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Find:	(a)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at the joint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(b) Rate of heat flow.</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Solution:</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Assume that the joint has temperature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Heat flow in the steel bar:	</a:t>
                </a:r>
                <a:r>
                  <a:rPr lang="en-US" dirty="0">
                    <a:solidFill>
                      <a:prstClr val="black"/>
                    </a:solidFill>
                    <a:latin typeface="Calibri" panose="020F0502020204030204"/>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𝐻</m:t>
                        </m:r>
                      </m:e>
                      <m:sub>
                        <m:r>
                          <a:rPr lang="en-US" i="1">
                            <a:solidFill>
                              <a:prstClr val="black"/>
                            </a:solidFill>
                            <a:latin typeface="Cambria Math" panose="02040503050406030204" pitchFamily="18" charset="0"/>
                            <a:cs typeface="Times New Roman" panose="02020603050405020304" pitchFamily="18" charset="0"/>
                          </a:rPr>
                          <m:t>𝑠</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𝑘</m:t>
                        </m:r>
                      </m:e>
                      <m:sub>
                        <m:r>
                          <a:rPr lang="en-US" i="1">
                            <a:solidFill>
                              <a:prstClr val="black"/>
                            </a:solidFill>
                            <a:latin typeface="Cambria Math" panose="02040503050406030204" pitchFamily="18" charset="0"/>
                            <a:cs typeface="+mn-cs"/>
                          </a:rPr>
                          <m:t>𝑠</m:t>
                        </m:r>
                      </m:sub>
                    </m:sSub>
                    <m:r>
                      <a:rPr lang="en-US" i="1">
                        <a:solidFill>
                          <a:prstClr val="black"/>
                        </a:solidFill>
                        <a:latin typeface="Cambria Math" panose="02040503050406030204" pitchFamily="18" charset="0"/>
                        <a:cs typeface="+mn-cs"/>
                      </a:rPr>
                      <m:t>𝐴</m:t>
                    </m:r>
                    <m:f>
                      <m:fPr>
                        <m:ctrlPr>
                          <a:rPr lang="en-US" i="1">
                            <a:solidFill>
                              <a:prstClr val="black"/>
                            </a:solidFill>
                            <a:latin typeface="Cambria Math" panose="02040503050406030204" pitchFamily="18" charset="0"/>
                            <a:cs typeface="+mn-cs"/>
                          </a:rPr>
                        </m:ctrlPr>
                      </m:fPr>
                      <m:num>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𝑇</m:t>
                            </m:r>
                          </m:e>
                          <m:sub>
                            <m:r>
                              <a:rPr lang="en-US" i="1">
                                <a:solidFill>
                                  <a:prstClr val="black"/>
                                </a:solidFill>
                                <a:latin typeface="Cambria Math" panose="02040503050406030204" pitchFamily="18" charset="0"/>
                                <a:cs typeface="+mn-cs"/>
                              </a:rPr>
                              <m:t>𝐻</m:t>
                            </m:r>
                          </m:sub>
                        </m:sSub>
                        <m:r>
                          <a:rPr lang="en-US" i="1">
                            <a:solidFill>
                              <a:prstClr val="black"/>
                            </a:solidFill>
                            <a:latin typeface="Cambria Math" panose="02040503050406030204" pitchFamily="18" charset="0"/>
                            <a:cs typeface="+mn-cs"/>
                          </a:rPr>
                          <m:t>−</m:t>
                        </m:r>
                        <m:r>
                          <a:rPr lang="en-US" i="1">
                            <a:solidFill>
                              <a:prstClr val="black"/>
                            </a:solidFill>
                            <a:latin typeface="Cambria Math" panose="02040503050406030204" pitchFamily="18" charset="0"/>
                            <a:cs typeface="+mn-cs"/>
                          </a:rPr>
                          <m:t>𝑇</m:t>
                        </m:r>
                      </m:num>
                      <m:den>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𝐿</m:t>
                            </m:r>
                          </m:e>
                          <m:sub>
                            <m:r>
                              <a:rPr lang="en-US" i="1">
                                <a:solidFill>
                                  <a:prstClr val="black"/>
                                </a:solidFill>
                                <a:latin typeface="Cambria Math" panose="02040503050406030204" pitchFamily="18" charset="0"/>
                                <a:cs typeface="+mn-cs"/>
                              </a:rPr>
                              <m:t>𝑠</m:t>
                            </m:r>
                          </m:sub>
                        </m:sSub>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Heat flow in the copper bar:	</a:t>
                </a:r>
                <a:r>
                  <a:rPr lang="en-US" dirty="0">
                    <a:solidFill>
                      <a:prstClr val="black"/>
                    </a:solidFill>
                    <a:latin typeface="Calibri" panose="020F0502020204030204"/>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𝐻</m:t>
                        </m:r>
                      </m:e>
                      <m:sub>
                        <m:r>
                          <a:rPr lang="en-US" i="1">
                            <a:solidFill>
                              <a:prstClr val="black"/>
                            </a:solidFill>
                            <a:latin typeface="Cambria Math" panose="02040503050406030204" pitchFamily="18" charset="0"/>
                            <a:cs typeface="Times New Roman" panose="02020603050405020304" pitchFamily="18" charset="0"/>
                          </a:rPr>
                          <m:t>𝑐</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𝑘</m:t>
                        </m:r>
                      </m:e>
                      <m:sub>
                        <m:r>
                          <a:rPr lang="en-US" i="1">
                            <a:solidFill>
                              <a:prstClr val="black"/>
                            </a:solidFill>
                            <a:latin typeface="Cambria Math" panose="02040503050406030204" pitchFamily="18" charset="0"/>
                            <a:cs typeface="Times New Roman" panose="02020603050405020304" pitchFamily="18" charset="0"/>
                          </a:rPr>
                          <m:t>𝑐</m:t>
                        </m:r>
                      </m:sub>
                    </m:sSub>
                    <m:r>
                      <a:rPr lang="en-US" i="1">
                        <a:solidFill>
                          <a:prstClr val="black"/>
                        </a:solidFill>
                        <a:latin typeface="Cambria Math" panose="02040503050406030204" pitchFamily="18" charset="0"/>
                        <a:cs typeface="Times New Roman" panose="02020603050405020304" pitchFamily="18" charset="0"/>
                      </a:rPr>
                      <m:t>𝐴</m:t>
                    </m:r>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𝑐</m:t>
                            </m:r>
                          </m:sub>
                        </m:sSub>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𝐿</m:t>
                            </m:r>
                          </m:e>
                          <m:sub>
                            <m:r>
                              <a:rPr lang="en-US" i="1">
                                <a:solidFill>
                                  <a:prstClr val="black"/>
                                </a:solidFill>
                                <a:latin typeface="Cambria Math" panose="02040503050406030204" pitchFamily="18" charset="0"/>
                                <a:cs typeface="Times New Roman" panose="02020603050405020304" pitchFamily="18" charset="0"/>
                              </a:rPr>
                              <m:t>𝑐</m:t>
                            </m:r>
                          </m:sub>
                        </m:sSub>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Therefore,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𝑘</m:t>
                        </m:r>
                      </m:e>
                      <m:sub>
                        <m:r>
                          <a:rPr lang="en-US" i="1">
                            <a:solidFill>
                              <a:prstClr val="black"/>
                            </a:solidFill>
                            <a:latin typeface="Cambria Math" panose="02040503050406030204" pitchFamily="18" charset="0"/>
                            <a:cs typeface="Times New Roman" panose="02020603050405020304" pitchFamily="18" charset="0"/>
                          </a:rPr>
                          <m:t>𝑠</m:t>
                        </m:r>
                      </m:sub>
                    </m:sSub>
                    <m:r>
                      <a:rPr lang="en-US" i="1">
                        <a:solidFill>
                          <a:prstClr val="black"/>
                        </a:solidFill>
                        <a:latin typeface="Cambria Math" panose="02040503050406030204" pitchFamily="18" charset="0"/>
                        <a:cs typeface="Times New Roman" panose="02020603050405020304" pitchFamily="18" charset="0"/>
                      </a:rPr>
                      <m:t>𝐴</m:t>
                    </m:r>
                    <m:f>
                      <m:fPr>
                        <m:ctrlPr>
                          <a:rPr lang="en-US" i="1">
                            <a:solidFill>
                              <a:prstClr val="black"/>
                            </a:solidFill>
                            <a:latin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𝐻</m:t>
                            </m:r>
                          </m:sub>
                        </m:sSub>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𝑇</m:t>
                        </m:r>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𝐿</m:t>
                            </m:r>
                          </m:e>
                          <m:sub>
                            <m:r>
                              <a:rPr lang="en-US" i="1">
                                <a:solidFill>
                                  <a:prstClr val="black"/>
                                </a:solidFill>
                                <a:latin typeface="Cambria Math" panose="02040503050406030204" pitchFamily="18" charset="0"/>
                                <a:cs typeface="Times New Roman" panose="02020603050405020304" pitchFamily="18" charset="0"/>
                              </a:rPr>
                              <m:t>𝑠</m:t>
                            </m:r>
                          </m:sub>
                        </m:sSub>
                      </m:den>
                    </m:f>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𝑘</m:t>
                        </m:r>
                      </m:e>
                      <m:sub>
                        <m:r>
                          <a:rPr lang="en-US" i="1">
                            <a:solidFill>
                              <a:prstClr val="black"/>
                            </a:solidFill>
                            <a:latin typeface="Cambria Math" panose="02040503050406030204" pitchFamily="18" charset="0"/>
                            <a:cs typeface="Times New Roman" panose="02020603050405020304" pitchFamily="18" charset="0"/>
                          </a:rPr>
                          <m:t>𝑐</m:t>
                        </m:r>
                      </m:sub>
                    </m:sSub>
                    <m:r>
                      <a:rPr lang="en-US" i="1">
                        <a:solidFill>
                          <a:prstClr val="black"/>
                        </a:solidFill>
                        <a:latin typeface="Cambria Math" panose="02040503050406030204" pitchFamily="18" charset="0"/>
                        <a:cs typeface="Times New Roman" panose="02020603050405020304" pitchFamily="18" charset="0"/>
                      </a:rPr>
                      <m:t>𝐴</m:t>
                    </m:r>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𝑐</m:t>
                            </m:r>
                          </m:sub>
                        </m:sSub>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𝐿</m:t>
                            </m:r>
                          </m:e>
                          <m:sub>
                            <m:r>
                              <a:rPr lang="en-US" i="1">
                                <a:solidFill>
                                  <a:prstClr val="black"/>
                                </a:solidFill>
                                <a:latin typeface="Cambria Math" panose="02040503050406030204" pitchFamily="18" charset="0"/>
                                <a:cs typeface="Times New Roman" panose="02020603050405020304" pitchFamily="18" charset="0"/>
                              </a:rPr>
                              <m:t>𝑐</m:t>
                            </m:r>
                          </m:sub>
                        </m:sSub>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or,				(50.2 W/</a:t>
                </a:r>
                <a:r>
                  <a:rPr lang="en-US" dirty="0" err="1">
                    <a:solidFill>
                      <a:prstClr val="black"/>
                    </a:solidFill>
                    <a:latin typeface="Times New Roman" panose="02020603050405020304" pitchFamily="18" charset="0"/>
                    <a:cs typeface="Times New Roman" panose="02020603050405020304" pitchFamily="18" charset="0"/>
                  </a:rPr>
                  <a:t>m•K</a:t>
                </a:r>
                <a:r>
                  <a:rPr lang="en-US" dirty="0">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100 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r>
                          <a:rPr lang="en-US" i="1" dirty="0">
                            <a:solidFill>
                              <a:prstClr val="black"/>
                            </a:solidFill>
                            <a:latin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cs typeface="Times New Roman" panose="02020603050405020304" pitchFamily="18" charset="0"/>
                          </a:rPr>
                          <m:t>𝑇</m:t>
                        </m:r>
                      </m:num>
                      <m:den>
                        <m:r>
                          <a:rPr lang="en-US" i="1">
                            <a:solidFill>
                              <a:prstClr val="black"/>
                            </a:solidFill>
                            <a:latin typeface="Cambria Math" panose="02040503050406030204" pitchFamily="18" charset="0"/>
                            <a:cs typeface="Times New Roman" panose="02020603050405020304" pitchFamily="18" charset="0"/>
                          </a:rPr>
                          <m:t>0.100 </m:t>
                        </m:r>
                        <m:r>
                          <a:rPr lang="en-US" i="1">
                            <a:solidFill>
                              <a:prstClr val="black"/>
                            </a:solidFill>
                            <a:latin typeface="Cambria Math" panose="02040503050406030204" pitchFamily="18" charset="0"/>
                            <a:cs typeface="Times New Roman" panose="02020603050405020304" pitchFamily="18" charset="0"/>
                          </a:rPr>
                          <m:t>𝑚</m:t>
                        </m:r>
                      </m:den>
                    </m:f>
                    <m:r>
                      <a:rPr lang="en-US" i="1">
                        <a:solidFill>
                          <a:prstClr val="black"/>
                        </a:solidFill>
                        <a:latin typeface="Cambria Math" panose="02040503050406030204" pitchFamily="18" charset="0"/>
                        <a:cs typeface="Times New Roman" panose="02020603050405020304" pitchFamily="18" charset="0"/>
                      </a:rPr>
                      <m:t>=</m:t>
                    </m:r>
                    <m:d>
                      <m:dPr>
                        <m:ctrlPr>
                          <a:rPr lang="en-US" i="1">
                            <a:solidFill>
                              <a:prstClr val="black"/>
                            </a:solidFill>
                            <a:latin typeface="Cambria Math" panose="02040503050406030204" pitchFamily="18" charset="0"/>
                            <a:cs typeface="Times New Roman" panose="02020603050405020304" pitchFamily="18" charset="0"/>
                          </a:rPr>
                        </m:ctrlPr>
                      </m:dPr>
                      <m:e>
                        <m:r>
                          <m:rPr>
                            <m:nor/>
                          </m:rPr>
                          <a:rPr lang="en-US">
                            <a:solidFill>
                              <a:prstClr val="black"/>
                            </a:solidFill>
                            <a:latin typeface="Cambria Math" panose="02040503050406030204" pitchFamily="18" charset="0"/>
                            <a:cs typeface="Times New Roman" panose="02020603050405020304" pitchFamily="18" charset="0"/>
                          </a:rPr>
                          <m:t>385</m:t>
                        </m:r>
                        <m:r>
                          <m:rPr>
                            <m:nor/>
                          </m:rPr>
                          <a:rPr lang="en-US" dirty="0">
                            <a:solidFill>
                              <a:prstClr val="black"/>
                            </a:solidFill>
                            <a:latin typeface="Times New Roman" panose="02020603050405020304" pitchFamily="18" charset="0"/>
                            <a:cs typeface="Times New Roman" panose="02020603050405020304" pitchFamily="18" charset="0"/>
                          </a:rPr>
                          <m:t> </m:t>
                        </m:r>
                        <m:r>
                          <m:rPr>
                            <m:nor/>
                          </m:rPr>
                          <a:rPr lang="en-US" dirty="0">
                            <a:solidFill>
                              <a:prstClr val="black"/>
                            </a:solidFill>
                            <a:latin typeface="Times New Roman" panose="02020603050405020304" pitchFamily="18" charset="0"/>
                            <a:cs typeface="Times New Roman" panose="02020603050405020304" pitchFamily="18" charset="0"/>
                          </a:rPr>
                          <m:t>W</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m</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K</m:t>
                        </m:r>
                      </m:e>
                    </m:d>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cs typeface="Times New Roman" panose="02020603050405020304" pitchFamily="18" charset="0"/>
                          </a:rPr>
                          <m:t> − 0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num>
                      <m:den>
                        <m:r>
                          <a:rPr lang="en-US" i="1">
                            <a:solidFill>
                              <a:prstClr val="black"/>
                            </a:solidFill>
                            <a:latin typeface="Cambria Math" panose="02040503050406030204" pitchFamily="18" charset="0"/>
                            <a:cs typeface="Times New Roman" panose="02020603050405020304" pitchFamily="18" charset="0"/>
                          </a:rPr>
                          <m:t>0.200 </m:t>
                        </m:r>
                        <m:r>
                          <a:rPr lang="en-US" i="1">
                            <a:solidFill>
                              <a:prstClr val="black"/>
                            </a:solidFill>
                            <a:latin typeface="Cambria Math" panose="02040503050406030204" pitchFamily="18" charset="0"/>
                            <a:cs typeface="Times New Roman" panose="02020603050405020304" pitchFamily="18" charset="0"/>
                          </a:rPr>
                          <m:t>𝑚</m:t>
                        </m:r>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Joint temperature T = 20.7 </a:t>
                </a:r>
                <a14:m>
                  <m:oMath xmlns:m="http://schemas.openxmlformats.org/officeDocument/2006/math">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Heat flow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𝐻</m:t>
                        </m:r>
                      </m:e>
                      <m:sub>
                        <m:r>
                          <a:rPr lang="en-US" i="1">
                            <a:solidFill>
                              <a:prstClr val="black"/>
                            </a:solidFill>
                            <a:latin typeface="Cambria Math" panose="02040503050406030204" pitchFamily="18" charset="0"/>
                            <a:cs typeface="Times New Roman" panose="02020603050405020304" pitchFamily="18" charset="0"/>
                          </a:rPr>
                          <m:t>𝑠</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𝑘</m:t>
                        </m:r>
                      </m:e>
                      <m:sub>
                        <m:r>
                          <a:rPr lang="en-US" i="1">
                            <a:solidFill>
                              <a:prstClr val="black"/>
                            </a:solidFill>
                            <a:latin typeface="Cambria Math" panose="02040503050406030204" pitchFamily="18" charset="0"/>
                            <a:cs typeface="+mn-cs"/>
                          </a:rPr>
                          <m:t>𝑠</m:t>
                        </m:r>
                      </m:sub>
                    </m:sSub>
                    <m:r>
                      <a:rPr lang="en-US" i="1">
                        <a:solidFill>
                          <a:prstClr val="black"/>
                        </a:solidFill>
                        <a:latin typeface="Cambria Math" panose="02040503050406030204" pitchFamily="18" charset="0"/>
                        <a:cs typeface="+mn-cs"/>
                      </a:rPr>
                      <m:t>𝐴</m:t>
                    </m:r>
                    <m:f>
                      <m:fPr>
                        <m:ctrlPr>
                          <a:rPr lang="en-US" i="1">
                            <a:solidFill>
                              <a:prstClr val="black"/>
                            </a:solidFill>
                            <a:latin typeface="Cambria Math" panose="02040503050406030204" pitchFamily="18" charset="0"/>
                            <a:cs typeface="+mn-cs"/>
                          </a:rPr>
                        </m:ctrlPr>
                      </m:fPr>
                      <m:num>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𝑇</m:t>
                            </m:r>
                          </m:e>
                          <m:sub>
                            <m:r>
                              <a:rPr lang="en-US" i="1">
                                <a:solidFill>
                                  <a:prstClr val="black"/>
                                </a:solidFill>
                                <a:latin typeface="Cambria Math" panose="02040503050406030204" pitchFamily="18" charset="0"/>
                                <a:cs typeface="+mn-cs"/>
                              </a:rPr>
                              <m:t>𝐻</m:t>
                            </m:r>
                          </m:sub>
                        </m:sSub>
                        <m:r>
                          <a:rPr lang="en-US" i="1">
                            <a:solidFill>
                              <a:prstClr val="black"/>
                            </a:solidFill>
                            <a:latin typeface="Cambria Math" panose="02040503050406030204" pitchFamily="18" charset="0"/>
                            <a:cs typeface="+mn-cs"/>
                          </a:rPr>
                          <m:t>−</m:t>
                        </m:r>
                        <m:r>
                          <a:rPr lang="en-US" i="1">
                            <a:solidFill>
                              <a:prstClr val="black"/>
                            </a:solidFill>
                            <a:latin typeface="Cambria Math" panose="02040503050406030204" pitchFamily="18" charset="0"/>
                            <a:cs typeface="+mn-cs"/>
                          </a:rPr>
                          <m:t>𝑇</m:t>
                        </m:r>
                      </m:num>
                      <m:den>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𝐿</m:t>
                            </m:r>
                          </m:e>
                          <m:sub>
                            <m:r>
                              <a:rPr lang="en-US" i="1">
                                <a:solidFill>
                                  <a:prstClr val="black"/>
                                </a:solidFill>
                                <a:latin typeface="Cambria Math" panose="02040503050406030204" pitchFamily="18" charset="0"/>
                                <a:cs typeface="+mn-cs"/>
                              </a:rPr>
                              <m:t>𝑠</m:t>
                            </m:r>
                          </m:sub>
                        </m:sSub>
                      </m:den>
                    </m:f>
                    <m:r>
                      <a:rPr lang="en-US" i="1">
                        <a:solidFill>
                          <a:prstClr val="black"/>
                        </a:solidFill>
                        <a:latin typeface="Cambria Math" panose="02040503050406030204" pitchFamily="18" charset="0"/>
                        <a:cs typeface="+mn-cs"/>
                      </a:rPr>
                      <m:t>=</m:t>
                    </m:r>
                    <m:r>
                      <m:rPr>
                        <m:nor/>
                      </m:rPr>
                      <a:rPr lang="en-US" dirty="0">
                        <a:solidFill>
                          <a:prstClr val="black"/>
                        </a:solidFill>
                        <a:latin typeface="Times New Roman" panose="02020603050405020304" pitchFamily="18" charset="0"/>
                        <a:cs typeface="Times New Roman" panose="02020603050405020304" pitchFamily="18" charset="0"/>
                      </a:rPr>
                      <m:t>(50.2 </m:t>
                    </m:r>
                    <m:r>
                      <m:rPr>
                        <m:nor/>
                      </m:rPr>
                      <a:rPr lang="en-US" dirty="0">
                        <a:solidFill>
                          <a:prstClr val="black"/>
                        </a:solidFill>
                        <a:latin typeface="Times New Roman" panose="02020603050405020304" pitchFamily="18" charset="0"/>
                        <a:cs typeface="Times New Roman" panose="02020603050405020304" pitchFamily="18" charset="0"/>
                      </a:rPr>
                      <m:t>W</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m</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K</m:t>
                    </m:r>
                    <m:r>
                      <m:rPr>
                        <m:nor/>
                      </m:rPr>
                      <a:rPr lang="en-US" dirty="0">
                        <a:solidFill>
                          <a:prstClr val="black"/>
                        </a:solidFill>
                        <a:latin typeface="Times New Roman" panose="02020603050405020304" pitchFamily="18" charset="0"/>
                        <a:cs typeface="Times New Roman" panose="02020603050405020304" pitchFamily="18" charset="0"/>
                      </a:rPr>
                      <m:t>)</m:t>
                    </m:r>
                    <m:sSup>
                      <m:sSupPr>
                        <m:ctrlPr>
                          <a:rPr lang="en-US" i="1" dirty="0">
                            <a:solidFill>
                              <a:prstClr val="black"/>
                            </a:solidFill>
                            <a:latin typeface="Cambria Math" panose="02040503050406030204" pitchFamily="18" charset="0"/>
                            <a:cs typeface="Times New Roman" panose="02020603050405020304" pitchFamily="18" charset="0"/>
                          </a:rPr>
                        </m:ctrlPr>
                      </m:sSupPr>
                      <m:e>
                        <m:r>
                          <a:rPr lang="en-US" i="1" dirty="0">
                            <a:solidFill>
                              <a:prstClr val="black"/>
                            </a:solidFill>
                            <a:latin typeface="Cambria Math" panose="02040503050406030204" pitchFamily="18" charset="0"/>
                            <a:cs typeface="Times New Roman" panose="02020603050405020304" pitchFamily="18" charset="0"/>
                          </a:rPr>
                          <m:t>(0.0200 </m:t>
                        </m:r>
                        <m:r>
                          <a:rPr lang="en-US" i="1" dirty="0">
                            <a:solidFill>
                              <a:prstClr val="black"/>
                            </a:solidFill>
                            <a:latin typeface="Cambria Math" panose="02040503050406030204" pitchFamily="18" charset="0"/>
                            <a:cs typeface="Times New Roman" panose="02020603050405020304" pitchFamily="18" charset="0"/>
                          </a:rPr>
                          <m:t>𝑚</m:t>
                        </m:r>
                        <m:r>
                          <a:rPr lang="en-US" i="1" dirty="0">
                            <a:solidFill>
                              <a:prstClr val="black"/>
                            </a:solidFill>
                            <a:latin typeface="Cambria Math" panose="02040503050406030204" pitchFamily="18" charset="0"/>
                            <a:cs typeface="Times New Roman" panose="02020603050405020304" pitchFamily="18" charset="0"/>
                          </a:rPr>
                          <m:t>)</m:t>
                        </m:r>
                      </m:e>
                      <m:sup>
                        <m:r>
                          <a:rPr lang="en-US" i="1" dirty="0">
                            <a:solidFill>
                              <a:prstClr val="black"/>
                            </a:solidFill>
                            <a:latin typeface="Cambria Math" panose="02040503050406030204" pitchFamily="18" charset="0"/>
                            <a:cs typeface="Times New Roman" panose="02020603050405020304" pitchFamily="18" charset="0"/>
                          </a:rPr>
                          <m:t>2</m:t>
                        </m:r>
                      </m:sup>
                    </m:sSup>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100 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r>
                          <a:rPr lang="en-US" i="1" dirty="0">
                            <a:solidFill>
                              <a:prstClr val="black"/>
                            </a:solidFill>
                            <a:latin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cs typeface="Times New Roman" panose="02020603050405020304" pitchFamily="18" charset="0"/>
                          </a:rPr>
                          <m:t>−20.7 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num>
                      <m:den>
                        <m:r>
                          <a:rPr lang="en-US" i="1">
                            <a:solidFill>
                              <a:prstClr val="black"/>
                            </a:solidFill>
                            <a:latin typeface="Cambria Math" panose="02040503050406030204" pitchFamily="18" charset="0"/>
                            <a:cs typeface="Times New Roman" panose="02020603050405020304" pitchFamily="18" charset="0"/>
                          </a:rPr>
                          <m:t>0.100 </m:t>
                        </m:r>
                        <m:r>
                          <a:rPr lang="en-US" i="1">
                            <a:solidFill>
                              <a:prstClr val="black"/>
                            </a:solidFill>
                            <a:latin typeface="Cambria Math" panose="02040503050406030204" pitchFamily="18" charset="0"/>
                            <a:cs typeface="Times New Roman" panose="02020603050405020304" pitchFamily="18" charset="0"/>
                          </a:rPr>
                          <m:t>𝑚</m:t>
                        </m:r>
                      </m:den>
                    </m:f>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15.9 W</a:t>
                </a:r>
              </a:p>
            </p:txBody>
          </p:sp>
        </mc:Choice>
        <mc:Fallback xmlns="">
          <p:sp>
            <p:nvSpPr>
              <p:cNvPr id="7" name="TextBox 6"/>
              <p:cNvSpPr txBox="1">
                <a:spLocks noRot="1" noChangeAspect="1" noMove="1" noResize="1" noEditPoints="1" noAdjustHandles="1" noChangeArrowheads="1" noChangeShapeType="1" noTextEdit="1"/>
              </p:cNvSpPr>
              <p:nvPr/>
            </p:nvSpPr>
            <p:spPr>
              <a:xfrm>
                <a:off x="102296" y="936806"/>
                <a:ext cx="8854347" cy="4973028"/>
              </a:xfrm>
              <a:prstGeom prst="rect">
                <a:avLst/>
              </a:prstGeom>
              <a:blipFill>
                <a:blip r:embed="rId4"/>
                <a:stretch>
                  <a:fillRect l="-550" t="-61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09336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25994" y="1280032"/>
            <a:ext cx="3852974" cy="2674939"/>
            <a:chOff x="5980736" y="53801"/>
            <a:chExt cx="6041144" cy="422580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736" y="53801"/>
              <a:ext cx="6041144" cy="4225804"/>
            </a:xfrm>
            <a:prstGeom prst="rect">
              <a:avLst/>
            </a:prstGeom>
          </p:spPr>
        </p:pic>
        <p:sp>
          <p:nvSpPr>
            <p:cNvPr id="5" name="Rectangle 4"/>
            <p:cNvSpPr/>
            <p:nvPr/>
          </p:nvSpPr>
          <p:spPr>
            <a:xfrm>
              <a:off x="5980736" y="4082902"/>
              <a:ext cx="882580" cy="15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7" name="TextBox 6"/>
              <p:cNvSpPr txBox="1"/>
              <p:nvPr/>
            </p:nvSpPr>
            <p:spPr>
              <a:xfrm>
                <a:off x="149972" y="1098171"/>
                <a:ext cx="8854347" cy="484671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Example 14.12 on page 446</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Conduction in two bars in parallel</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Given:	As shown in the sketch.</a:t>
                </a: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Find:	Rate of total heat flow in the two bars.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Solution:</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Heat flow in the steel bar:	</a:t>
                </a:r>
                <a:r>
                  <a:rPr lang="en-US" dirty="0">
                    <a:solidFill>
                      <a:prstClr val="black"/>
                    </a:solidFill>
                    <a:latin typeface="Calibri" panose="020F0502020204030204"/>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𝐻</m:t>
                        </m:r>
                      </m:e>
                      <m:sub>
                        <m:r>
                          <a:rPr lang="en-US" i="1">
                            <a:solidFill>
                              <a:prstClr val="black"/>
                            </a:solidFill>
                            <a:latin typeface="Cambria Math" panose="02040503050406030204" pitchFamily="18" charset="0"/>
                            <a:cs typeface="Times New Roman" panose="02020603050405020304" pitchFamily="18" charset="0"/>
                          </a:rPr>
                          <m:t>𝑠</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𝑘</m:t>
                        </m:r>
                      </m:e>
                      <m:sub>
                        <m:r>
                          <a:rPr lang="en-US" i="1">
                            <a:solidFill>
                              <a:prstClr val="black"/>
                            </a:solidFill>
                            <a:latin typeface="Cambria Math" panose="02040503050406030204" pitchFamily="18" charset="0"/>
                            <a:cs typeface="+mn-cs"/>
                          </a:rPr>
                          <m:t>𝑠</m:t>
                        </m:r>
                      </m:sub>
                    </m:sSub>
                    <m:r>
                      <a:rPr lang="en-US" i="1">
                        <a:solidFill>
                          <a:prstClr val="black"/>
                        </a:solidFill>
                        <a:latin typeface="Cambria Math" panose="02040503050406030204" pitchFamily="18" charset="0"/>
                        <a:cs typeface="+mn-cs"/>
                      </a:rPr>
                      <m:t>𝐴</m:t>
                    </m:r>
                    <m:f>
                      <m:fPr>
                        <m:ctrlPr>
                          <a:rPr lang="en-US" i="1">
                            <a:solidFill>
                              <a:prstClr val="black"/>
                            </a:solidFill>
                            <a:latin typeface="Cambria Math" panose="02040503050406030204" pitchFamily="18" charset="0"/>
                            <a:cs typeface="+mn-cs"/>
                          </a:rPr>
                        </m:ctrlPr>
                      </m:fPr>
                      <m:num>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𝑇</m:t>
                            </m:r>
                          </m:e>
                          <m:sub>
                            <m:r>
                              <a:rPr lang="en-US" i="1">
                                <a:solidFill>
                                  <a:prstClr val="black"/>
                                </a:solidFill>
                                <a:latin typeface="Cambria Math" panose="02040503050406030204" pitchFamily="18" charset="0"/>
                                <a:cs typeface="+mn-cs"/>
                              </a:rPr>
                              <m:t>𝐻</m:t>
                            </m:r>
                          </m:sub>
                        </m:sSub>
                        <m:r>
                          <a:rPr lang="en-US" i="1">
                            <a:solidFill>
                              <a:prstClr val="black"/>
                            </a:solidFill>
                            <a:latin typeface="Cambria Math" panose="02040503050406030204" pitchFamily="18" charset="0"/>
                            <a:cs typeface="+mn-cs"/>
                          </a:rPr>
                          <m:t>−</m:t>
                        </m:r>
                        <m:r>
                          <a:rPr lang="en-US" i="1">
                            <a:solidFill>
                              <a:prstClr val="black"/>
                            </a:solidFill>
                            <a:latin typeface="Cambria Math" panose="02040503050406030204" pitchFamily="18" charset="0"/>
                            <a:cs typeface="+mn-cs"/>
                          </a:rPr>
                          <m:t>𝑇</m:t>
                        </m:r>
                      </m:num>
                      <m:den>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panose="02040503050406030204" pitchFamily="18" charset="0"/>
                                <a:cs typeface="+mn-cs"/>
                              </a:rPr>
                              <m:t>𝐿</m:t>
                            </m:r>
                          </m:e>
                          <m:sub>
                            <m:r>
                              <a:rPr lang="en-US" i="1">
                                <a:solidFill>
                                  <a:prstClr val="black"/>
                                </a:solidFill>
                                <a:latin typeface="Cambria Math" panose="02040503050406030204" pitchFamily="18" charset="0"/>
                                <a:cs typeface="+mn-cs"/>
                              </a:rPr>
                              <m:t>𝑠</m:t>
                            </m:r>
                          </m:sub>
                        </m:sSub>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Heat flow in the copper bar:	</a:t>
                </a:r>
                <a:r>
                  <a:rPr lang="en-US" dirty="0">
                    <a:solidFill>
                      <a:prstClr val="black"/>
                    </a:solidFill>
                    <a:latin typeface="Calibri" panose="020F0502020204030204"/>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𝐻</m:t>
                        </m:r>
                      </m:e>
                      <m:sub>
                        <m:r>
                          <a:rPr lang="en-US" i="1">
                            <a:solidFill>
                              <a:prstClr val="black"/>
                            </a:solidFill>
                            <a:latin typeface="Cambria Math" panose="02040503050406030204" pitchFamily="18" charset="0"/>
                            <a:cs typeface="Times New Roman" panose="02020603050405020304" pitchFamily="18" charset="0"/>
                          </a:rPr>
                          <m:t>𝑐</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𝑘</m:t>
                        </m:r>
                      </m:e>
                      <m:sub>
                        <m:r>
                          <a:rPr lang="en-US" i="1">
                            <a:solidFill>
                              <a:prstClr val="black"/>
                            </a:solidFill>
                            <a:latin typeface="Cambria Math" panose="02040503050406030204" pitchFamily="18" charset="0"/>
                            <a:cs typeface="Times New Roman" panose="02020603050405020304" pitchFamily="18" charset="0"/>
                          </a:rPr>
                          <m:t>𝑐</m:t>
                        </m:r>
                      </m:sub>
                    </m:sSub>
                    <m:r>
                      <a:rPr lang="en-US" i="1">
                        <a:solidFill>
                          <a:prstClr val="black"/>
                        </a:solidFill>
                        <a:latin typeface="Cambria Math" panose="02040503050406030204" pitchFamily="18" charset="0"/>
                        <a:cs typeface="Times New Roman" panose="02020603050405020304" pitchFamily="18" charset="0"/>
                      </a:rPr>
                      <m:t>𝐴</m:t>
                    </m:r>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𝑐</m:t>
                            </m:r>
                          </m:sub>
                        </m:sSub>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𝐿</m:t>
                            </m:r>
                          </m:e>
                          <m:sub>
                            <m:r>
                              <a:rPr lang="en-US" i="1">
                                <a:solidFill>
                                  <a:prstClr val="black"/>
                                </a:solidFill>
                                <a:latin typeface="Cambria Math" panose="02040503050406030204" pitchFamily="18" charset="0"/>
                                <a:cs typeface="Times New Roman" panose="02020603050405020304" pitchFamily="18" charset="0"/>
                              </a:rPr>
                              <m:t>𝑐</m:t>
                            </m:r>
                          </m:sub>
                        </m:sSub>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Therefore, total heat flow</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𝐻</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𝑘</m:t>
                        </m:r>
                      </m:e>
                      <m:sub>
                        <m:r>
                          <a:rPr lang="en-US" i="1">
                            <a:solidFill>
                              <a:prstClr val="black"/>
                            </a:solidFill>
                            <a:latin typeface="Cambria Math" panose="02040503050406030204" pitchFamily="18" charset="0"/>
                            <a:cs typeface="Times New Roman" panose="02020603050405020304" pitchFamily="18" charset="0"/>
                          </a:rPr>
                          <m:t>𝑠</m:t>
                        </m:r>
                      </m:sub>
                    </m:sSub>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𝐴</m:t>
                        </m:r>
                      </m:e>
                      <m:sub>
                        <m:r>
                          <a:rPr lang="en-US" i="1">
                            <a:solidFill>
                              <a:prstClr val="black"/>
                            </a:solidFill>
                            <a:latin typeface="Cambria Math" panose="02040503050406030204" pitchFamily="18" charset="0"/>
                            <a:cs typeface="Times New Roman" panose="02020603050405020304" pitchFamily="18" charset="0"/>
                          </a:rPr>
                          <m:t>𝑠</m:t>
                        </m:r>
                      </m:sub>
                    </m:sSub>
                    <m:f>
                      <m:fPr>
                        <m:ctrlPr>
                          <a:rPr lang="en-US" i="1">
                            <a:solidFill>
                              <a:prstClr val="black"/>
                            </a:solidFill>
                            <a:latin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𝐻</m:t>
                            </m:r>
                          </m:sub>
                        </m:sSub>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𝑇</m:t>
                        </m:r>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𝐿</m:t>
                            </m:r>
                          </m:e>
                          <m:sub>
                            <m:r>
                              <a:rPr lang="en-US" i="1">
                                <a:solidFill>
                                  <a:prstClr val="black"/>
                                </a:solidFill>
                                <a:latin typeface="Cambria Math" panose="02040503050406030204" pitchFamily="18" charset="0"/>
                                <a:cs typeface="Times New Roman" panose="02020603050405020304" pitchFamily="18" charset="0"/>
                              </a:rPr>
                              <m:t>𝑠</m:t>
                            </m:r>
                          </m:sub>
                        </m:sSub>
                      </m:den>
                    </m:f>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𝑘</m:t>
                        </m:r>
                      </m:e>
                      <m:sub>
                        <m:r>
                          <a:rPr lang="en-US" i="1">
                            <a:solidFill>
                              <a:prstClr val="black"/>
                            </a:solidFill>
                            <a:latin typeface="Cambria Math" panose="02040503050406030204" pitchFamily="18" charset="0"/>
                            <a:cs typeface="Times New Roman" panose="02020603050405020304" pitchFamily="18" charset="0"/>
                          </a:rPr>
                          <m:t>𝑐</m:t>
                        </m:r>
                      </m:sub>
                    </m:sSub>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𝐴</m:t>
                        </m:r>
                      </m:e>
                      <m:sub>
                        <m:r>
                          <a:rPr lang="en-US" i="1">
                            <a:solidFill>
                              <a:prstClr val="black"/>
                            </a:solidFill>
                            <a:latin typeface="Cambria Math" panose="02040503050406030204" pitchFamily="18" charset="0"/>
                            <a:cs typeface="Times New Roman" panose="02020603050405020304" pitchFamily="18" charset="0"/>
                          </a:rPr>
                          <m:t>𝑐</m:t>
                        </m:r>
                      </m:sub>
                    </m:sSub>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𝑐</m:t>
                            </m:r>
                          </m:sub>
                        </m:sSub>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𝐿</m:t>
                            </m:r>
                          </m:e>
                          <m:sub>
                            <m:r>
                              <a:rPr lang="en-US" i="1">
                                <a:solidFill>
                                  <a:prstClr val="black"/>
                                </a:solidFill>
                                <a:latin typeface="Cambria Math" panose="02040503050406030204" pitchFamily="18" charset="0"/>
                                <a:cs typeface="Times New Roman" panose="02020603050405020304" pitchFamily="18" charset="0"/>
                              </a:rPr>
                              <m:t>𝑐</m:t>
                            </m:r>
                          </m:sub>
                        </m:sSub>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dirty="0">
                        <a:solidFill>
                          <a:prstClr val="black"/>
                        </a:solidFill>
                        <a:latin typeface="Cambria Math" panose="020405030504060302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(50.2 </m:t>
                    </m:r>
                    <m:r>
                      <m:rPr>
                        <m:nor/>
                      </m:rPr>
                      <a:rPr lang="en-US" dirty="0">
                        <a:solidFill>
                          <a:prstClr val="black"/>
                        </a:solidFill>
                        <a:latin typeface="Times New Roman" panose="02020603050405020304" pitchFamily="18" charset="0"/>
                        <a:cs typeface="Times New Roman" panose="02020603050405020304" pitchFamily="18" charset="0"/>
                      </a:rPr>
                      <m:t>W</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m</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K</m:t>
                    </m:r>
                    <m:r>
                      <m:rPr>
                        <m:nor/>
                      </m:rPr>
                      <a:rPr lang="en-US" dirty="0">
                        <a:solidFill>
                          <a:prstClr val="black"/>
                        </a:solidFill>
                        <a:latin typeface="Times New Roman" panose="02020603050405020304" pitchFamily="18" charset="0"/>
                        <a:cs typeface="Times New Roman" panose="02020603050405020304" pitchFamily="18" charset="0"/>
                      </a:rPr>
                      <m:t>)</m:t>
                    </m:r>
                    <m:sSup>
                      <m:sSupPr>
                        <m:ctrlPr>
                          <a:rPr lang="en-US" i="1" dirty="0">
                            <a:solidFill>
                              <a:prstClr val="black"/>
                            </a:solidFill>
                            <a:latin typeface="Cambria Math" panose="02040503050406030204" pitchFamily="18" charset="0"/>
                            <a:cs typeface="Times New Roman" panose="02020603050405020304" pitchFamily="18" charset="0"/>
                          </a:rPr>
                        </m:ctrlPr>
                      </m:sSupPr>
                      <m:e>
                        <m:r>
                          <a:rPr lang="en-US" i="1" dirty="0">
                            <a:solidFill>
                              <a:prstClr val="black"/>
                            </a:solidFill>
                            <a:latin typeface="Cambria Math" panose="02040503050406030204" pitchFamily="18" charset="0"/>
                            <a:cs typeface="Times New Roman" panose="02020603050405020304" pitchFamily="18" charset="0"/>
                          </a:rPr>
                          <m:t>(0.0200 </m:t>
                        </m:r>
                        <m:r>
                          <a:rPr lang="en-US" i="1" dirty="0">
                            <a:solidFill>
                              <a:prstClr val="black"/>
                            </a:solidFill>
                            <a:latin typeface="Cambria Math" panose="02040503050406030204" pitchFamily="18" charset="0"/>
                            <a:cs typeface="Times New Roman" panose="02020603050405020304" pitchFamily="18" charset="0"/>
                          </a:rPr>
                          <m:t>𝑚</m:t>
                        </m:r>
                        <m:r>
                          <a:rPr lang="en-US" i="1" dirty="0">
                            <a:solidFill>
                              <a:prstClr val="black"/>
                            </a:solidFill>
                            <a:latin typeface="Cambria Math" panose="02040503050406030204" pitchFamily="18" charset="0"/>
                            <a:cs typeface="Times New Roman" panose="02020603050405020304" pitchFamily="18" charset="0"/>
                          </a:rPr>
                          <m:t>)</m:t>
                        </m:r>
                      </m:e>
                      <m:sup>
                        <m:r>
                          <a:rPr lang="en-US" i="1" dirty="0">
                            <a:solidFill>
                              <a:prstClr val="black"/>
                            </a:solidFill>
                            <a:latin typeface="Cambria Math" panose="02040503050406030204" pitchFamily="18" charset="0"/>
                            <a:cs typeface="Times New Roman" panose="02020603050405020304" pitchFamily="18" charset="0"/>
                          </a:rPr>
                          <m:t>2</m:t>
                        </m:r>
                      </m:sup>
                    </m:sSup>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100 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r>
                          <a:rPr lang="en-US" i="1" dirty="0">
                            <a:solidFill>
                              <a:prstClr val="black"/>
                            </a:solidFill>
                            <a:latin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cs typeface="Times New Roman" panose="02020603050405020304" pitchFamily="18" charset="0"/>
                          </a:rPr>
                          <m:t>−0 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num>
                      <m:den>
                        <m:r>
                          <a:rPr lang="en-US" i="1">
                            <a:solidFill>
                              <a:prstClr val="black"/>
                            </a:solidFill>
                            <a:latin typeface="Cambria Math" panose="02040503050406030204" pitchFamily="18" charset="0"/>
                            <a:cs typeface="Times New Roman" panose="02020603050405020304" pitchFamily="18" charset="0"/>
                          </a:rPr>
                          <m:t>0.100 </m:t>
                        </m:r>
                        <m:r>
                          <a:rPr lang="en-US" i="1">
                            <a:solidFill>
                              <a:prstClr val="black"/>
                            </a:solidFill>
                            <a:latin typeface="Cambria Math" panose="02040503050406030204" pitchFamily="18" charset="0"/>
                            <a:cs typeface="Times New Roman" panose="02020603050405020304" pitchFamily="18" charset="0"/>
                          </a:rPr>
                          <m:t>𝑚</m:t>
                        </m:r>
                      </m:den>
                    </m:f>
                    <m:r>
                      <a:rPr lang="en-US" i="1">
                        <a:solidFill>
                          <a:prstClr val="black"/>
                        </a:solidFill>
                        <a:latin typeface="Cambria Math" panose="02040503050406030204" pitchFamily="18" charset="0"/>
                        <a:cs typeface="Times New Roman" panose="02020603050405020304" pitchFamily="18" charset="0"/>
                      </a:rPr>
                      <m:t>+</m:t>
                    </m:r>
                    <m:d>
                      <m:dPr>
                        <m:ctrlPr>
                          <a:rPr lang="en-US" i="1">
                            <a:solidFill>
                              <a:prstClr val="black"/>
                            </a:solidFill>
                            <a:latin typeface="Cambria Math" panose="02040503050406030204" pitchFamily="18" charset="0"/>
                            <a:cs typeface="Times New Roman" panose="02020603050405020304" pitchFamily="18" charset="0"/>
                          </a:rPr>
                        </m:ctrlPr>
                      </m:dPr>
                      <m:e>
                        <m:r>
                          <m:rPr>
                            <m:nor/>
                          </m:rPr>
                          <a:rPr lang="en-US">
                            <a:solidFill>
                              <a:prstClr val="black"/>
                            </a:solidFill>
                            <a:latin typeface="Cambria Math" panose="02040503050406030204" pitchFamily="18" charset="0"/>
                            <a:cs typeface="Times New Roman" panose="02020603050405020304" pitchFamily="18" charset="0"/>
                          </a:rPr>
                          <m:t>385</m:t>
                        </m:r>
                        <m:r>
                          <m:rPr>
                            <m:nor/>
                          </m:rPr>
                          <a:rPr lang="en-US" dirty="0">
                            <a:solidFill>
                              <a:prstClr val="black"/>
                            </a:solidFill>
                            <a:latin typeface="Times New Roman" panose="02020603050405020304" pitchFamily="18" charset="0"/>
                            <a:cs typeface="Times New Roman" panose="02020603050405020304" pitchFamily="18" charset="0"/>
                          </a:rPr>
                          <m:t> </m:t>
                        </m:r>
                        <m:r>
                          <m:rPr>
                            <m:nor/>
                          </m:rPr>
                          <a:rPr lang="en-US" dirty="0">
                            <a:solidFill>
                              <a:prstClr val="black"/>
                            </a:solidFill>
                            <a:latin typeface="Times New Roman" panose="02020603050405020304" pitchFamily="18" charset="0"/>
                            <a:cs typeface="Times New Roman" panose="02020603050405020304" pitchFamily="18" charset="0"/>
                          </a:rPr>
                          <m:t>W</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m</m:t>
                        </m:r>
                        <m:r>
                          <m:rPr>
                            <m:nor/>
                          </m:rPr>
                          <a:rPr lang="en-US" dirty="0">
                            <a:solidFill>
                              <a:prstClr val="black"/>
                            </a:solidFill>
                            <a:latin typeface="Times New Roman" panose="02020603050405020304" pitchFamily="18" charset="0"/>
                            <a:cs typeface="Times New Roman" panose="02020603050405020304" pitchFamily="18" charset="0"/>
                          </a:rPr>
                          <m:t>•</m:t>
                        </m:r>
                        <m:r>
                          <m:rPr>
                            <m:nor/>
                          </m:rPr>
                          <a:rPr lang="en-US" dirty="0">
                            <a:solidFill>
                              <a:prstClr val="black"/>
                            </a:solidFill>
                            <a:latin typeface="Times New Roman" panose="02020603050405020304" pitchFamily="18" charset="0"/>
                            <a:cs typeface="Times New Roman" panose="02020603050405020304" pitchFamily="18" charset="0"/>
                          </a:rPr>
                          <m:t>K</m:t>
                        </m:r>
                      </m:e>
                    </m:d>
                    <m:sSup>
                      <m:sSupPr>
                        <m:ctrlPr>
                          <a:rPr lang="en-US" i="1" dirty="0">
                            <a:solidFill>
                              <a:prstClr val="black"/>
                            </a:solidFill>
                            <a:latin typeface="Cambria Math" panose="02040503050406030204" pitchFamily="18" charset="0"/>
                            <a:cs typeface="Times New Roman" panose="02020603050405020304" pitchFamily="18" charset="0"/>
                          </a:rPr>
                        </m:ctrlPr>
                      </m:sSupPr>
                      <m:e>
                        <m:r>
                          <a:rPr lang="en-US" i="1" dirty="0">
                            <a:solidFill>
                              <a:prstClr val="black"/>
                            </a:solidFill>
                            <a:latin typeface="Cambria Math" panose="02040503050406030204" pitchFamily="18" charset="0"/>
                            <a:cs typeface="Times New Roman" panose="02020603050405020304" pitchFamily="18" charset="0"/>
                          </a:rPr>
                          <m:t>(0.0200 </m:t>
                        </m:r>
                        <m:r>
                          <a:rPr lang="en-US" i="1" dirty="0">
                            <a:solidFill>
                              <a:prstClr val="black"/>
                            </a:solidFill>
                            <a:latin typeface="Cambria Math" panose="02040503050406030204" pitchFamily="18" charset="0"/>
                            <a:cs typeface="Times New Roman" panose="02020603050405020304" pitchFamily="18" charset="0"/>
                          </a:rPr>
                          <m:t>𝑚</m:t>
                        </m:r>
                        <m:r>
                          <a:rPr lang="en-US" i="1" dirty="0">
                            <a:solidFill>
                              <a:prstClr val="black"/>
                            </a:solidFill>
                            <a:latin typeface="Cambria Math" panose="02040503050406030204" pitchFamily="18" charset="0"/>
                            <a:cs typeface="Times New Roman" panose="02020603050405020304" pitchFamily="18" charset="0"/>
                          </a:rPr>
                          <m:t>)</m:t>
                        </m:r>
                      </m:e>
                      <m:sup>
                        <m:r>
                          <a:rPr lang="en-US" i="1" dirty="0">
                            <a:solidFill>
                              <a:prstClr val="black"/>
                            </a:solidFill>
                            <a:latin typeface="Cambria Math" panose="02040503050406030204" pitchFamily="18" charset="0"/>
                            <a:cs typeface="Times New Roman" panose="02020603050405020304" pitchFamily="18" charset="0"/>
                          </a:rPr>
                          <m:t>2</m:t>
                        </m:r>
                      </m:sup>
                    </m:sSup>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100 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r>
                          <a:rPr lang="en-US" i="1">
                            <a:solidFill>
                              <a:prstClr val="black"/>
                            </a:solidFill>
                            <a:latin typeface="Cambria Math" panose="02040503050406030204" pitchFamily="18" charset="0"/>
                            <a:cs typeface="Times New Roman" panose="02020603050405020304" pitchFamily="18" charset="0"/>
                          </a:rPr>
                          <m:t>− 0 </m:t>
                        </m:r>
                        <m:r>
                          <m:rPr>
                            <m:nor/>
                          </m:rPr>
                          <a:rPr lang="en-US" dirty="0">
                            <a:solidFill>
                              <a:prstClr val="black"/>
                            </a:solidFill>
                            <a:latin typeface="Times New Roman" panose="02020603050405020304" pitchFamily="18" charset="0"/>
                            <a:cs typeface="Times New Roman" panose="02020603050405020304" pitchFamily="18" charset="0"/>
                          </a:rPr>
                          <m:t>º</m:t>
                        </m:r>
                        <m:r>
                          <m:rPr>
                            <m:nor/>
                          </m:rPr>
                          <a:rPr lang="en-US" dirty="0">
                            <a:solidFill>
                              <a:prstClr val="black"/>
                            </a:solidFill>
                            <a:latin typeface="Times New Roman" panose="02020603050405020304" pitchFamily="18" charset="0"/>
                            <a:cs typeface="Times New Roman" panose="02020603050405020304" pitchFamily="18" charset="0"/>
                          </a:rPr>
                          <m:t>C</m:t>
                        </m:r>
                      </m:num>
                      <m:den>
                        <m:r>
                          <a:rPr lang="en-US" i="1">
                            <a:solidFill>
                              <a:prstClr val="black"/>
                            </a:solidFill>
                            <a:latin typeface="Cambria Math" panose="02040503050406030204" pitchFamily="18" charset="0"/>
                            <a:cs typeface="Times New Roman" panose="02020603050405020304" pitchFamily="18" charset="0"/>
                          </a:rPr>
                          <m:t>0.200 </m:t>
                        </m:r>
                        <m:r>
                          <a:rPr lang="en-US" i="1">
                            <a:solidFill>
                              <a:prstClr val="black"/>
                            </a:solidFill>
                            <a:latin typeface="Cambria Math" panose="02040503050406030204" pitchFamily="18" charset="0"/>
                            <a:cs typeface="Times New Roman" panose="02020603050405020304" pitchFamily="18" charset="0"/>
                          </a:rPr>
                          <m:t>𝑚</m:t>
                        </m:r>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sz="6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77.0 W + 20.1 W</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 97.1 W</a:t>
                </a:r>
              </a:p>
            </p:txBody>
          </p:sp>
        </mc:Choice>
        <mc:Fallback xmlns="">
          <p:sp>
            <p:nvSpPr>
              <p:cNvPr id="7" name="TextBox 6"/>
              <p:cNvSpPr txBox="1">
                <a:spLocks noRot="1" noChangeAspect="1" noMove="1" noResize="1" noEditPoints="1" noAdjustHandles="1" noChangeArrowheads="1" noChangeShapeType="1" noTextEdit="1"/>
              </p:cNvSpPr>
              <p:nvPr/>
            </p:nvSpPr>
            <p:spPr>
              <a:xfrm>
                <a:off x="149972" y="1098171"/>
                <a:ext cx="8854347" cy="4846711"/>
              </a:xfrm>
              <a:prstGeom prst="rect">
                <a:avLst/>
              </a:prstGeom>
              <a:blipFill>
                <a:blip r:embed="rId4"/>
                <a:stretch>
                  <a:fillRect l="-550" t="-502" b="-100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385511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2"/>
          <p:cNvSpPr txBox="1">
            <a:spLocks noChangeArrowheads="1"/>
          </p:cNvSpPr>
          <p:nvPr/>
        </p:nvSpPr>
        <p:spPr bwMode="auto">
          <a:xfrm>
            <a:off x="3124200" y="228600"/>
            <a:ext cx="3282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rPr>
              <a:t>Heat of combustion</a:t>
            </a:r>
          </a:p>
        </p:txBody>
      </p:sp>
      <mc:AlternateContent xmlns:mc="http://schemas.openxmlformats.org/markup-compatibility/2006" xmlns:a14="http://schemas.microsoft.com/office/drawing/2010/main">
        <mc:Choice Requires="a14">
          <p:sp>
            <p:nvSpPr>
              <p:cNvPr id="2" name="TextBox 1"/>
              <p:cNvSpPr txBox="1"/>
              <p:nvPr/>
            </p:nvSpPr>
            <p:spPr>
              <a:xfrm>
                <a:off x="685800" y="914400"/>
                <a:ext cx="4238596" cy="564514"/>
              </a:xfrm>
              <a:prstGeom prst="rect">
                <a:avLst/>
              </a:prstGeom>
              <a:noFill/>
            </p:spPr>
            <p:txBody>
              <a:bodyPr wrap="none" rtlCol="0">
                <a:spAutoFit/>
              </a:bodyPr>
              <a:lstStyle/>
              <a:p>
                <a:r>
                  <a:rPr lang="en-US" sz="2000" dirty="0"/>
                  <a:t>Gasoline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𝑐</m:t>
                        </m:r>
                      </m:sub>
                    </m:sSub>
                    <m:r>
                      <a:rPr lang="en-US" sz="2000" b="0" i="1" smtClean="0">
                        <a:latin typeface="Cambria Math" panose="02040503050406030204" pitchFamily="18" charset="0"/>
                      </a:rPr>
                      <m:t>=46,000</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𝐽</m:t>
                        </m:r>
                      </m:num>
                      <m:den>
                        <m:r>
                          <a:rPr lang="en-US" sz="2000" b="0" i="1" smtClean="0">
                            <a:latin typeface="Cambria Math" panose="02040503050406030204" pitchFamily="18" charset="0"/>
                          </a:rPr>
                          <m:t>𝑔</m:t>
                        </m:r>
                      </m:den>
                    </m:f>
                    <m:r>
                      <a:rPr lang="en-US" sz="2000" b="0" i="1" smtClean="0">
                        <a:latin typeface="Cambria Math" panose="02040503050406030204" pitchFamily="18" charset="0"/>
                      </a:rPr>
                      <m:t>=46</m:t>
                    </m:r>
                    <m:r>
                      <a:rPr lang="en-US" sz="2000" b="0" i="1" smtClean="0">
                        <a:latin typeface="Cambria Math" panose="02040503050406030204" pitchFamily="18" charset="0"/>
                      </a:rPr>
                      <m:t>𝑥</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m:t>
                        </m:r>
                      </m:sup>
                    </m:sSup>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𝐽</m:t>
                        </m:r>
                      </m:num>
                      <m:den>
                        <m:r>
                          <a:rPr lang="en-US" sz="2000" b="0" i="1" smtClean="0">
                            <a:latin typeface="Cambria Math" panose="02040503050406030204" pitchFamily="18" charset="0"/>
                          </a:rPr>
                          <m:t>𝑘𝑔</m:t>
                        </m:r>
                      </m:den>
                    </m:f>
                  </m:oMath>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914400"/>
                <a:ext cx="4238596" cy="564514"/>
              </a:xfrm>
              <a:prstGeom prst="rect">
                <a:avLst/>
              </a:prstGeom>
              <a:blipFill rotWithShape="0">
                <a:blip r:embed="rId2"/>
                <a:stretch>
                  <a:fillRect l="-1583" b="-2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685800" y="1905000"/>
                <a:ext cx="7648248" cy="646331"/>
              </a:xfrm>
              <a:prstGeom prst="rect">
                <a:avLst/>
              </a:prstGeom>
              <a:noFill/>
              <a:ln w="38100">
                <a:solidFill>
                  <a:srgbClr val="FF0000"/>
                </a:solidFill>
              </a:ln>
            </p:spPr>
            <p:txBody>
              <a:bodyPr wrap="none" rtlCol="0">
                <a:spAutoFit/>
              </a:bodyPr>
              <a:lstStyle/>
              <a:p>
                <a:r>
                  <a:rPr lang="en-US" dirty="0"/>
                  <a:t>Energy value of food is measured in kilo-calories (Calories with capital C)</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𝑘𝑐𝑎𝑙</m:t>
                      </m:r>
                      <m:r>
                        <a:rPr lang="en-US" b="0" i="1" smtClean="0">
                          <a:latin typeface="Cambria Math" panose="02040503050406030204" pitchFamily="18" charset="0"/>
                        </a:rPr>
                        <m:t>=1000 </m:t>
                      </m:r>
                      <m:r>
                        <a:rPr lang="en-US" b="0" i="1" smtClean="0">
                          <a:latin typeface="Cambria Math" panose="02040503050406030204" pitchFamily="18" charset="0"/>
                        </a:rPr>
                        <m:t>𝑐𝑎𝑙</m:t>
                      </m:r>
                      <m:r>
                        <a:rPr lang="en-US" b="0" i="1" smtClean="0">
                          <a:latin typeface="Cambria Math" panose="02040503050406030204" pitchFamily="18" charset="0"/>
                        </a:rPr>
                        <m:t>=4186 </m:t>
                      </m:r>
                      <m:r>
                        <a:rPr lang="en-US" b="0" i="1" smtClean="0">
                          <a:latin typeface="Cambria Math" panose="02040503050406030204" pitchFamily="18" charset="0"/>
                        </a:rPr>
                        <m:t>𝐽</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85800" y="1905000"/>
                <a:ext cx="7648248" cy="646331"/>
              </a:xfrm>
              <a:prstGeom prst="rect">
                <a:avLst/>
              </a:prstGeom>
              <a:blipFill rotWithShape="0">
                <a:blip r:embed="rId3"/>
                <a:stretch>
                  <a:fillRect l="-476" t="-2679" b="-2679"/>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92505" y="3687814"/>
                <a:ext cx="8915400" cy="1994072"/>
              </a:xfrm>
              <a:prstGeom prst="rect">
                <a:avLst/>
              </a:prstGeom>
              <a:noFill/>
            </p:spPr>
            <p:txBody>
              <a:bodyPr wrap="square" rtlCol="0">
                <a:spAutoFit/>
              </a:bodyPr>
              <a:lstStyle/>
              <a:p>
                <a:r>
                  <a:rPr lang="en-US" dirty="0"/>
                  <a:t>Example: 1g of peanut butter “contains 6K calorie”. If completely burned by exercising; it would release;</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6 </m:t>
                      </m:r>
                      <m:r>
                        <a:rPr lang="en-US" b="0" i="1" smtClean="0">
                          <a:latin typeface="Cambria Math" panose="02040503050406030204" pitchFamily="18" charset="0"/>
                        </a:rPr>
                        <m:t>𝐾</m:t>
                      </m:r>
                      <m:r>
                        <a:rPr lang="en-US" b="0" i="1" smtClean="0">
                          <a:latin typeface="Cambria Math" panose="02040503050406030204" pitchFamily="18" charset="0"/>
                        </a:rPr>
                        <m:t>∗4186</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𝐾</m:t>
                          </m:r>
                        </m:den>
                      </m:f>
                      <m:r>
                        <a:rPr lang="en-US" b="0" i="1" smtClean="0">
                          <a:latin typeface="Cambria Math" panose="02040503050406030204" pitchFamily="18" charset="0"/>
                        </a:rPr>
                        <m:t>=25,000 </m:t>
                      </m:r>
                      <m:r>
                        <a:rPr lang="en-US" b="0" i="1" smtClean="0">
                          <a:latin typeface="Cambria Math" panose="02040503050406030204" pitchFamily="18" charset="0"/>
                        </a:rPr>
                        <m:t>𝐽</m:t>
                      </m:r>
                    </m:oMath>
                  </m:oMathPara>
                </a14:m>
                <a:endParaRPr lang="en-US" dirty="0"/>
              </a:p>
              <a:p>
                <a:endParaRPr lang="en-US" dirty="0"/>
              </a:p>
              <a:p>
                <a:r>
                  <a:rPr lang="en-US" dirty="0"/>
                  <a:t>Note: Efficiency of energy conservation later, body is not totally efficient in “burning” food</a:t>
                </a:r>
              </a:p>
            </p:txBody>
          </p:sp>
        </mc:Choice>
        <mc:Fallback xmlns="">
          <p:sp>
            <p:nvSpPr>
              <p:cNvPr id="4" name="TextBox 3"/>
              <p:cNvSpPr txBox="1">
                <a:spLocks noRot="1" noChangeAspect="1" noMove="1" noResize="1" noEditPoints="1" noAdjustHandles="1" noChangeArrowheads="1" noChangeShapeType="1" noTextEdit="1"/>
              </p:cNvSpPr>
              <p:nvPr/>
            </p:nvSpPr>
            <p:spPr>
              <a:xfrm>
                <a:off x="192505" y="3687814"/>
                <a:ext cx="8915400" cy="1994072"/>
              </a:xfrm>
              <a:prstGeom prst="rect">
                <a:avLst/>
              </a:prstGeom>
              <a:blipFill rotWithShape="0">
                <a:blip r:embed="rId4"/>
                <a:stretch>
                  <a:fillRect l="-616" t="-1835" r="-1231" b="-3976"/>
                </a:stretch>
              </a:blipFill>
            </p:spPr>
            <p:txBody>
              <a:bodyPr/>
              <a:lstStyle/>
              <a:p>
                <a:r>
                  <a:rPr lang="en-US">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5612" y="1524000"/>
                <a:ext cx="9098388" cy="2981329"/>
              </a:xfrm>
              <a:prstGeom prst="rect">
                <a:avLst/>
              </a:prstGeom>
              <a:noFill/>
            </p:spPr>
            <p:txBody>
              <a:bodyPr wrap="none" rtlCol="0">
                <a:spAutoFit/>
              </a:bodyPr>
              <a:lstStyle/>
              <a:p>
                <a:r>
                  <a:rPr lang="en-US" sz="2400" dirty="0"/>
                  <a:t>The quantity of heat required depends on the material.</a:t>
                </a:r>
              </a:p>
              <a:p>
                <a:endParaRPr lang="en-US" sz="2400" dirty="0"/>
              </a:p>
              <a:p>
                <a:r>
                  <a:rPr lang="en-US" sz="2400" dirty="0"/>
                  <a:t>Water used about 4 times more than aluminum.</a:t>
                </a:r>
              </a:p>
              <a:p>
                <a:endParaRPr lang="en-US" sz="2400" dirty="0"/>
              </a:p>
              <a:p>
                <a:pPr/>
                <a14:m>
                  <m:oMathPara xmlns:m="http://schemas.openxmlformats.org/officeDocument/2006/math">
                    <m:oMathParaPr>
                      <m:jc m:val="centerGroup"/>
                    </m:oMathParaPr>
                    <m:oMath xmlns:m="http://schemas.openxmlformats.org/officeDocument/2006/math">
                      <m:limLow>
                        <m:limLowPr>
                          <m:ctrlPr>
                            <a:rPr lang="en-US" sz="2400" b="0" i="1" smtClean="0">
                              <a:latin typeface="Cambria Math" panose="02040503050406030204" pitchFamily="18" charset="0"/>
                              <a:ea typeface="Cambria Math" panose="02040503050406030204" pitchFamily="18" charset="0"/>
                            </a:rPr>
                          </m:ctrlPr>
                        </m:limLow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𝑄</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𝑚</m:t>
                          </m:r>
                          <m:groupChr>
                            <m:groupChrPr>
                              <m:chr m:val="⏟"/>
                              <m:ctrlPr>
                                <a:rPr lang="en-US" sz="2400" b="0" i="1" smtClean="0">
                                  <a:latin typeface="Cambria Math" panose="02040503050406030204" pitchFamily="18" charset="0"/>
                                  <a:ea typeface="Cambria Math" panose="02040503050406030204" pitchFamily="18" charset="0"/>
                                </a:rPr>
                              </m:ctrlPr>
                            </m:groupChrPr>
                            <m:e>
                              <m:r>
                                <a:rPr lang="en-US" sz="2400" b="0" i="1" smtClean="0">
                                  <a:latin typeface="Cambria Math" panose="02040503050406030204" pitchFamily="18" charset="0"/>
                                  <a:ea typeface="Cambria Math" panose="02040503050406030204" pitchFamily="18" charset="0"/>
                                </a:rPr>
                                <m:t>𝑐</m:t>
                              </m:r>
                            </m:e>
                          </m:groupCh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𝑇</m:t>
                          </m:r>
                          <m:r>
                            <m:rPr>
                              <m:nor/>
                            </m:rPr>
                            <a:rPr lang="en-US" sz="2400" dirty="0"/>
                            <m:t> </m:t>
                          </m:r>
                        </m:e>
                        <m:lim>
                          <m:r>
                            <a:rPr lang="en-US" sz="2400" b="0" i="1" smtClean="0">
                              <a:latin typeface="Cambria Math" panose="02040503050406030204" pitchFamily="18" charset="0"/>
                              <a:ea typeface="Cambria Math" panose="02040503050406030204" pitchFamily="18" charset="0"/>
                            </a:rPr>
                            <m:t>𝑠𝑝𝑒𝑐𝑖𝑓𝑖𝑐</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h𝑒𝑎𝑡</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𝑐𝑎𝑝𝑎𝑐𝑖𝑡𝑦</m:t>
                          </m:r>
                        </m:lim>
                      </m:limLow>
                    </m:oMath>
                  </m:oMathPara>
                </a14:m>
                <a:endParaRPr lang="en-US" sz="2400" dirty="0"/>
              </a:p>
              <a:p>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𝑤𝑎𝑡𝑒𝑟</m:t>
                          </m:r>
                        </m:sub>
                      </m:sSub>
                      <m:r>
                        <a:rPr lang="en-US" sz="2400" b="0" i="1" smtClean="0">
                          <a:latin typeface="Cambria Math" panose="02040503050406030204" pitchFamily="18" charset="0"/>
                        </a:rPr>
                        <m:t>=4190 </m:t>
                      </m:r>
                      <m:r>
                        <a:rPr lang="en-US" sz="2400" b="0" i="1" smtClean="0">
                          <a:latin typeface="Cambria Math" panose="02040503050406030204" pitchFamily="18" charset="0"/>
                        </a:rPr>
                        <m:t>𝐽</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𝑘𝑔</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𝐶</m:t>
                          </m:r>
                          <m:r>
                            <a:rPr lang="en-US" sz="2400" b="0" i="1" smtClean="0">
                              <a:latin typeface="Cambria Math" panose="02040503050406030204" pitchFamily="18" charset="0"/>
                              <a:ea typeface="Cambria Math" panose="02040503050406030204" pitchFamily="18" charset="0"/>
                            </a:rPr>
                            <m:t>°)</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=4.19 </m:t>
                      </m:r>
                      <m:r>
                        <a:rPr lang="en-US" sz="2400" b="0" i="1" smtClean="0">
                          <a:latin typeface="Cambria Math" panose="02040503050406030204" pitchFamily="18" charset="0"/>
                        </a:rPr>
                        <m:t>𝐽</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𝑔</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𝐶</m:t>
                          </m:r>
                          <m:r>
                            <a:rPr lang="en-US" sz="2400" b="0" i="1" smtClean="0">
                              <a:latin typeface="Cambria Math" panose="02040503050406030204" pitchFamily="18" charset="0"/>
                              <a:ea typeface="Cambria Math" panose="02040503050406030204" pitchFamily="18" charset="0"/>
                            </a:rPr>
                            <m:t>°)</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=1 </m:t>
                      </m:r>
                      <m:r>
                        <a:rPr lang="en-US" sz="2400" b="0" i="1" smtClean="0">
                          <a:latin typeface="Cambria Math" panose="02040503050406030204" pitchFamily="18" charset="0"/>
                        </a:rPr>
                        <m:t>𝑐𝑎𝑙</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𝑔</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𝐶</m:t>
                          </m:r>
                          <m:r>
                            <a:rPr lang="en-US" sz="2400" b="0" i="1" smtClean="0">
                              <a:latin typeface="Cambria Math" panose="02040503050406030204" pitchFamily="18" charset="0"/>
                              <a:ea typeface="Cambria Math" panose="02040503050406030204" pitchFamily="18" charset="0"/>
                            </a:rPr>
                            <m:t>°)</m:t>
                          </m:r>
                        </m:e>
                        <m:sup>
                          <m:r>
                            <a:rPr lang="en-US" sz="2400" b="0" i="1" smtClean="0">
                              <a:latin typeface="Cambria Math" panose="02040503050406030204" pitchFamily="18" charset="0"/>
                            </a:rPr>
                            <m:t>−1</m:t>
                          </m:r>
                        </m:sup>
                      </m:sSup>
                    </m:oMath>
                  </m:oMathPara>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5612" y="1524000"/>
                <a:ext cx="9098388" cy="2981329"/>
              </a:xfrm>
              <a:prstGeom prst="rect">
                <a:avLst/>
              </a:prstGeom>
              <a:blipFill rotWithShape="0">
                <a:blip r:embed="rId2"/>
                <a:stretch>
                  <a:fillRect l="-1005" t="-1431" b="-2249"/>
                </a:stretch>
              </a:blipFill>
            </p:spPr>
            <p:txBody>
              <a:bodyPr/>
              <a:lstStyle/>
              <a:p>
                <a:r>
                  <a:rPr lang="en-US">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2"/>
          <p:cNvSpPr txBox="1">
            <a:spLocks noChangeArrowheads="1"/>
          </p:cNvSpPr>
          <p:nvPr/>
        </p:nvSpPr>
        <p:spPr bwMode="auto">
          <a:xfrm>
            <a:off x="1510905" y="381000"/>
            <a:ext cx="6122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rPr>
              <a:t>Example 14.6    Example person with fever</a:t>
            </a:r>
            <a:r>
              <a:rPr lang="en-US" altLang="en-US" sz="2400" dirty="0"/>
              <a:t> </a:t>
            </a:r>
          </a:p>
        </p:txBody>
      </p:sp>
      <mc:AlternateContent xmlns:mc="http://schemas.openxmlformats.org/markup-compatibility/2006" xmlns:a14="http://schemas.microsoft.com/office/drawing/2010/main">
        <mc:Choice Requires="a14">
          <p:sp>
            <p:nvSpPr>
              <p:cNvPr id="2" name="TextBox 1"/>
              <p:cNvSpPr txBox="1"/>
              <p:nvPr/>
            </p:nvSpPr>
            <p:spPr>
              <a:xfrm>
                <a:off x="228600" y="1447800"/>
                <a:ext cx="8915400" cy="3134769"/>
              </a:xfrm>
              <a:prstGeom prst="rect">
                <a:avLst/>
              </a:prstGeom>
              <a:noFill/>
            </p:spPr>
            <p:txBody>
              <a:bodyPr wrap="square" rtlCol="0">
                <a:spAutoFit/>
              </a:bodyPr>
              <a:lstStyle/>
              <a:p>
                <a:r>
                  <a:rPr lang="en-US" sz="2800" dirty="0"/>
                  <a:t>80kg person ran fever at 39</a:t>
                </a:r>
                <a:r>
                  <a:rPr lang="en-US" sz="2800" baseline="30000" dirty="0"/>
                  <a:t>o</a:t>
                </a:r>
                <a:r>
                  <a:rPr lang="en-US" sz="2800" dirty="0"/>
                  <a:t>C instead of normal 37</a:t>
                </a:r>
                <a:r>
                  <a:rPr lang="en-US" sz="2800" baseline="30000" dirty="0"/>
                  <a:t>o</a:t>
                </a:r>
                <a:r>
                  <a:rPr lang="en-US" sz="2800" dirty="0"/>
                  <a:t>C. Assume human body is mostly water, how much more heat is required?</a:t>
                </a:r>
              </a:p>
              <a:p>
                <a:endParaRPr lang="en-US" sz="2800" dirty="0"/>
              </a:p>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𝑚𝑐</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𝑇</m:t>
                      </m:r>
                      <m:r>
                        <a:rPr lang="en-US" sz="2800" b="0" i="1" smtClean="0">
                          <a:latin typeface="Cambria Math" panose="02040503050406030204" pitchFamily="18" charset="0"/>
                          <a:ea typeface="Cambria Math" panose="02040503050406030204" pitchFamily="18" charset="0"/>
                        </a:rPr>
                        <m:t>=80∗4190∗2=6.7</m:t>
                      </m:r>
                      <m:r>
                        <a:rPr lang="en-US" sz="2800" b="0" i="1" smtClean="0">
                          <a:latin typeface="Cambria Math" panose="02040503050406030204" pitchFamily="18" charset="0"/>
                          <a:ea typeface="Cambria Math" panose="02040503050406030204" pitchFamily="18" charset="0"/>
                        </a:rPr>
                        <m:t>𝑥</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10</m:t>
                          </m:r>
                        </m:e>
                        <m:sup>
                          <m:r>
                            <a:rPr lang="en-US" sz="2800" b="0" i="1" smtClean="0">
                              <a:latin typeface="Cambria Math" panose="02040503050406030204" pitchFamily="18" charset="0"/>
                              <a:ea typeface="Cambria Math" panose="02040503050406030204" pitchFamily="18" charset="0"/>
                            </a:rPr>
                            <m:t>5</m:t>
                          </m:r>
                        </m:sup>
                      </m:sSup>
                      <m:r>
                        <a:rPr lang="en-US" sz="2800" b="0" i="1" smtClean="0">
                          <a:latin typeface="Cambria Math" panose="02040503050406030204" pitchFamily="18" charset="0"/>
                          <a:ea typeface="Cambria Math" panose="02040503050406030204" pitchFamily="18" charset="0"/>
                        </a:rPr>
                        <m:t>𝐽</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r>
                            <a:rPr lang="en-US" sz="2800" b="0" i="1" smtClean="0">
                              <a:latin typeface="Cambria Math" panose="02040503050406030204" pitchFamily="18" charset="0"/>
                              <a:ea typeface="Cambria Math" panose="02040503050406030204" pitchFamily="18" charset="0"/>
                            </a:rPr>
                            <m:t>𝑐𝑎𝑙</m:t>
                          </m:r>
                        </m:num>
                        <m:den>
                          <m:r>
                            <a:rPr lang="en-US" sz="2800" b="0" i="1" smtClean="0">
                              <a:latin typeface="Cambria Math" panose="02040503050406030204" pitchFamily="18" charset="0"/>
                              <a:ea typeface="Cambria Math" panose="02040503050406030204" pitchFamily="18" charset="0"/>
                            </a:rPr>
                            <m:t>4.19</m:t>
                          </m:r>
                          <m:r>
                            <a:rPr lang="en-US" sz="2800" b="0" i="1" smtClean="0">
                              <a:latin typeface="Cambria Math" panose="02040503050406030204" pitchFamily="18" charset="0"/>
                              <a:ea typeface="Cambria Math" panose="02040503050406030204" pitchFamily="18" charset="0"/>
                            </a:rPr>
                            <m:t>𝐽</m:t>
                          </m:r>
                        </m:den>
                      </m:f>
                      <m:r>
                        <a:rPr lang="en-US" sz="2800" b="0" i="1" smtClean="0">
                          <a:latin typeface="Cambria Math" panose="02040503050406030204" pitchFamily="18" charset="0"/>
                          <a:ea typeface="Cambria Math" panose="02040503050406030204" pitchFamily="18" charset="0"/>
                        </a:rPr>
                        <m:t>=1.6</m:t>
                      </m:r>
                      <m:r>
                        <a:rPr lang="en-US" sz="2800" b="0" i="1" smtClean="0">
                          <a:latin typeface="Cambria Math" panose="02040503050406030204" pitchFamily="18" charset="0"/>
                          <a:ea typeface="Cambria Math" panose="02040503050406030204" pitchFamily="18" charset="0"/>
                        </a:rPr>
                        <m:t>𝑥</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10</m:t>
                          </m:r>
                        </m:e>
                        <m:sup>
                          <m:r>
                            <a:rPr lang="en-US" sz="2800" b="0" i="1" smtClean="0">
                              <a:latin typeface="Cambria Math" panose="02040503050406030204" pitchFamily="18" charset="0"/>
                              <a:ea typeface="Cambria Math" panose="02040503050406030204" pitchFamily="18" charset="0"/>
                            </a:rPr>
                            <m:t>5</m:t>
                          </m:r>
                        </m:sup>
                      </m:sSup>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𝑐𝑎𝑙</m:t>
                      </m:r>
                      <m:r>
                        <a:rPr lang="en-US" sz="2800" b="0" i="1" smtClean="0">
                          <a:latin typeface="Cambria Math" panose="02040503050406030204" pitchFamily="18" charset="0"/>
                          <a:ea typeface="Cambria Math" panose="02040503050406030204" pitchFamily="18" charset="0"/>
                        </a:rPr>
                        <m:t>=160 </m:t>
                      </m:r>
                      <m:r>
                        <a:rPr lang="en-US" sz="2800" b="0" i="1" smtClean="0">
                          <a:latin typeface="Cambria Math" panose="02040503050406030204" pitchFamily="18" charset="0"/>
                          <a:ea typeface="Cambria Math" panose="02040503050406030204" pitchFamily="18" charset="0"/>
                        </a:rPr>
                        <m:t>𝑘𝑐𝑎𝑙</m:t>
                      </m:r>
                      <m:r>
                        <a:rPr lang="en-US" sz="2800" b="0" i="1" smtClean="0">
                          <a:latin typeface="Cambria Math" panose="02040503050406030204" pitchFamily="18" charset="0"/>
                          <a:ea typeface="Cambria Math" panose="02040503050406030204" pitchFamily="18" charset="0"/>
                        </a:rPr>
                        <m:t>=160 </m:t>
                      </m:r>
                      <m:r>
                        <a:rPr lang="en-US" sz="2800" b="0" i="1" smtClean="0">
                          <a:latin typeface="Cambria Math" panose="02040503050406030204" pitchFamily="18" charset="0"/>
                          <a:ea typeface="Cambria Math" panose="02040503050406030204" pitchFamily="18" charset="0"/>
                        </a:rPr>
                        <m:t>𝑓𝑜𝑜𝑑</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𝑣𝑎𝑙𝑢𝑒</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𝑐𝑎𝑙𝑜𝑟𝑖𝑒𝑠</m:t>
                      </m:r>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228600" y="1447800"/>
                <a:ext cx="8915400" cy="3134769"/>
              </a:xfrm>
              <a:prstGeom prst="rect">
                <a:avLst/>
              </a:prstGeom>
              <a:blipFill rotWithShape="0">
                <a:blip r:embed="rId2"/>
                <a:stretch>
                  <a:fillRect l="-1436" t="-2140" r="-616" b="-2529"/>
                </a:stretch>
              </a:blipFill>
            </p:spPr>
            <p:txBody>
              <a:bodyPr/>
              <a:lstStyle/>
              <a:p>
                <a:r>
                  <a:rPr lang="en-US">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1273170" y="2033313"/>
            <a:ext cx="7223573" cy="1910037"/>
          </a:xfrm>
          <a:ln>
            <a:solidFill>
              <a:schemeClr val="accent1">
                <a:shade val="50000"/>
              </a:schemeClr>
            </a:solidFill>
          </a:ln>
        </p:spPr>
        <p:txBody>
          <a:bodyPr>
            <a:noAutofit/>
          </a:bodyPr>
          <a:lstStyle/>
          <a:p>
            <a:pPr marL="0" indent="0">
              <a:spcBef>
                <a:spcPct val="50000"/>
              </a:spcBef>
              <a:buNone/>
              <a:defRPr/>
            </a:pPr>
            <a:r>
              <a:rPr lang="en-US" sz="1800" dirty="0">
                <a:latin typeface="Times New Roman" panose="02020603050405020304" pitchFamily="18" charset="0"/>
                <a:cs typeface="Times New Roman" panose="02020603050405020304" pitchFamily="18" charset="0"/>
              </a:rPr>
              <a:t>● If two objects are placed in contact and one is “hotter” than the other, a net </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    amount of heat energy will flow from the hotter to the colder.</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 This process cools down the hotter object and heats up the colder object.</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 This process will continue until both objects reach the same temperature, </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    in a state called </a:t>
            </a:r>
            <a:r>
              <a:rPr lang="en-US" sz="1800" dirty="0">
                <a:solidFill>
                  <a:srgbClr val="FF0000"/>
                </a:solidFill>
                <a:latin typeface="Times New Roman" panose="02020603050405020304" pitchFamily="18" charset="0"/>
                <a:cs typeface="Times New Roman" panose="02020603050405020304" pitchFamily="18" charset="0"/>
              </a:rPr>
              <a:t>thermal equilibrium</a:t>
            </a:r>
            <a:r>
              <a:rPr lang="en-US" sz="1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048000" y="828934"/>
            <a:ext cx="3048000"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What is thermal equilibrium?</a:t>
            </a:r>
          </a:p>
        </p:txBody>
      </p:sp>
      <p:sp>
        <p:nvSpPr>
          <p:cNvPr id="8" name="Content Placeholder 12"/>
          <p:cNvSpPr txBox="1">
            <a:spLocks/>
          </p:cNvSpPr>
          <p:nvPr/>
        </p:nvSpPr>
        <p:spPr>
          <a:xfrm>
            <a:off x="1273170" y="4235926"/>
            <a:ext cx="7223573" cy="1146809"/>
          </a:xfrm>
          <a:prstGeom prst="rect">
            <a:avLst/>
          </a:prstGeom>
          <a:ln>
            <a:solidFill>
              <a:schemeClr val="accent1">
                <a:shade val="50000"/>
              </a:schemeClr>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ct val="50000"/>
              </a:spcBef>
              <a:spcAft>
                <a:spcPts val="0"/>
              </a:spcAft>
              <a:buNone/>
              <a:defRPr/>
            </a:pPr>
            <a:r>
              <a:rPr lang="en-US" sz="1800" dirty="0">
                <a:solidFill>
                  <a:prstClr val="black"/>
                </a:solidFill>
                <a:latin typeface="Times New Roman" panose="02020603050405020304" pitchFamily="18" charset="0"/>
                <a:cs typeface="Times New Roman" panose="02020603050405020304" pitchFamily="18" charset="0"/>
              </a:rPr>
              <a:t>Here are a couple simple concepts:</a:t>
            </a:r>
          </a:p>
          <a:p>
            <a:pPr marL="0" indent="0" defTabSz="685800" fontAlgn="auto">
              <a:spcBef>
                <a:spcPct val="50000"/>
              </a:spcBef>
              <a:spcAft>
                <a:spcPts val="0"/>
              </a:spcAft>
              <a:buNone/>
              <a:defRPr/>
            </a:pPr>
            <a:r>
              <a:rPr lang="en-US" sz="1800" dirty="0">
                <a:solidFill>
                  <a:prstClr val="black"/>
                </a:solidFill>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Thermal conductor</a:t>
            </a:r>
            <a:r>
              <a:rPr lang="en-US" sz="1800" dirty="0">
                <a:solidFill>
                  <a:prstClr val="black"/>
                </a:solidFill>
                <a:latin typeface="Times New Roman" panose="02020603050405020304" pitchFamily="18" charset="0"/>
                <a:cs typeface="Times New Roman" panose="02020603050405020304" pitchFamily="18" charset="0"/>
              </a:rPr>
              <a:t>: a medium through which heat energy can flow.</a:t>
            </a:r>
          </a:p>
          <a:p>
            <a:pPr marL="0" indent="0" defTabSz="685800" fontAlgn="auto">
              <a:spcBef>
                <a:spcPct val="50000"/>
              </a:spcBef>
              <a:spcAft>
                <a:spcPts val="0"/>
              </a:spcAft>
              <a:buNone/>
              <a:defRPr/>
            </a:pPr>
            <a:r>
              <a:rPr lang="en-US" sz="1800" dirty="0">
                <a:solidFill>
                  <a:prstClr val="black"/>
                </a:solidFill>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Thermal insulator</a:t>
            </a:r>
            <a:r>
              <a:rPr lang="en-US" sz="1800" dirty="0">
                <a:solidFill>
                  <a:prstClr val="black"/>
                </a:solidFill>
                <a:latin typeface="Times New Roman" panose="02020603050405020304" pitchFamily="18" charset="0"/>
                <a:cs typeface="Times New Roman" panose="02020603050405020304" pitchFamily="18" charset="0"/>
              </a:rPr>
              <a:t>: a medium through which heat energy can not flow.</a:t>
            </a:r>
          </a:p>
        </p:txBody>
      </p:sp>
    </p:spTree>
    <p:extLst>
      <p:ext uri="{BB962C8B-B14F-4D97-AF65-F5344CB8AC3E}">
        <p14:creationId xmlns:p14="http://schemas.microsoft.com/office/powerpoint/2010/main" val="1535132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9000" y="1066800"/>
            <a:ext cx="3048000" cy="52322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14.7	Heat transfer</a:t>
            </a:r>
          </a:p>
        </p:txBody>
      </p:sp>
      <p:sp>
        <p:nvSpPr>
          <p:cNvPr id="4" name="TextBox 3"/>
          <p:cNvSpPr txBox="1"/>
          <p:nvPr/>
        </p:nvSpPr>
        <p:spPr>
          <a:xfrm>
            <a:off x="1522752" y="2268126"/>
            <a:ext cx="6399833" cy="2769989"/>
          </a:xfrm>
          <a:prstGeom prst="rect">
            <a:avLst/>
          </a:prstGeom>
          <a:noFill/>
          <a:ln>
            <a:solidFill>
              <a:schemeClr val="accent1">
                <a:shade val="50000"/>
              </a:schemeClr>
            </a:solidFill>
          </a:ln>
        </p:spPr>
        <p:txBody>
          <a:bodyPr wrap="square" rtlCol="0">
            <a:spAutoFit/>
          </a:bodyPr>
          <a:lstStyle/>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Conduction</a:t>
            </a: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Heat energy is transferred from one place to another via the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interactions between the electrons and lattices.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Convection</a:t>
            </a: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Heat energy is transferred from one place to another via the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flow of mass.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Radiation</a:t>
            </a: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Heat energy is transferred from one place to another via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electromagnetic radiation. </a:t>
            </a:r>
          </a:p>
        </p:txBody>
      </p:sp>
    </p:spTree>
    <p:extLst>
      <p:ext uri="{BB962C8B-B14F-4D97-AF65-F5344CB8AC3E}">
        <p14:creationId xmlns:p14="http://schemas.microsoft.com/office/powerpoint/2010/main" val="4097402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27717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133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90500"/>
            <a:ext cx="22764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6"/>
          <p:cNvSpPr txBox="1">
            <a:spLocks noChangeArrowheads="1"/>
          </p:cNvSpPr>
          <p:nvPr/>
        </p:nvSpPr>
        <p:spPr bwMode="auto">
          <a:xfrm>
            <a:off x="3048000" y="152400"/>
            <a:ext cx="236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rPr>
              <a:t>Heat Transfer</a:t>
            </a:r>
          </a:p>
        </p:txBody>
      </p:sp>
      <p:sp>
        <p:nvSpPr>
          <p:cNvPr id="23561" name="TextBox 8"/>
          <p:cNvSpPr txBox="1">
            <a:spLocks noChangeArrowheads="1"/>
          </p:cNvSpPr>
          <p:nvPr/>
        </p:nvSpPr>
        <p:spPr bwMode="auto">
          <a:xfrm>
            <a:off x="2781300" y="1972339"/>
            <a:ext cx="16716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1. Conduction:</a:t>
            </a:r>
          </a:p>
        </p:txBody>
      </p:sp>
      <p:sp>
        <p:nvSpPr>
          <p:cNvPr id="2" name="TextBox 1"/>
          <p:cNvSpPr txBox="1"/>
          <p:nvPr/>
        </p:nvSpPr>
        <p:spPr>
          <a:xfrm>
            <a:off x="3125787" y="687918"/>
            <a:ext cx="1697901" cy="923330"/>
          </a:xfrm>
          <a:prstGeom prst="rect">
            <a:avLst/>
          </a:prstGeom>
          <a:noFill/>
        </p:spPr>
        <p:txBody>
          <a:bodyPr wrap="none" rtlCol="0">
            <a:spAutoFit/>
          </a:bodyPr>
          <a:lstStyle/>
          <a:p>
            <a:pPr marL="342900" indent="-342900">
              <a:buFont typeface="+mj-lt"/>
              <a:buAutoNum type="alphaLcParenR"/>
            </a:pPr>
            <a:r>
              <a:rPr lang="en-US" dirty="0"/>
              <a:t>Conduction</a:t>
            </a:r>
          </a:p>
          <a:p>
            <a:pPr marL="342900" indent="-342900">
              <a:buFont typeface="+mj-lt"/>
              <a:buAutoNum type="alphaLcParenR"/>
            </a:pPr>
            <a:r>
              <a:rPr lang="en-US" dirty="0"/>
              <a:t>Convection</a:t>
            </a:r>
          </a:p>
          <a:p>
            <a:pPr marL="342900" indent="-342900">
              <a:buFont typeface="+mj-lt"/>
              <a:buAutoNum type="alphaLcParenR"/>
            </a:pPr>
            <a:r>
              <a:rPr lang="en-US" dirty="0"/>
              <a:t>Radiation</a:t>
            </a:r>
          </a:p>
        </p:txBody>
      </p:sp>
      <mc:AlternateContent xmlns:mc="http://schemas.openxmlformats.org/markup-compatibility/2006" xmlns:a14="http://schemas.microsoft.com/office/drawing/2010/main">
        <mc:Choice Requires="a14">
          <p:sp>
            <p:nvSpPr>
              <p:cNvPr id="11" name="TextBox 10"/>
              <p:cNvSpPr txBox="1"/>
              <p:nvPr/>
            </p:nvSpPr>
            <p:spPr>
              <a:xfrm>
                <a:off x="2964865" y="2412945"/>
                <a:ext cx="3494088" cy="4191019"/>
              </a:xfrm>
              <a:prstGeom prst="rect">
                <a:avLst/>
              </a:prstGeom>
              <a:noFill/>
            </p:spPr>
            <p:txBody>
              <a:bodyPr wrap="square" rtlCol="0">
                <a:spAutoFit/>
              </a:bodyPr>
              <a:lstStyle/>
              <a:p>
                <a:r>
                  <a:rPr lang="en-US" sz="1200" dirty="0"/>
                  <a:t>Objects are in contact and heat is transferred from the hotter to the colder object.</a:t>
                </a:r>
              </a:p>
              <a:p>
                <a:endParaRPr lang="en-US" sz="1200" dirty="0"/>
              </a:p>
              <a:p>
                <a:pPr/>
                <a14:m>
                  <m:oMathPara xmlns:m="http://schemas.openxmlformats.org/officeDocument/2006/math">
                    <m:oMathParaPr>
                      <m:jc m:val="centerGroup"/>
                    </m:oMathParaPr>
                    <m:oMath xmlns:m="http://schemas.openxmlformats.org/officeDocument/2006/math">
                      <m:limLow>
                        <m:limLowPr>
                          <m:ctrlPr>
                            <a:rPr lang="en-US" sz="1200" b="0" i="1" smtClean="0">
                              <a:latin typeface="Cambria Math" panose="02040503050406030204" pitchFamily="18" charset="0"/>
                            </a:rPr>
                          </m:ctrlPr>
                        </m:limLowPr>
                        <m:e>
                          <m:groupChr>
                            <m:groupChrPr>
                              <m:chr m:val="⏟"/>
                              <m:ctrlPr>
                                <a:rPr lang="en-US" sz="1200" b="0" i="1" smtClean="0">
                                  <a:latin typeface="Cambria Math" panose="02040503050406030204" pitchFamily="18" charset="0"/>
                                </a:rPr>
                              </m:ctrlPr>
                            </m:groupChrPr>
                            <m:e>
                              <m:r>
                                <a:rPr lang="en-US" sz="1200" b="0" i="1" smtClean="0">
                                  <a:latin typeface="Cambria Math" panose="02040503050406030204" pitchFamily="18" charset="0"/>
                                </a:rPr>
                                <m:t>𝐻</m:t>
                              </m:r>
                            </m:e>
                          </m:groupChr>
                        </m:e>
                        <m:lim>
                          <m:eqArr>
                            <m:eqArrPr>
                              <m:ctrlPr>
                                <a:rPr lang="en-US" sz="1200" b="0" i="1" smtClean="0">
                                  <a:latin typeface="Cambria Math" panose="02040503050406030204" pitchFamily="18" charset="0"/>
                                </a:rPr>
                              </m:ctrlPr>
                            </m:eqArrPr>
                            <m:e>
                              <m:r>
                                <a:rPr lang="en-US" sz="1200" b="0" i="1" smtClean="0">
                                  <a:latin typeface="Cambria Math" panose="02040503050406030204" pitchFamily="18" charset="0"/>
                                </a:rPr>
                                <m:t>h𝑒𝑎𝑡</m:t>
                              </m:r>
                              <m:r>
                                <a:rPr lang="en-US" sz="1200" b="0" i="1" smtClean="0">
                                  <a:latin typeface="Cambria Math" panose="02040503050406030204" pitchFamily="18" charset="0"/>
                                </a:rPr>
                                <m:t> </m:t>
                              </m:r>
                            </m:e>
                            <m:e>
                              <m:r>
                                <a:rPr lang="en-US" sz="1200" b="0" i="1" smtClean="0">
                                  <a:latin typeface="Cambria Math" panose="02040503050406030204" pitchFamily="18" charset="0"/>
                                </a:rPr>
                                <m:t>𝑐𝑢𝑟𝑟𝑒𝑛𝑡</m:t>
                              </m:r>
                            </m:e>
                          </m:eqArr>
                        </m:lim>
                      </m:limLow>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𝑄</m:t>
                          </m:r>
                        </m:num>
                        <m:den>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𝑡</m:t>
                          </m:r>
                        </m:den>
                      </m:f>
                    </m:oMath>
                  </m:oMathPara>
                </a14:m>
                <a:endParaRPr lang="en-US" sz="1200" dirty="0"/>
              </a:p>
              <a:p>
                <a:endParaRPr lang="en-US" sz="1200" dirty="0"/>
              </a:p>
              <a:p>
                <a:r>
                  <a:rPr lang="en-US" sz="1200" dirty="0"/>
                  <a:t>Experimentally, it is proportional to contact area and </a:t>
                </a:r>
                <a14:m>
                  <m:oMath xmlns:m="http://schemas.openxmlformats.org/officeDocument/2006/math">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𝑇</m:t>
                    </m:r>
                  </m:oMath>
                </a14:m>
                <a:r>
                  <a:rPr lang="en-US" sz="1200" dirty="0"/>
                  <a:t> , and inversely to length “</a:t>
                </a:r>
                <a14:m>
                  <m:oMath xmlns:m="http://schemas.openxmlformats.org/officeDocument/2006/math">
                    <m:r>
                      <a:rPr lang="en-US" sz="1200" b="0" i="1" smtClean="0">
                        <a:latin typeface="Cambria Math" panose="02040503050406030204" pitchFamily="18" charset="0"/>
                        <a:ea typeface="Cambria Math" panose="02040503050406030204" pitchFamily="18" charset="0"/>
                      </a:rPr>
                      <m:t>𝐿</m:t>
                    </m:r>
                  </m:oMath>
                </a14:m>
                <a:r>
                  <a:rPr lang="en-US" sz="1200" dirty="0"/>
                  <a:t>”.</a:t>
                </a:r>
              </a:p>
              <a:p>
                <a:endParaRPr lang="en-US" sz="1200" dirty="0"/>
              </a:p>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𝐻</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𝑄</m:t>
                          </m:r>
                        </m:num>
                        <m:den>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𝑡</m:t>
                          </m:r>
                        </m:den>
                      </m:f>
                      <m:r>
                        <a:rPr lang="en-US" sz="1200" b="0" i="1" smtClean="0">
                          <a:latin typeface="Cambria Math" panose="02040503050406030204" pitchFamily="18" charset="0"/>
                          <a:ea typeface="Cambria Math" panose="02040503050406030204" pitchFamily="18" charset="0"/>
                        </a:rPr>
                        <m:t>=</m:t>
                      </m:r>
                      <m:limLow>
                        <m:limLowPr>
                          <m:ctrlPr>
                            <a:rPr lang="en-US" sz="1200" b="0" i="1" smtClean="0">
                              <a:latin typeface="Cambria Math" panose="02040503050406030204" pitchFamily="18" charset="0"/>
                              <a:ea typeface="Cambria Math" panose="02040503050406030204" pitchFamily="18" charset="0"/>
                            </a:rPr>
                          </m:ctrlPr>
                        </m:limLowPr>
                        <m:e>
                          <m:groupChr>
                            <m:groupChrPr>
                              <m:chr m:val="⏟"/>
                              <m:ctrlPr>
                                <a:rPr lang="en-US" sz="1200" b="0" i="1" smtClean="0">
                                  <a:latin typeface="Cambria Math" panose="02040503050406030204" pitchFamily="18" charset="0"/>
                                  <a:ea typeface="Cambria Math" panose="02040503050406030204" pitchFamily="18" charset="0"/>
                                </a:rPr>
                              </m:ctrlPr>
                            </m:groupChrPr>
                            <m:e>
                              <m:r>
                                <a:rPr lang="en-US" sz="1200" b="0" i="1" smtClean="0">
                                  <a:latin typeface="Cambria Math" panose="02040503050406030204" pitchFamily="18" charset="0"/>
                                  <a:ea typeface="Cambria Math" panose="02040503050406030204" pitchFamily="18" charset="0"/>
                                </a:rPr>
                                <m:t>𝑘</m:t>
                              </m:r>
                            </m:e>
                          </m:groupChr>
                        </m:e>
                        <m:lim>
                          <m:eqArr>
                            <m:eqArrPr>
                              <m:ctrlPr>
                                <a:rPr lang="en-US" sz="1200" b="0" i="1" smtClean="0">
                                  <a:latin typeface="Cambria Math" panose="02040503050406030204" pitchFamily="18" charset="0"/>
                                  <a:ea typeface="Cambria Math" panose="02040503050406030204" pitchFamily="18" charset="0"/>
                                </a:rPr>
                              </m:ctrlPr>
                            </m:eqArrPr>
                            <m:e>
                              <m:r>
                                <a:rPr lang="en-US" sz="1200" b="0" i="1" smtClean="0">
                                  <a:latin typeface="Cambria Math" panose="02040503050406030204" pitchFamily="18" charset="0"/>
                                  <a:ea typeface="Cambria Math" panose="02040503050406030204" pitchFamily="18" charset="0"/>
                                </a:rPr>
                                <m:t>𝑡h𝑒𝑟𝑚𝑎𝑙</m:t>
                              </m:r>
                            </m:e>
                            <m:e>
                              <m:r>
                                <a:rPr lang="en-US" sz="1200" b="0" i="1" smtClean="0">
                                  <a:latin typeface="Cambria Math" panose="02040503050406030204" pitchFamily="18" charset="0"/>
                                  <a:ea typeface="Cambria Math" panose="02040503050406030204" pitchFamily="18" charset="0"/>
                                </a:rPr>
                                <m:t>𝑐𝑜𝑛𝑑𝑢𝑐𝑡𝑖𝑣𝑖𝑡𝑦</m:t>
                              </m:r>
                            </m:e>
                          </m:eqArr>
                        </m:lim>
                      </m:limLow>
                      <m:limLow>
                        <m:limLowPr>
                          <m:ctrlPr>
                            <a:rPr lang="en-US" sz="1200" b="0" i="1" smtClean="0">
                              <a:latin typeface="Cambria Math" panose="02040503050406030204" pitchFamily="18" charset="0"/>
                              <a:ea typeface="Cambria Math" panose="02040503050406030204" pitchFamily="18" charset="0"/>
                            </a:rPr>
                          </m:ctrlPr>
                        </m:limLowPr>
                        <m:e>
                          <m:groupChr>
                            <m:groupChrPr>
                              <m:chr m:val="⏟"/>
                              <m:ctrlPr>
                                <a:rPr lang="en-US" sz="1200" b="0" i="1" smtClean="0">
                                  <a:latin typeface="Cambria Math" panose="02040503050406030204" pitchFamily="18" charset="0"/>
                                  <a:ea typeface="Cambria Math" panose="02040503050406030204" pitchFamily="18" charset="0"/>
                                </a:rPr>
                              </m:ctrlPr>
                            </m:groupChrPr>
                            <m:e>
                              <m:r>
                                <a:rPr lang="en-US" sz="1200" b="0" i="1" smtClean="0">
                                  <a:latin typeface="Cambria Math" panose="02040503050406030204" pitchFamily="18" charset="0"/>
                                  <a:ea typeface="Cambria Math" panose="02040503050406030204" pitchFamily="18" charset="0"/>
                                </a:rPr>
                                <m:t>𝐴</m:t>
                              </m:r>
                            </m:e>
                          </m:groupChr>
                        </m:e>
                        <m:lim>
                          <m:r>
                            <a:rPr lang="en-US" sz="1200" b="0" i="1" smtClean="0">
                              <a:latin typeface="Cambria Math" panose="02040503050406030204" pitchFamily="18" charset="0"/>
                              <a:ea typeface="Cambria Math" panose="02040503050406030204" pitchFamily="18" charset="0"/>
                            </a:rPr>
                            <m:t>𝑎𝑟𝑒𝑎</m:t>
                          </m:r>
                        </m:lim>
                      </m:limLow>
                      <m:r>
                        <a:rPr lang="en-US" sz="1200" b="0" i="0" smtClean="0">
                          <a:latin typeface="Cambria Math" panose="02040503050406030204" pitchFamily="18" charset="0"/>
                          <a:ea typeface="Cambria Math" panose="02040503050406030204" pitchFamily="18" charset="0"/>
                        </a:rPr>
                        <m:t> </m:t>
                      </m:r>
                      <m:limLow>
                        <m:limLowPr>
                          <m:ctrlPr>
                            <a:rPr lang="en-US" sz="1200" b="0" i="1" smtClean="0">
                              <a:latin typeface="Cambria Math" panose="02040503050406030204" pitchFamily="18" charset="0"/>
                              <a:ea typeface="Cambria Math" panose="02040503050406030204" pitchFamily="18" charset="0"/>
                            </a:rPr>
                          </m:ctrlPr>
                        </m:limLowPr>
                        <m:e>
                          <m:groupChr>
                            <m:groupChrPr>
                              <m:chr m:val="⏟"/>
                              <m:ctrlPr>
                                <a:rPr lang="en-US" sz="1200" b="0" i="1" smtClean="0">
                                  <a:latin typeface="Cambria Math" panose="02040503050406030204" pitchFamily="18" charset="0"/>
                                  <a:ea typeface="Cambria Math" panose="02040503050406030204" pitchFamily="18" charset="0"/>
                                </a:rPr>
                              </m:ctrlPr>
                            </m:groupChrPr>
                            <m:e>
                              <m:r>
                                <a:rPr lang="en-US" sz="1200" b="0" i="1"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ea typeface="Cambria Math" panose="02040503050406030204" pitchFamily="18" charset="0"/>
                                    </a:rPr>
                                  </m:ctrlPr>
                                </m:fPr>
                                <m:num>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𝑇</m:t>
                                      </m:r>
                                    </m:e>
                                    <m:sub>
                                      <m:r>
                                        <a:rPr lang="en-US" sz="1200" b="0" i="1" smtClean="0">
                                          <a:latin typeface="Cambria Math" panose="02040503050406030204" pitchFamily="18" charset="0"/>
                                          <a:ea typeface="Cambria Math" panose="02040503050406030204" pitchFamily="18" charset="0"/>
                                        </a:rPr>
                                        <m:t>𝐻</m:t>
                                      </m:r>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𝑇</m:t>
                                      </m:r>
                                    </m:e>
                                    <m:sub>
                                      <m:r>
                                        <a:rPr lang="en-US" sz="1200" b="0" i="1" smtClean="0">
                                          <a:latin typeface="Cambria Math" panose="02040503050406030204" pitchFamily="18" charset="0"/>
                                          <a:ea typeface="Cambria Math" panose="02040503050406030204" pitchFamily="18" charset="0"/>
                                        </a:rPr>
                                        <m:t>𝐶</m:t>
                                      </m:r>
                                    </m:sub>
                                  </m:sSub>
                                </m:num>
                                <m:den>
                                  <m:r>
                                    <a:rPr lang="en-US" sz="1200" b="0" i="1" smtClean="0">
                                      <a:latin typeface="Cambria Math" panose="02040503050406030204" pitchFamily="18" charset="0"/>
                                      <a:ea typeface="Cambria Math" panose="02040503050406030204" pitchFamily="18" charset="0"/>
                                    </a:rPr>
                                    <m:t>𝐿</m:t>
                                  </m:r>
                                </m:den>
                              </m:f>
                              <m:r>
                                <a:rPr lang="en-US" sz="1200" b="0" i="1" smtClean="0">
                                  <a:latin typeface="Cambria Math" panose="02040503050406030204" pitchFamily="18" charset="0"/>
                                  <a:ea typeface="Cambria Math" panose="02040503050406030204" pitchFamily="18" charset="0"/>
                                </a:rPr>
                                <m:t>)</m:t>
                              </m:r>
                            </m:e>
                          </m:groupChr>
                        </m:e>
                        <m:lim>
                          <m:eqArr>
                            <m:eqArrPr>
                              <m:ctrlPr>
                                <a:rPr lang="en-US" sz="1200" b="0" i="1" smtClean="0">
                                  <a:latin typeface="Cambria Math" panose="02040503050406030204" pitchFamily="18" charset="0"/>
                                  <a:ea typeface="Cambria Math" panose="02040503050406030204" pitchFamily="18" charset="0"/>
                                </a:rPr>
                              </m:ctrlPr>
                            </m:eqArrPr>
                            <m:e>
                              <m:f>
                                <m:fPr>
                                  <m:ctrlPr>
                                    <a:rPr lang="en-US" sz="1200" b="0" i="1" smtClean="0">
                                      <a:latin typeface="Cambria Math" panose="02040503050406030204" pitchFamily="18" charset="0"/>
                                      <a:ea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𝑡𝑒𝑚𝑝𝑒𝑟𝑎𝑡𝑢𝑟𝑒</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𝑑𝑖𝑓𝑓𝑒𝑟𝑒𝑛𝑐𝑒</m:t>
                                  </m:r>
                                </m:num>
                                <m:den>
                                  <m:r>
                                    <a:rPr lang="en-US" sz="1200" b="0" i="1" smtClean="0">
                                      <a:latin typeface="Cambria Math" panose="02040503050406030204" pitchFamily="18" charset="0"/>
                                      <a:ea typeface="Cambria Math" panose="02040503050406030204" pitchFamily="18" charset="0"/>
                                    </a:rPr>
                                    <m:t>𝑢𝑛𝑖𝑡</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𝑙𝑒𝑛𝑔𝑡h</m:t>
                                  </m:r>
                                </m:den>
                              </m:f>
                            </m:e>
                            <m:e>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𝑡𝑒𝑚𝑝𝑒𝑟𝑎𝑡𝑢𝑟𝑒</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𝑔𝑟𝑎𝑑𝑖𝑒𝑛𝑡</m:t>
                              </m:r>
                            </m:e>
                          </m:eqArr>
                        </m:lim>
                      </m:limLow>
                    </m:oMath>
                  </m:oMathPara>
                </a14:m>
                <a:endParaRPr lang="en-US" sz="1200" b="0" i="0" dirty="0">
                  <a:latin typeface="Cambria Math" panose="02040503050406030204" pitchFamily="18" charset="0"/>
                  <a:ea typeface="Cambria Math" panose="02040503050406030204" pitchFamily="18" charset="0"/>
                </a:endParaRPr>
              </a:p>
              <a:p>
                <a:endParaRPr lang="en-US" sz="1200" i="1" dirty="0">
                  <a:latin typeface="Cambria Math" panose="02040503050406030204" pitchFamily="18" charset="0"/>
                  <a:ea typeface="Cambria Math" panose="02040503050406030204" pitchFamily="18" charset="0"/>
                </a:endParaRPr>
              </a:p>
              <a:p>
                <a:endParaRPr lang="en-US" sz="12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Watt</m:t>
                      </m:r>
                      <m:r>
                        <a:rPr lang="en-US" sz="1200" b="0" i="0"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ea typeface="Cambria Math" panose="02040503050406030204" pitchFamily="18" charset="0"/>
                            </a:rPr>
                          </m:ctrlPr>
                        </m:fPr>
                        <m:num>
                          <m:r>
                            <m:rPr>
                              <m:sty m:val="p"/>
                            </m:rPr>
                            <a:rPr lang="en-US" sz="1200" b="0" i="0" smtClean="0">
                              <a:latin typeface="Cambria Math" panose="02040503050406030204" pitchFamily="18" charset="0"/>
                              <a:ea typeface="Cambria Math" panose="02040503050406030204" pitchFamily="18" charset="0"/>
                            </a:rPr>
                            <m:t>J</m:t>
                          </m:r>
                        </m:num>
                        <m:den>
                          <m:r>
                            <m:rPr>
                              <m:sty m:val="p"/>
                            </m:rPr>
                            <a:rPr lang="en-US" sz="1200" b="0" i="0" smtClean="0">
                              <a:latin typeface="Cambria Math" panose="02040503050406030204" pitchFamily="18" charset="0"/>
                              <a:ea typeface="Cambria Math" panose="02040503050406030204" pitchFamily="18" charset="0"/>
                            </a:rPr>
                            <m:t>s</m:t>
                          </m:r>
                        </m:den>
                      </m:f>
                      <m:r>
                        <a:rPr lang="en-US" sz="1200" b="0" i="0"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ea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𝑊</m:t>
                          </m:r>
                          <m:r>
                            <a:rPr lang="en-US" sz="1200" b="0" i="1" smtClean="0">
                              <a:latin typeface="Cambria Math" panose="02040503050406030204" pitchFamily="18" charset="0"/>
                              <a:ea typeface="Cambria Math" panose="02040503050406030204" pitchFamily="18" charset="0"/>
                            </a:rPr>
                            <m:t>.</m:t>
                          </m:r>
                          <m:sSup>
                            <m:sSupPr>
                              <m:ctrlPr>
                                <a:rPr lang="en-US" sz="1200" b="0" i="1" smtClean="0">
                                  <a:latin typeface="Cambria Math" panose="02040503050406030204" pitchFamily="18" charset="0"/>
                                  <a:ea typeface="Cambria Math" panose="02040503050406030204" pitchFamily="18" charset="0"/>
                                </a:rPr>
                              </m:ctrlPr>
                            </m:sSupPr>
                            <m:e>
                              <m:r>
                                <a:rPr lang="en-US" sz="1200" b="0" i="1" smtClean="0">
                                  <a:latin typeface="Cambria Math" panose="02040503050406030204" pitchFamily="18" charset="0"/>
                                  <a:ea typeface="Cambria Math" panose="02040503050406030204" pitchFamily="18" charset="0"/>
                                </a:rPr>
                                <m:t>𝑚</m:t>
                              </m:r>
                            </m:e>
                            <m:sup>
                              <m:r>
                                <a:rPr lang="en-US" sz="1200" b="0" i="1" smtClean="0">
                                  <a:latin typeface="Cambria Math" panose="02040503050406030204" pitchFamily="18" charset="0"/>
                                  <a:ea typeface="Cambria Math" panose="02040503050406030204" pitchFamily="18" charset="0"/>
                                </a:rPr>
                                <m:t>2</m:t>
                              </m:r>
                            </m:sup>
                          </m:sSup>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𝐾</m:t>
                          </m:r>
                        </m:num>
                        <m:den>
                          <m:r>
                            <a:rPr lang="en-US" sz="1200" b="0" i="1" smtClean="0">
                              <a:latin typeface="Cambria Math" panose="02040503050406030204" pitchFamily="18" charset="0"/>
                              <a:ea typeface="Cambria Math" panose="02040503050406030204" pitchFamily="18" charset="0"/>
                            </a:rPr>
                            <m:t>𝑚</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𝐾</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𝑚</m:t>
                          </m:r>
                        </m:den>
                      </m:f>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unit</m:t>
                      </m:r>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of</m:t>
                      </m:r>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k</m:t>
                      </m:r>
                      <m:r>
                        <a:rPr lang="en-US" sz="1200" b="0" i="0" smtClean="0">
                          <a:latin typeface="Cambria Math" panose="02040503050406030204" pitchFamily="18" charset="0"/>
                          <a:ea typeface="Cambria Math" panose="02040503050406030204" pitchFamily="18" charset="0"/>
                        </a:rPr>
                        <m:t>=</m:t>
                      </m:r>
                      <m:d>
                        <m:dPr>
                          <m:begChr m:val="["/>
                          <m:endChr m:val="]"/>
                          <m:ctrlPr>
                            <a:rPr lang="en-US" sz="1200" b="0" i="1" smtClean="0">
                              <a:latin typeface="Cambria Math" panose="02040503050406030204" pitchFamily="18" charset="0"/>
                              <a:ea typeface="Cambria Math" panose="02040503050406030204" pitchFamily="18" charset="0"/>
                            </a:rPr>
                          </m:ctrlPr>
                        </m:dPr>
                        <m:e>
                          <m:f>
                            <m:fPr>
                              <m:ctrlPr>
                                <a:rPr lang="en-US" sz="1200" b="0" i="1" smtClean="0">
                                  <a:latin typeface="Cambria Math" panose="02040503050406030204" pitchFamily="18" charset="0"/>
                                  <a:ea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𝑊</m:t>
                              </m:r>
                            </m:num>
                            <m:den>
                              <m:r>
                                <a:rPr lang="en-US" sz="1200" b="0" i="1" smtClean="0">
                                  <a:latin typeface="Cambria Math" panose="02040503050406030204" pitchFamily="18" charset="0"/>
                                  <a:ea typeface="Cambria Math" panose="02040503050406030204" pitchFamily="18" charset="0"/>
                                </a:rPr>
                                <m:t>𝑚</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𝐾</m:t>
                              </m:r>
                            </m:den>
                          </m:f>
                        </m:e>
                      </m:d>
                    </m:oMath>
                  </m:oMathPara>
                </a14:m>
                <a:endParaRPr lang="en-US" sz="1200" dirty="0"/>
              </a:p>
              <a:p>
                <a:endParaRPr lang="en-US" sz="1200" dirty="0"/>
              </a:p>
              <a:p>
                <a:r>
                  <a:rPr lang="en-US" sz="1200" dirty="0"/>
                  <a:t>Note: Be consistent in units. </a:t>
                </a:r>
              </a:p>
              <a:p>
                <a:endParaRPr lang="en-US" sz="1200" dirty="0"/>
              </a:p>
              <a:p>
                <a:r>
                  <a:rPr lang="en-US" sz="1200" dirty="0"/>
                  <a:t>Standard units are W, m, K, kg etc.</a:t>
                </a:r>
              </a:p>
            </p:txBody>
          </p:sp>
        </mc:Choice>
        <mc:Fallback xmlns="">
          <p:sp>
            <p:nvSpPr>
              <p:cNvPr id="11" name="TextBox 10"/>
              <p:cNvSpPr txBox="1">
                <a:spLocks noRot="1" noChangeAspect="1" noMove="1" noResize="1" noEditPoints="1" noAdjustHandles="1" noChangeArrowheads="1" noChangeShapeType="1" noTextEdit="1"/>
              </p:cNvSpPr>
              <p:nvPr/>
            </p:nvSpPr>
            <p:spPr>
              <a:xfrm>
                <a:off x="2964865" y="2412945"/>
                <a:ext cx="3494088" cy="4191019"/>
              </a:xfrm>
              <a:prstGeom prst="rect">
                <a:avLst/>
              </a:prstGeom>
              <a:blipFill rotWithShape="0">
                <a:blip r:embed="rId5"/>
                <a:stretch>
                  <a:fillRect t="-291" b="-146"/>
                </a:stretch>
              </a:blipFill>
            </p:spPr>
            <p:txBody>
              <a:bodyPr/>
              <a:lstStyle/>
              <a:p>
                <a:r>
                  <a:rPr lang="en-US">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84776" y="2822966"/>
            <a:ext cx="5392356" cy="1104126"/>
            <a:chOff x="1284284" y="4053840"/>
            <a:chExt cx="8601456" cy="22250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84" y="4053840"/>
              <a:ext cx="8601456" cy="2225040"/>
            </a:xfrm>
            <a:prstGeom prst="rect">
              <a:avLst/>
            </a:prstGeom>
          </p:spPr>
        </p:pic>
        <p:sp>
          <p:nvSpPr>
            <p:cNvPr id="3" name="Rectangle 2"/>
            <p:cNvSpPr/>
            <p:nvPr/>
          </p:nvSpPr>
          <p:spPr>
            <a:xfrm>
              <a:off x="7148456" y="4566621"/>
              <a:ext cx="2737284"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7" name="Rectangle 6"/>
            <p:cNvSpPr/>
            <p:nvPr/>
          </p:nvSpPr>
          <p:spPr>
            <a:xfrm>
              <a:off x="1284284" y="6099963"/>
              <a:ext cx="1157702" cy="10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9" name="TextBox 8"/>
              <p:cNvSpPr txBox="1"/>
              <p:nvPr/>
            </p:nvSpPr>
            <p:spPr>
              <a:xfrm>
                <a:off x="1061775" y="1223429"/>
                <a:ext cx="6967192" cy="4278222"/>
              </a:xfrm>
              <a:prstGeom prst="rect">
                <a:avLst/>
              </a:prstGeom>
              <a:noFill/>
              <a:ln>
                <a:solidFill>
                  <a:schemeClr val="accent1">
                    <a:shade val="50000"/>
                  </a:schemeClr>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Heat Conduction </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𝐻</m:t>
                    </m:r>
                    <m:r>
                      <a:rPr lang="en-US" i="1">
                        <a:solidFill>
                          <a:prstClr val="black"/>
                        </a:solidFill>
                        <a:latin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𝑘𝐴</m:t>
                    </m:r>
                    <m:f>
                      <m:fPr>
                        <m:ctrlPr>
                          <a:rPr lang="en-US" i="1">
                            <a:solidFill>
                              <a:prstClr val="black"/>
                            </a:solidFill>
                            <a:latin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𝐻</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𝐶</m:t>
                            </m:r>
                          </m:sub>
                        </m:sSub>
                      </m:num>
                      <m:den>
                        <m:r>
                          <a:rPr lang="en-US" i="1">
                            <a:solidFill>
                              <a:prstClr val="black"/>
                            </a:solidFill>
                            <a:latin typeface="Cambria Math" panose="02040503050406030204" pitchFamily="18" charset="0"/>
                            <a:cs typeface="Times New Roman" panose="02020603050405020304" pitchFamily="18" charset="0"/>
                          </a:rPr>
                          <m:t>𝐿</m:t>
                        </m:r>
                      </m:den>
                    </m:f>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Notes:</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temperature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can be given in either Kelvin or Celsius.</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H</a:t>
                </a:r>
                <a:r>
                  <a:rPr lang="en-US" dirty="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i="1" dirty="0">
                    <a:solidFill>
                      <a:prstClr val="black"/>
                    </a:solidFill>
                    <a:latin typeface="Times New Roman" panose="02020603050405020304" pitchFamily="18" charset="0"/>
                    <a:cs typeface="Times New Roman" panose="02020603050405020304" pitchFamily="18" charset="0"/>
                  </a:rPr>
                  <a:t>Q</a:t>
                </a:r>
                <a:r>
                  <a:rPr lang="en-US" dirty="0">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is the rate of heat transfer.</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thermal conductivity </a:t>
                </a:r>
                <a:r>
                  <a:rPr lang="en-US" i="1" dirty="0">
                    <a:solidFill>
                      <a:prstClr val="black"/>
                    </a:solidFill>
                    <a:latin typeface="Times New Roman" panose="02020603050405020304" pitchFamily="18" charset="0"/>
                    <a:cs typeface="Times New Roman" panose="02020603050405020304" pitchFamily="18" charset="0"/>
                  </a:rPr>
                  <a:t>k</a:t>
                </a:r>
                <a:r>
                  <a:rPr lang="en-US" dirty="0">
                    <a:solidFill>
                      <a:prstClr val="black"/>
                    </a:solidFill>
                    <a:latin typeface="Times New Roman" panose="02020603050405020304" pitchFamily="18" charset="0"/>
                    <a:cs typeface="Times New Roman" panose="02020603050405020304" pitchFamily="18" charset="0"/>
                  </a:rPr>
                  <a:t> is material-dependent (see Table 14.5).</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A</a:t>
                </a:r>
                <a:r>
                  <a:rPr lang="en-US" dirty="0">
                    <a:solidFill>
                      <a:prstClr val="black"/>
                    </a:solidFill>
                    <a:latin typeface="Times New Roman" panose="02020603050405020304" pitchFamily="18" charset="0"/>
                    <a:cs typeface="Times New Roman" panose="02020603050405020304" pitchFamily="18" charset="0"/>
                  </a:rPr>
                  <a:t> is the cross-section area of the object and </a:t>
                </a:r>
                <a:r>
                  <a:rPr lang="en-US" i="1" dirty="0">
                    <a:solidFill>
                      <a:prstClr val="black"/>
                    </a:solidFill>
                    <a:latin typeface="Times New Roman" panose="02020603050405020304" pitchFamily="18" charset="0"/>
                    <a:cs typeface="Times New Roman" panose="02020603050405020304" pitchFamily="18" charset="0"/>
                  </a:rPr>
                  <a:t>L</a:t>
                </a:r>
                <a:r>
                  <a:rPr lang="en-US" dirty="0">
                    <a:solidFill>
                      <a:prstClr val="black"/>
                    </a:solidFill>
                    <a:latin typeface="Times New Roman" panose="02020603050405020304" pitchFamily="18" charset="0"/>
                    <a:cs typeface="Times New Roman" panose="02020603050405020304" pitchFamily="18" charset="0"/>
                  </a:rPr>
                  <a:t> is the length.</a:t>
                </a:r>
              </a:p>
            </p:txBody>
          </p:sp>
        </mc:Choice>
        <mc:Fallback xmlns="">
          <p:sp>
            <p:nvSpPr>
              <p:cNvPr id="9" name="TextBox 8"/>
              <p:cNvSpPr txBox="1">
                <a:spLocks noRot="1" noChangeAspect="1" noMove="1" noResize="1" noEditPoints="1" noAdjustHandles="1" noChangeArrowheads="1" noChangeShapeType="1" noTextEdit="1"/>
              </p:cNvSpPr>
              <p:nvPr/>
            </p:nvSpPr>
            <p:spPr>
              <a:xfrm>
                <a:off x="1061775" y="1223429"/>
                <a:ext cx="6967192" cy="4278222"/>
              </a:xfrm>
              <a:prstGeom prst="rect">
                <a:avLst/>
              </a:prstGeom>
              <a:blipFill>
                <a:blip r:embed="rId3"/>
                <a:stretch>
                  <a:fillRect l="-611" t="-710" b="-1136"/>
                </a:stretch>
              </a:blipFill>
              <a:ln>
                <a:solidFill>
                  <a:schemeClr val="accent1">
                    <a:shade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798133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3276600"/>
            <a:ext cx="9162754" cy="340624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847577" y="381000"/>
                <a:ext cx="7467600" cy="2308324"/>
              </a:xfrm>
              <a:prstGeom prst="rect">
                <a:avLst/>
              </a:prstGeom>
              <a:noFill/>
            </p:spPr>
            <p:txBody>
              <a:bodyPr wrap="square" rtlCol="0">
                <a:spAutoFit/>
              </a:bodyPr>
              <a:lstStyle/>
              <a:p>
                <a:r>
                  <a:rPr lang="en-US" dirty="0"/>
                  <a:t>A house has a layer of wood 3cm thick on the outside and a layer of Styrofoam insulation 2.2 cm thick on the inside wall surface. The wood has a thermal conductivity of k= 0.08 W/m K  and Styrofoam has k=0.01W/m K. The interior surface is </a:t>
                </a:r>
                <a:r>
                  <a:rPr lang="en-US" dirty="0" err="1"/>
                  <a:t>is</a:t>
                </a:r>
                <a:r>
                  <a:rPr lang="en-US" dirty="0"/>
                  <a:t> at 19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𝐶</m:t>
                    </m:r>
                    <m:r>
                      <a:rPr lang="en-US" i="1" smtClean="0">
                        <a:latin typeface="Cambria Math" panose="02040503050406030204" pitchFamily="18" charset="0"/>
                        <a:ea typeface="Cambria Math" panose="02040503050406030204" pitchFamily="18" charset="0"/>
                      </a:rPr>
                      <m:t> </m:t>
                    </m:r>
                  </m:oMath>
                </a14:m>
                <a:r>
                  <a:rPr lang="en-US" dirty="0"/>
                  <a:t>and the exterior surface is at -10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𝐶</m:t>
                    </m:r>
                  </m:oMath>
                </a14:m>
                <a:endParaRPr lang="en-US" dirty="0"/>
              </a:p>
              <a:p>
                <a:r>
                  <a:rPr lang="en-US" dirty="0"/>
                  <a:t>a) what is the temperature where wood and Styrofoam meet?</a:t>
                </a:r>
              </a:p>
              <a:p>
                <a:r>
                  <a:rPr lang="en-US" dirty="0"/>
                  <a:t>b) What is the rate of heat flow per square meter through that wall?</a:t>
                </a:r>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847577" y="381000"/>
                <a:ext cx="7467600" cy="2308324"/>
              </a:xfrm>
              <a:prstGeom prst="rect">
                <a:avLst/>
              </a:prstGeom>
              <a:blipFill>
                <a:blip r:embed="rId4"/>
                <a:stretch>
                  <a:fillRect l="-653" t="-1587" r="-980"/>
                </a:stretch>
              </a:blipFill>
            </p:spPr>
            <p:txBody>
              <a:bodyPr/>
              <a:lstStyle/>
              <a:p>
                <a:r>
                  <a:rPr lang="en-US">
                    <a:noFill/>
                  </a:rPr>
                  <a:t> </a:t>
                </a:r>
              </a:p>
            </p:txBody>
          </p:sp>
        </mc:Fallback>
      </mc:AlternateContent>
    </p:spTree>
    <p:extLst>
      <p:ext uri="{BB962C8B-B14F-4D97-AF65-F5344CB8AC3E}">
        <p14:creationId xmlns:p14="http://schemas.microsoft.com/office/powerpoint/2010/main" val="3768487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0797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4419600" y="0"/>
            <a:ext cx="2384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rPr>
              <a:t>2. Convection</a:t>
            </a:r>
          </a:p>
        </p:txBody>
      </p:sp>
      <p:sp>
        <p:nvSpPr>
          <p:cNvPr id="24582" name="TextBox 4"/>
          <p:cNvSpPr txBox="1">
            <a:spLocks noChangeArrowheads="1"/>
          </p:cNvSpPr>
          <p:nvPr/>
        </p:nvSpPr>
        <p:spPr bwMode="auto">
          <a:xfrm>
            <a:off x="0" y="4495800"/>
            <a:ext cx="1828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rPr>
              <a:t>3. Radiation</a:t>
            </a:r>
          </a:p>
        </p:txBody>
      </p:sp>
      <p:sp>
        <p:nvSpPr>
          <p:cNvPr id="24583" name="TextBox 6"/>
          <p:cNvSpPr txBox="1">
            <a:spLocks noChangeArrowheads="1"/>
          </p:cNvSpPr>
          <p:nvPr/>
        </p:nvSpPr>
        <p:spPr bwMode="auto">
          <a:xfrm>
            <a:off x="5041106" y="4881080"/>
            <a:ext cx="35258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t>e = emissivity (dimensionless</a:t>
            </a:r>
            <a:r>
              <a:rPr lang="en-US" altLang="en-US" dirty="0"/>
              <a:t>)</a:t>
            </a:r>
          </a:p>
          <a:p>
            <a:pPr eaLnBrk="1" hangingPunct="1"/>
            <a:r>
              <a:rPr lang="en-US" altLang="en-US" dirty="0"/>
              <a:t>e = 1 blackbody</a:t>
            </a:r>
          </a:p>
          <a:p>
            <a:pPr eaLnBrk="1" hangingPunct="1"/>
            <a:endParaRPr lang="en-US" altLang="en-US" dirty="0"/>
          </a:p>
          <a:p>
            <a:pPr eaLnBrk="1" hangingPunct="1"/>
            <a:r>
              <a:rPr lang="en-US" altLang="en-US" dirty="0"/>
              <a:t>Emissivity varies zero to one</a:t>
            </a:r>
          </a:p>
          <a:p>
            <a:pPr eaLnBrk="1" hangingPunct="1"/>
            <a:r>
              <a:rPr lang="en-US" altLang="en-US" dirty="0"/>
              <a:t>Emissivity of the earths </a:t>
            </a:r>
          </a:p>
          <a:p>
            <a:pPr eaLnBrk="1" hangingPunct="1"/>
            <a:r>
              <a:rPr lang="en-US" altLang="en-US" dirty="0"/>
              <a:t>atmosphere varies with </a:t>
            </a:r>
          </a:p>
          <a:p>
            <a:pPr eaLnBrk="1" hangingPunct="1"/>
            <a:r>
              <a:rPr lang="en-US" altLang="en-US" dirty="0"/>
              <a:t>cloud cover (on a clear sky e =1)</a:t>
            </a:r>
          </a:p>
        </p:txBody>
      </p:sp>
      <mc:AlternateContent xmlns:mc="http://schemas.openxmlformats.org/markup-compatibility/2006" xmlns:a14="http://schemas.microsoft.com/office/drawing/2010/main">
        <mc:Choice Requires="a14">
          <p:sp>
            <p:nvSpPr>
              <p:cNvPr id="2" name="TextBox 1"/>
              <p:cNvSpPr txBox="1"/>
              <p:nvPr/>
            </p:nvSpPr>
            <p:spPr>
              <a:xfrm>
                <a:off x="3525838" y="492030"/>
                <a:ext cx="4876800" cy="4088940"/>
              </a:xfrm>
              <a:prstGeom prst="rect">
                <a:avLst/>
              </a:prstGeom>
              <a:noFill/>
            </p:spPr>
            <p:txBody>
              <a:bodyPr wrap="square" rtlCol="0">
                <a:spAutoFit/>
              </a:bodyPr>
              <a:lstStyle/>
              <a:p>
                <a:r>
                  <a:rPr lang="en-US" dirty="0"/>
                  <a:t>Transfer of heat by the motion of a mass of fluid from one region of space to another.</a:t>
                </a:r>
              </a:p>
              <a:p>
                <a:endParaRPr lang="en-US" dirty="0"/>
              </a:p>
              <a:p>
                <a:r>
                  <a:rPr lang="en-US" dirty="0"/>
                  <a:t>Examples:</a:t>
                </a:r>
              </a:p>
              <a:p>
                <a:pPr marL="342900" indent="-342900">
                  <a:buAutoNum type="alphaLcParenBoth"/>
                </a:pPr>
                <a:r>
                  <a:rPr lang="en-US" dirty="0"/>
                  <a:t>Hot air and hot water home heating systems.</a:t>
                </a:r>
              </a:p>
              <a:p>
                <a:pPr marL="342900" indent="-342900">
                  <a:buAutoNum type="alphaLcParenBoth"/>
                </a:pPr>
                <a:r>
                  <a:rPr lang="en-US" dirty="0"/>
                  <a:t>Cooling by radiator of a car </a:t>
                </a:r>
              </a:p>
              <a:p>
                <a:pPr marL="342900" indent="-342900">
                  <a:buAutoNum type="alphaLcParenBoth"/>
                </a:pPr>
                <a:r>
                  <a:rPr lang="en-US" dirty="0"/>
                  <a:t>Heating of our body by blood flow</a:t>
                </a:r>
              </a:p>
              <a:p>
                <a:pPr marL="342900" indent="-342900">
                  <a:buAutoNum type="alphaLcParenBoth"/>
                </a:pPr>
                <a:r>
                  <a:rPr lang="en-US" dirty="0"/>
                  <a:t>Convection in the atmosphere, glider pilots use thermal updrafts</a:t>
                </a:r>
              </a:p>
              <a:p>
                <a:pPr marL="342900" indent="-342900">
                  <a:buAutoNum type="alphaLcParenBoth"/>
                </a:pPr>
                <a:endParaRPr lang="en-US" dirty="0"/>
              </a:p>
              <a:p>
                <a:r>
                  <a:rPr lang="en-US" dirty="0"/>
                  <a:t>Heat </a:t>
                </a:r>
                <a14:m>
                  <m:oMath xmlns:m="http://schemas.openxmlformats.org/officeDocument/2006/math">
                    <m:r>
                      <a:rPr lang="en-US" b="0" i="1" smtClean="0">
                        <a:latin typeface="Cambria Math" panose="02040503050406030204" pitchFamily="18" charset="0"/>
                      </a:rPr>
                      <m:t>𝑄</m:t>
                    </m:r>
                  </m:oMath>
                </a14:m>
                <a:r>
                  <a:rPr lang="en-US" dirty="0"/>
                  <a:t> is proportional to surface area and proportional to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4</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a14:m>
                <a:r>
                  <a:rPr lang="en-US" dirty="0"/>
                  <a:t>, complicated “wind-chill factors”</a:t>
                </a:r>
              </a:p>
            </p:txBody>
          </p:sp>
        </mc:Choice>
        <mc:Fallback xmlns="">
          <p:sp>
            <p:nvSpPr>
              <p:cNvPr id="2" name="TextBox 1"/>
              <p:cNvSpPr txBox="1">
                <a:spLocks noRot="1" noChangeAspect="1" noMove="1" noResize="1" noEditPoints="1" noAdjustHandles="1" noChangeArrowheads="1" noChangeShapeType="1" noTextEdit="1"/>
              </p:cNvSpPr>
              <p:nvPr/>
            </p:nvSpPr>
            <p:spPr>
              <a:xfrm>
                <a:off x="3525838" y="492030"/>
                <a:ext cx="4876800" cy="4088940"/>
              </a:xfrm>
              <a:prstGeom prst="rect">
                <a:avLst/>
              </a:prstGeom>
              <a:blipFill rotWithShape="0">
                <a:blip r:embed="rId3"/>
                <a:stretch>
                  <a:fillRect l="-1000" t="-896" r="-1750" b="-1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0472" y="4957763"/>
                <a:ext cx="5020634" cy="1441870"/>
              </a:xfrm>
              <a:prstGeom prst="rect">
                <a:avLst/>
              </a:prstGeom>
              <a:noFill/>
            </p:spPr>
            <p:txBody>
              <a:bodyPr wrap="square" rtlCol="0">
                <a:spAutoFit/>
              </a:bodyPr>
              <a:lstStyle/>
              <a:p>
                <a:r>
                  <a:rPr lang="en-US" dirty="0"/>
                  <a:t>Heat transfer by light in particular infra-red light</a:t>
                </a:r>
              </a:p>
              <a:p>
                <a:endParaRPr lang="en-US" dirty="0"/>
              </a:p>
              <a:p>
                <a:r>
                  <a:rPr lang="en-US" b="0" dirty="0"/>
                  <a:t>	</a:t>
                </a:r>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𝐴𝑒</m:t>
                    </m:r>
                    <m:r>
                      <a:rPr lang="en-US" b="0" i="1" smtClean="0">
                        <a:latin typeface="Cambria Math" panose="02040503050406030204" pitchFamily="18" charset="0"/>
                        <a:ea typeface="Cambria Math" panose="02040503050406030204" pitchFamily="18" charset="0"/>
                      </a:rPr>
                      <m:t>𝜎</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𝑇</m:t>
                        </m:r>
                      </m:e>
                      <m:sup>
                        <m:r>
                          <a:rPr lang="en-US" b="0" i="1" smtClean="0">
                            <a:latin typeface="Cambria Math" panose="02040503050406030204" pitchFamily="18" charset="0"/>
                            <a:ea typeface="Cambria Math" panose="02040503050406030204" pitchFamily="18" charset="0"/>
                          </a:rPr>
                          <m:t>4</m:t>
                        </m:r>
                      </m:sup>
                    </m:sSup>
                  </m:oMath>
                </a14:m>
                <a:r>
                  <a:rPr lang="en-US" dirty="0"/>
                  <a:t> Stefan-Boltzmann</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=5.6705</m:t>
                      </m:r>
                      <m:r>
                        <a:rPr lang="en-US" b="0" i="1" smtClean="0">
                          <a:latin typeface="Cambria Math" panose="02040503050406030204" pitchFamily="18" charset="0"/>
                          <a:ea typeface="Cambria Math" panose="02040503050406030204" pitchFamily="18" charset="0"/>
                        </a:rPr>
                        <m:t>𝑥</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𝑊</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𝐾</m:t>
                              </m:r>
                            </m:e>
                            <m:sup>
                              <m:r>
                                <a:rPr lang="en-US" b="0" i="1" smtClean="0">
                                  <a:latin typeface="Cambria Math" panose="02040503050406030204" pitchFamily="18" charset="0"/>
                                  <a:ea typeface="Cambria Math" panose="02040503050406030204" pitchFamily="18" charset="0"/>
                                </a:rPr>
                                <m:t>4</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0472" y="4957763"/>
                <a:ext cx="5020634" cy="1441870"/>
              </a:xfrm>
              <a:prstGeom prst="rect">
                <a:avLst/>
              </a:prstGeom>
              <a:blipFill rotWithShape="0">
                <a:blip r:embed="rId4"/>
                <a:stretch>
                  <a:fillRect l="-971" t="-2110"/>
                </a:stretch>
              </a:blipFill>
            </p:spPr>
            <p:txBody>
              <a:bodyPr/>
              <a:lstStyle/>
              <a:p>
                <a:r>
                  <a:rPr lang="en-US">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a:solidFill>
                <a:srgbClr val="000000"/>
              </a:solidFill>
              <a:latin typeface="Times New Roman" panose="02020603050405020304" pitchFamily="18" charset="0"/>
            </a:endParaRPr>
          </a:p>
          <a:p>
            <a:pPr algn="l"/>
            <a:r>
              <a:rPr lang="en-US" altLang="en-US" sz="2000">
                <a:solidFill>
                  <a:srgbClr val="000000"/>
                </a:solidFill>
                <a:latin typeface="Times New Roman" panose="02020603050405020304" pitchFamily="18" charset="0"/>
              </a:rPr>
              <a:t>Why is it significantly colder on a winter night under a clear sky than a cloudy sky?</a:t>
            </a:r>
            <a:endParaRPr lang="en-US" altLang="en-US" sz="2000" dirty="0">
              <a:solidFill>
                <a:srgbClr val="000000"/>
              </a:solidFill>
              <a:latin typeface="Times New Roman" panose="02020603050405020304" pitchFamily="18" charset="0"/>
            </a:endParaRP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9</a:t>
            </a:r>
          </a:p>
        </p:txBody>
      </p:sp>
      <p:pic>
        <p:nvPicPr>
          <p:cNvPr id="4" name="Picture 3"/>
          <p:cNvPicPr>
            <a:picLocks noChangeAspect="1"/>
          </p:cNvPicPr>
          <p:nvPr/>
        </p:nvPicPr>
        <p:blipFill>
          <a:blip r:embed="rId2"/>
          <a:stretch>
            <a:fillRect/>
          </a:stretch>
        </p:blipFill>
        <p:spPr>
          <a:xfrm>
            <a:off x="5196155" y="1600200"/>
            <a:ext cx="2997591" cy="2622892"/>
          </a:xfrm>
          <a:prstGeom prst="rect">
            <a:avLst/>
          </a:prstGeom>
        </p:spPr>
      </p:pic>
      <p:sp>
        <p:nvSpPr>
          <p:cNvPr id="6" name="TextBox 5">
            <a:extLst>
              <a:ext uri="{FF2B5EF4-FFF2-40B4-BE49-F238E27FC236}">
                <a16:creationId xmlns:a16="http://schemas.microsoft.com/office/drawing/2014/main" id="{519C3F1C-A11C-4E78-A3B1-9805476BC00B}"/>
              </a:ext>
            </a:extLst>
          </p:cNvPr>
          <p:cNvSpPr txBox="1"/>
          <p:nvPr/>
        </p:nvSpPr>
        <p:spPr>
          <a:xfrm>
            <a:off x="624155" y="2078411"/>
            <a:ext cx="3947845" cy="1477328"/>
          </a:xfrm>
          <a:prstGeom prst="rect">
            <a:avLst/>
          </a:prstGeom>
          <a:noFill/>
        </p:spPr>
        <p:txBody>
          <a:bodyPr wrap="square">
            <a:spAutoFit/>
          </a:bodyPr>
          <a:lstStyle/>
          <a:p>
            <a:pPr marL="342900" indent="-342900">
              <a:buAutoNum type="alphaUcParenR"/>
            </a:pPr>
            <a:r>
              <a:rPr lang="en-US" dirty="0"/>
              <a:t>The sun is not out</a:t>
            </a:r>
          </a:p>
          <a:p>
            <a:pPr marL="342900" indent="-342900">
              <a:buAutoNum type="alphaUcParenR"/>
            </a:pPr>
            <a:r>
              <a:rPr lang="en-US" dirty="0"/>
              <a:t>The lack of clouds makes it easier for heat to radiate out into space.</a:t>
            </a:r>
          </a:p>
          <a:p>
            <a:pPr marL="342900" indent="-342900">
              <a:buAutoNum type="alphaUcParenR"/>
            </a:pPr>
            <a:r>
              <a:rPr lang="en-US" dirty="0"/>
              <a:t>For the aesthetic.</a:t>
            </a:r>
          </a:p>
        </p:txBody>
      </p:sp>
    </p:spTree>
    <p:extLst>
      <p:ext uri="{BB962C8B-B14F-4D97-AF65-F5344CB8AC3E}">
        <p14:creationId xmlns:p14="http://schemas.microsoft.com/office/powerpoint/2010/main" val="885145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p:cNvSpPr txBox="1"/>
              <p:nvPr/>
            </p:nvSpPr>
            <p:spPr>
              <a:xfrm>
                <a:off x="1076548" y="1000789"/>
                <a:ext cx="7374731" cy="2123787"/>
              </a:xfrm>
              <a:prstGeom prst="rect">
                <a:avLst/>
              </a:prstGeom>
              <a:noFill/>
              <a:ln>
                <a:solidFill>
                  <a:schemeClr val="accent1">
                    <a:shade val="50000"/>
                  </a:schemeClr>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3.Radiation </a:t>
                </a:r>
              </a:p>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Stefan-Boltzmann law </a:t>
                </a:r>
                <a:r>
                  <a:rPr lang="en-US" dirty="0">
                    <a:solidFill>
                      <a:prstClr val="black"/>
                    </a:solidFill>
                    <a:latin typeface="Times New Roman" panose="02020603050405020304" pitchFamily="18" charset="0"/>
                    <a:cs typeface="Times New Roman" panose="02020603050405020304" pitchFamily="18" charset="0"/>
                  </a:rPr>
                  <a:t>of heat radiation: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𝐻</m:t>
                    </m:r>
                    <m:r>
                      <a:rPr lang="en-US" i="1">
                        <a:solidFill>
                          <a:prstClr val="black"/>
                        </a:solidFill>
                        <a:latin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𝐴𝑒</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p>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Notes:	(a) The temperature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must</a:t>
                </a:r>
                <a:r>
                  <a:rPr lang="en-US" dirty="0">
                    <a:solidFill>
                      <a:prstClr val="black"/>
                    </a:solidFill>
                    <a:latin typeface="Times New Roman" panose="02020603050405020304" pitchFamily="18" charset="0"/>
                    <a:cs typeface="Times New Roman" panose="02020603050405020304" pitchFamily="18" charset="0"/>
                  </a:rPr>
                  <a:t> be in the Kelvin scale.</a:t>
                </a: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(b)</a:t>
                </a:r>
                <a14:m>
                  <m:oMath xmlns:m="http://schemas.openxmlformats.org/officeDocument/2006/math">
                    <m:r>
                      <a:rPr lang="en-US">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r>
                      <a:rPr lang="en-US">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dirty="0">
                    <a:solidFill>
                      <a:prstClr val="black"/>
                    </a:solidFill>
                    <a:latin typeface="Times New Roman" panose="02020603050405020304" pitchFamily="18" charset="0"/>
                    <a:cs typeface="Times New Roman" panose="02020603050405020304" pitchFamily="18" charset="0"/>
                  </a:rPr>
                  <a:t>5.6705×10</a:t>
                </a:r>
                <a:r>
                  <a:rPr lang="en-US" baseline="30000" dirty="0">
                    <a:solidFill>
                      <a:prstClr val="black"/>
                    </a:solidFill>
                    <a:latin typeface="Times New Roman" panose="02020603050405020304" pitchFamily="18" charset="0"/>
                    <a:cs typeface="Times New Roman" panose="02020603050405020304" pitchFamily="18" charset="0"/>
                  </a:rPr>
                  <a:t>-8</a:t>
                </a:r>
                <a:r>
                  <a:rPr lang="en-US" dirty="0">
                    <a:solidFill>
                      <a:prstClr val="black"/>
                    </a:solidFill>
                    <a:latin typeface="Times New Roman" panose="02020603050405020304" pitchFamily="18" charset="0"/>
                    <a:cs typeface="Times New Roman" panose="02020603050405020304" pitchFamily="18" charset="0"/>
                  </a:rPr>
                  <a:t> W/(m</a:t>
                </a:r>
                <a:r>
                  <a:rPr lang="en-US" baseline="30000" dirty="0">
                    <a:solidFill>
                      <a:prstClr val="black"/>
                    </a:solidFill>
                    <a:latin typeface="Times New Roman" panose="02020603050405020304" pitchFamily="18" charset="0"/>
                    <a:cs typeface="Times New Roman" panose="02020603050405020304" pitchFamily="18" charset="0"/>
                  </a:rPr>
                  <a:t>2</a:t>
                </a:r>
                <a:r>
                  <a:rPr lang="en-US" dirty="0">
                    <a:solidFill>
                      <a:prstClr val="black"/>
                    </a:solidFill>
                    <a:latin typeface="Times New Roman" panose="02020603050405020304" pitchFamily="18" charset="0"/>
                    <a:cs typeface="Times New Roman" panose="02020603050405020304" pitchFamily="18" charset="0"/>
                  </a:rPr>
                  <a:t>•K</a:t>
                </a:r>
                <a:r>
                  <a:rPr lang="en-US" baseline="30000" dirty="0">
                    <a:solidFill>
                      <a:prstClr val="black"/>
                    </a:solidFill>
                    <a:latin typeface="Times New Roman" panose="02020603050405020304" pitchFamily="18" charset="0"/>
                    <a:cs typeface="Times New Roman" panose="02020603050405020304" pitchFamily="18" charset="0"/>
                  </a:rPr>
                  <a:t>4</a:t>
                </a:r>
                <a:r>
                  <a:rPr lang="en-US" dirty="0">
                    <a:solidFill>
                      <a:prstClr val="black"/>
                    </a:solidFill>
                    <a:latin typeface="Times New Roman" panose="02020603050405020304" pitchFamily="18" charset="0"/>
                    <a:cs typeface="Times New Roman" panose="02020603050405020304" pitchFamily="18" charset="0"/>
                  </a:rPr>
                  <a:t>) is the Stefan-Boltzmann constant.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(c) </a:t>
                </a:r>
                <a:r>
                  <a:rPr lang="en-US" i="1" dirty="0">
                    <a:solidFill>
                      <a:prstClr val="black"/>
                    </a:solidFill>
                    <a:latin typeface="Times New Roman" panose="02020603050405020304" pitchFamily="18" charset="0"/>
                    <a:cs typeface="Times New Roman" panose="02020603050405020304" pitchFamily="18" charset="0"/>
                  </a:rPr>
                  <a:t>A</a:t>
                </a:r>
                <a:r>
                  <a:rPr lang="en-US" dirty="0">
                    <a:solidFill>
                      <a:prstClr val="black"/>
                    </a:solidFill>
                    <a:latin typeface="Times New Roman" panose="02020603050405020304" pitchFamily="18" charset="0"/>
                    <a:cs typeface="Times New Roman" panose="02020603050405020304" pitchFamily="18" charset="0"/>
                  </a:rPr>
                  <a:t> is the surface area of the object.</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(d)</a:t>
                </a:r>
                <a:r>
                  <a:rPr lang="en-US" i="1" dirty="0">
                    <a:solidFill>
                      <a:prstClr val="black"/>
                    </a:solidFill>
                    <a:latin typeface="Times New Roman" panose="02020603050405020304" pitchFamily="18" charset="0"/>
                    <a:cs typeface="Times New Roman" panose="02020603050405020304" pitchFamily="18" charset="0"/>
                  </a:rPr>
                  <a:t> e</a:t>
                </a:r>
                <a:r>
                  <a:rPr lang="en-US" dirty="0">
                    <a:solidFill>
                      <a:prstClr val="black"/>
                    </a:solidFill>
                    <a:latin typeface="Times New Roman" panose="02020603050405020304" pitchFamily="18" charset="0"/>
                    <a:cs typeface="Times New Roman" panose="02020603050405020304" pitchFamily="18" charset="0"/>
                  </a:rPr>
                  <a:t> is the emissivity of the object, and is less than 1.</a:t>
                </a:r>
              </a:p>
            </p:txBody>
          </p:sp>
        </mc:Choice>
        <mc:Fallback>
          <p:sp>
            <p:nvSpPr>
              <p:cNvPr id="9" name="TextBox 8"/>
              <p:cNvSpPr txBox="1">
                <a:spLocks noRot="1" noChangeAspect="1" noMove="1" noResize="1" noEditPoints="1" noAdjustHandles="1" noChangeArrowheads="1" noChangeShapeType="1" noTextEdit="1"/>
              </p:cNvSpPr>
              <p:nvPr/>
            </p:nvSpPr>
            <p:spPr>
              <a:xfrm>
                <a:off x="1076548" y="1000789"/>
                <a:ext cx="7374731" cy="2123787"/>
              </a:xfrm>
              <a:prstGeom prst="rect">
                <a:avLst/>
              </a:prstGeom>
              <a:blipFill>
                <a:blip r:embed="rId2"/>
                <a:stretch>
                  <a:fillRect l="-661" t="-2564" b="-3134"/>
                </a:stretch>
              </a:blipFill>
              <a:ln>
                <a:solidFill>
                  <a:schemeClr val="accent1">
                    <a:shade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076548" y="3083801"/>
                <a:ext cx="7374731" cy="309245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Example 14.14 on page 449---radiation from human body</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Given:	</a:t>
                </a:r>
                <a:r>
                  <a:rPr lang="en-US" i="1" dirty="0">
                    <a:solidFill>
                      <a:prstClr val="black"/>
                    </a:solidFill>
                    <a:latin typeface="Times New Roman" panose="02020603050405020304" pitchFamily="18" charset="0"/>
                    <a:cs typeface="Times New Roman" panose="02020603050405020304" pitchFamily="18" charset="0"/>
                  </a:rPr>
                  <a:t>A</a:t>
                </a:r>
                <a:r>
                  <a:rPr lang="en-US" dirty="0">
                    <a:solidFill>
                      <a:prstClr val="black"/>
                    </a:solidFill>
                    <a:latin typeface="Times New Roman" panose="02020603050405020304" pitchFamily="18" charset="0"/>
                    <a:cs typeface="Times New Roman" panose="02020603050405020304" pitchFamily="18" charset="0"/>
                  </a:rPr>
                  <a:t>, e, body temperature </a:t>
                </a:r>
                <a:r>
                  <a:rPr lang="en-US" i="1" dirty="0">
                    <a:solidFill>
                      <a:prstClr val="black"/>
                    </a:solidFill>
                    <a:latin typeface="Times New Roman" panose="02020603050405020304" pitchFamily="18" charset="0"/>
                    <a:cs typeface="Times New Roman" panose="02020603050405020304" pitchFamily="18" charset="0"/>
                  </a:rPr>
                  <a:t>T</a:t>
                </a:r>
                <a:r>
                  <a:rPr lang="en-US" baseline="-25000" dirty="0">
                    <a:solidFill>
                      <a:prstClr val="black"/>
                    </a:solidFill>
                    <a:latin typeface="Times New Roman" panose="02020603050405020304" pitchFamily="18" charset="0"/>
                    <a:cs typeface="Times New Roman" panose="02020603050405020304" pitchFamily="18" charset="0"/>
                  </a:rPr>
                  <a:t>b</a:t>
                </a:r>
                <a:r>
                  <a:rPr lang="en-US" dirty="0">
                    <a:solidFill>
                      <a:prstClr val="black"/>
                    </a:solidFill>
                    <a:latin typeface="Times New Roman" panose="02020603050405020304" pitchFamily="18" charset="0"/>
                    <a:cs typeface="Times New Roman" panose="02020603050405020304" pitchFamily="18" charset="0"/>
                  </a:rPr>
                  <a:t> = 30 ºC, surrounding temperature </a:t>
                </a:r>
                <a:r>
                  <a:rPr lang="en-US" i="1" dirty="0" err="1">
                    <a:solidFill>
                      <a:prstClr val="black"/>
                    </a:solidFill>
                    <a:latin typeface="Times New Roman" panose="02020603050405020304" pitchFamily="18" charset="0"/>
                    <a:cs typeface="Times New Roman" panose="02020603050405020304" pitchFamily="18" charset="0"/>
                  </a:rPr>
                  <a:t>T</a:t>
                </a:r>
                <a:r>
                  <a:rPr lang="en-US" baseline="-25000" dirty="0" err="1">
                    <a:solidFill>
                      <a:prstClr val="black"/>
                    </a:solidFill>
                    <a:latin typeface="Times New Roman" panose="02020603050405020304" pitchFamily="18" charset="0"/>
                    <a:cs typeface="Times New Roman" panose="02020603050405020304" pitchFamily="18" charset="0"/>
                  </a:rPr>
                  <a:t>s</a:t>
                </a:r>
                <a:r>
                  <a:rPr lang="en-US" dirty="0">
                    <a:solidFill>
                      <a:prstClr val="black"/>
                    </a:solidFill>
                    <a:latin typeface="Times New Roman" panose="02020603050405020304" pitchFamily="18" charset="0"/>
                    <a:cs typeface="Times New Roman" panose="02020603050405020304" pitchFamily="18" charset="0"/>
                  </a:rPr>
                  <a:t> = 20 ºC.</a:t>
                </a: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Find:	Net rate of heat loss.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Solution:</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Heat loss to surrounding: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𝐻</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𝐴𝑒</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bSup>
                  </m:oMath>
                </a14:m>
                <a:r>
                  <a:rPr lang="en-US" dirty="0">
                    <a:solidFill>
                      <a:prstClr val="black"/>
                    </a:solidFill>
                    <a:latin typeface="Times New Roman" panose="02020603050405020304" pitchFamily="18" charset="0"/>
                    <a:cs typeface="Times New Roman" panose="02020603050405020304" pitchFamily="18" charset="0"/>
                  </a:rPr>
                  <a:t> with </a:t>
                </a:r>
                <a:r>
                  <a:rPr lang="en-US" i="1" dirty="0">
                    <a:solidFill>
                      <a:prstClr val="black"/>
                    </a:solidFill>
                    <a:latin typeface="Times New Roman" panose="02020603050405020304" pitchFamily="18" charset="0"/>
                    <a:cs typeface="Times New Roman" panose="02020603050405020304" pitchFamily="18" charset="0"/>
                  </a:rPr>
                  <a:t>T</a:t>
                </a:r>
                <a:r>
                  <a:rPr lang="en-US" baseline="-25000" dirty="0">
                    <a:solidFill>
                      <a:prstClr val="black"/>
                    </a:solidFill>
                    <a:latin typeface="Times New Roman" panose="02020603050405020304" pitchFamily="18" charset="0"/>
                    <a:cs typeface="Times New Roman" panose="02020603050405020304" pitchFamily="18" charset="0"/>
                  </a:rPr>
                  <a:t>b</a:t>
                </a:r>
                <a:r>
                  <a:rPr lang="en-US" dirty="0">
                    <a:solidFill>
                      <a:prstClr val="black"/>
                    </a:solidFill>
                    <a:latin typeface="Times New Roman" panose="02020603050405020304" pitchFamily="18" charset="0"/>
                    <a:cs typeface="Times New Roman" panose="02020603050405020304" pitchFamily="18" charset="0"/>
                  </a:rPr>
                  <a:t> = (273 + 30) K = 303 K</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(b) Heat received from the surrounding:</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𝐻</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𝐴𝑒</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bSup>
                  </m:oMath>
                </a14:m>
                <a:r>
                  <a:rPr lang="en-US" dirty="0">
                    <a:solidFill>
                      <a:prstClr val="black"/>
                    </a:solidFill>
                    <a:latin typeface="Times New Roman" panose="02020603050405020304" pitchFamily="18" charset="0"/>
                    <a:cs typeface="Times New Roman" panose="02020603050405020304" pitchFamily="18" charset="0"/>
                  </a:rPr>
                  <a:t> with </a:t>
                </a:r>
                <a:r>
                  <a:rPr lang="en-US" i="1" dirty="0">
                    <a:solidFill>
                      <a:prstClr val="black"/>
                    </a:solidFill>
                    <a:latin typeface="Times New Roman" panose="02020603050405020304" pitchFamily="18" charset="0"/>
                    <a:cs typeface="Times New Roman" panose="02020603050405020304" pitchFamily="18" charset="0"/>
                  </a:rPr>
                  <a:t>T</a:t>
                </a:r>
                <a:r>
                  <a:rPr lang="en-US" baseline="-25000" dirty="0">
                    <a:solidFill>
                      <a:prstClr val="black"/>
                    </a:solidFill>
                    <a:latin typeface="Times New Roman" panose="02020603050405020304" pitchFamily="18" charset="0"/>
                    <a:cs typeface="Times New Roman" panose="02020603050405020304" pitchFamily="18" charset="0"/>
                  </a:rPr>
                  <a:t>b</a:t>
                </a:r>
                <a:r>
                  <a:rPr lang="en-US" dirty="0">
                    <a:solidFill>
                      <a:prstClr val="black"/>
                    </a:solidFill>
                    <a:latin typeface="Times New Roman" panose="02020603050405020304" pitchFamily="18" charset="0"/>
                    <a:cs typeface="Times New Roman" panose="02020603050405020304" pitchFamily="18" charset="0"/>
                  </a:rPr>
                  <a:t> = (273 + 20) K = 293 K</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(c) Net heat loss =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𝐻</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𝐴𝑒</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b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𝐴𝑒</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b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𝐴𝑒</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𝜎</m:t>
                    </m:r>
                    <m:d>
                      <m:d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b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bSup>
                      </m:e>
                    </m:d>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=72</m:t>
                    </m:r>
                  </m:oMath>
                </a14:m>
                <a:r>
                  <a:rPr lang="en-US" dirty="0">
                    <a:solidFill>
                      <a:prstClr val="black"/>
                    </a:solidFill>
                    <a:latin typeface="Times New Roman" panose="02020603050405020304" pitchFamily="18" charset="0"/>
                    <a:cs typeface="Times New Roman" panose="02020603050405020304" pitchFamily="18" charset="0"/>
                  </a:rPr>
                  <a:t> W</a:t>
                </a:r>
              </a:p>
            </p:txBody>
          </p:sp>
        </mc:Choice>
        <mc:Fallback xmlns="">
          <p:sp>
            <p:nvSpPr>
              <p:cNvPr id="5" name="TextBox 4"/>
              <p:cNvSpPr txBox="1">
                <a:spLocks noRot="1" noChangeAspect="1" noMove="1" noResize="1" noEditPoints="1" noAdjustHandles="1" noChangeArrowheads="1" noChangeShapeType="1" noTextEdit="1"/>
              </p:cNvSpPr>
              <p:nvPr/>
            </p:nvSpPr>
            <p:spPr>
              <a:xfrm>
                <a:off x="1076548" y="3083801"/>
                <a:ext cx="7374731" cy="3092450"/>
              </a:xfrm>
              <a:prstGeom prst="rect">
                <a:avLst/>
              </a:prstGeom>
              <a:blipFill>
                <a:blip r:embed="rId3"/>
                <a:stretch>
                  <a:fillRect l="-661" t="-982" b="-1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389729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98913"/>
            <a:ext cx="365760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p:cNvSpPr txBox="1">
            <a:spLocks noChangeArrowheads="1"/>
          </p:cNvSpPr>
          <p:nvPr/>
        </p:nvSpPr>
        <p:spPr bwMode="auto">
          <a:xfrm>
            <a:off x="3429000" y="152400"/>
            <a:ext cx="210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rPr>
              <a:t>3. Radiation</a:t>
            </a:r>
          </a:p>
        </p:txBody>
      </p:sp>
      <p:pic>
        <p:nvPicPr>
          <p:cNvPr id="25606" name="Picture 5" descr="hog_tr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62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152400" y="662274"/>
                <a:ext cx="8991600" cy="3223126"/>
              </a:xfrm>
              <a:prstGeom prst="rect">
                <a:avLst/>
              </a:prstGeom>
              <a:noFill/>
            </p:spPr>
            <p:txBody>
              <a:bodyPr wrap="square" rtlCol="0">
                <a:spAutoFit/>
              </a:bodyPr>
              <a:lstStyle/>
              <a:p>
                <a:r>
                  <a:rPr lang="en-US" dirty="0"/>
                  <a:t>Radiation from the human body; T=30</a:t>
                </a:r>
                <a:r>
                  <a:rPr lang="en-US" baseline="30000" dirty="0"/>
                  <a:t>o</a:t>
                </a:r>
                <a:r>
                  <a:rPr lang="en-US" dirty="0"/>
                  <a:t>C=30+273=303K and surrounding T=20</a:t>
                </a:r>
                <a:r>
                  <a:rPr lang="en-US" baseline="30000" dirty="0"/>
                  <a:t>o</a:t>
                </a:r>
                <a:r>
                  <a:rPr lang="en-US" dirty="0"/>
                  <a:t>C=20+273=293K. (Assume emissivity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 Also the body area is </a:t>
                </a:r>
                <a14:m>
                  <m:oMath xmlns:m="http://schemas.openxmlformats.org/officeDocument/2006/math">
                    <m:r>
                      <a:rPr lang="en-US" i="1">
                        <a:latin typeface="Cambria Math" panose="02040503050406030204" pitchFamily="18" charset="0"/>
                        <a:ea typeface="Cambria Math" panose="02040503050406030204" pitchFamily="18" charset="0"/>
                      </a:rPr>
                      <m:t>1.2 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oMath>
                </a14:m>
                <a:r>
                  <a:rPr lang="en-US" dirty="0"/>
                  <a:t>  1.2 </a:t>
                </a:r>
              </a:p>
              <a:p>
                <a:endParaRPr lang="en-US" dirty="0"/>
              </a:p>
              <a:p>
                <a:r>
                  <a:rPr lang="en-US" dirty="0"/>
                  <a:t>Loss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𝐴𝑒</m:t>
                      </m:r>
                      <m:r>
                        <a:rPr lang="en-US" b="0" i="1" smtClean="0">
                          <a:latin typeface="Cambria Math" panose="02040503050406030204" pitchFamily="18" charset="0"/>
                          <a:ea typeface="Cambria Math" panose="02040503050406030204" pitchFamily="18" charset="0"/>
                        </a:rPr>
                        <m:t>𝜎</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𝑇</m:t>
                          </m:r>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1.2 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e>
                      </m:d>
                      <m:r>
                        <a:rPr lang="en-US" b="0" i="1" smtClean="0">
                          <a:latin typeface="Cambria Math" panose="02040503050406030204" pitchFamily="18" charset="0"/>
                          <a:ea typeface="Cambria Math" panose="02040503050406030204" pitchFamily="18" charset="0"/>
                        </a:rPr>
                        <m:t>1</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5.67</m:t>
                          </m:r>
                          <m:r>
                            <a:rPr lang="en-US" b="0" i="1" smtClean="0">
                              <a:latin typeface="Cambria Math" panose="02040503050406030204" pitchFamily="18" charset="0"/>
                              <a:ea typeface="Cambria Math" panose="02040503050406030204" pitchFamily="18" charset="0"/>
                            </a:rPr>
                            <m:t>𝑥</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𝑊</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𝐾</m:t>
                                  </m:r>
                                </m:e>
                                <m:sup>
                                  <m:r>
                                    <a:rPr lang="en-US" b="0" i="1" smtClean="0">
                                      <a:latin typeface="Cambria Math" panose="02040503050406030204" pitchFamily="18" charset="0"/>
                                      <a:ea typeface="Cambria Math" panose="02040503050406030204" pitchFamily="18" charset="0"/>
                                    </a:rPr>
                                    <m:t>4</m:t>
                                  </m:r>
                                </m:sup>
                              </m:sSup>
                            </m:den>
                          </m:f>
                        </m:e>
                      </m:d>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303</m:t>
                              </m:r>
                            </m:e>
                          </m:d>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=574 </m:t>
                      </m:r>
                      <m:r>
                        <a:rPr lang="en-US" b="0" i="1" smtClean="0">
                          <a:latin typeface="Cambria Math" panose="02040503050406030204" pitchFamily="18" charset="0"/>
                          <a:ea typeface="Cambria Math" panose="02040503050406030204" pitchFamily="18" charset="0"/>
                        </a:rPr>
                        <m:t>𝑊</m:t>
                      </m:r>
                    </m:oMath>
                  </m:oMathPara>
                </a14:m>
                <a:endParaRPr lang="en-US" dirty="0"/>
              </a:p>
              <a:p>
                <a:endParaRPr lang="en-US" dirty="0"/>
              </a:p>
              <a:p>
                <a:endParaRPr lang="en-US" dirty="0"/>
              </a:p>
              <a:p>
                <a:r>
                  <a:rPr lang="en-US" dirty="0"/>
                  <a:t>Gain</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𝐴𝑒</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𝑇</m:t>
                          </m:r>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m:t>
                              </m:r>
                            </m:sub>
                          </m:sSub>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)=1.2</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5.67</m:t>
                          </m:r>
                          <m:r>
                            <a:rPr lang="en-US" i="1">
                              <a:latin typeface="Cambria Math" panose="02040503050406030204" pitchFamily="18" charset="0"/>
                              <a:ea typeface="Cambria Math" panose="02040503050406030204" pitchFamily="18" charset="0"/>
                            </a:rPr>
                            <m:t>𝑥</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−8</m:t>
                              </m:r>
                            </m:sup>
                          </m:sSup>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303</m:t>
                          </m:r>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293</m:t>
                          </m:r>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)=72</m:t>
                      </m:r>
                      <m:r>
                        <a:rPr lang="en-US" b="0" i="1" smtClean="0">
                          <a:latin typeface="Cambria Math" panose="02040503050406030204" pitchFamily="18" charset="0"/>
                          <a:ea typeface="Cambria Math" panose="02040503050406030204" pitchFamily="18" charset="0"/>
                        </a:rPr>
                        <m:t>𝑊</m:t>
                      </m:r>
                    </m:oMath>
                  </m:oMathPara>
                </a14:m>
                <a:endParaRPr lang="en-US" dirty="0"/>
              </a:p>
              <a:p>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52400" y="662274"/>
                <a:ext cx="8991600" cy="3223126"/>
              </a:xfrm>
              <a:prstGeom prst="rect">
                <a:avLst/>
              </a:prstGeom>
              <a:blipFill rotWithShape="0">
                <a:blip r:embed="rId4"/>
                <a:stretch>
                  <a:fillRect l="-542" t="-1136"/>
                </a:stretch>
              </a:blipFill>
            </p:spPr>
            <p:txBody>
              <a:bodyPr/>
              <a:lstStyle/>
              <a:p>
                <a:r>
                  <a:rPr lang="en-US">
                    <a:noFill/>
                  </a:rPr>
                  <a:t> </a:t>
                </a:r>
              </a:p>
            </p:txBody>
          </p:sp>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Suppose in a restaurant your coffee is served about 5 or 10 minutes before you are ready for it. In order that it be as hot as possible when you drink it, should you pour in the room-temperature cream… </a:t>
            </a: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a) right away</a:t>
            </a:r>
          </a:p>
          <a:p>
            <a:pPr algn="l"/>
            <a:r>
              <a:rPr lang="en-US" altLang="en-US" sz="2000" dirty="0">
                <a:solidFill>
                  <a:srgbClr val="000000"/>
                </a:solidFill>
                <a:latin typeface="Times New Roman" panose="02020603050405020304" pitchFamily="18" charset="0"/>
              </a:rPr>
              <a:t>b) when you are ready to drink the coffee</a:t>
            </a:r>
          </a:p>
          <a:p>
            <a:pPr algn="l"/>
            <a:r>
              <a:rPr lang="en-US" altLang="en-US" sz="2000" dirty="0">
                <a:solidFill>
                  <a:srgbClr val="000000"/>
                </a:solidFill>
                <a:latin typeface="Times New Roman" panose="02020603050405020304" pitchFamily="18" charset="0"/>
              </a:rPr>
              <a:t>c) It does not matter</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10</a:t>
            </a:r>
          </a:p>
        </p:txBody>
      </p:sp>
      <p:pic>
        <p:nvPicPr>
          <p:cNvPr id="5" name="Picture 4"/>
          <p:cNvPicPr>
            <a:picLocks noChangeAspect="1"/>
          </p:cNvPicPr>
          <p:nvPr/>
        </p:nvPicPr>
        <p:blipFill>
          <a:blip r:embed="rId3"/>
          <a:stretch>
            <a:fillRect/>
          </a:stretch>
        </p:blipFill>
        <p:spPr>
          <a:xfrm>
            <a:off x="5410200" y="2209800"/>
            <a:ext cx="2787083" cy="2040217"/>
          </a:xfrm>
          <a:prstGeom prst="rect">
            <a:avLst/>
          </a:prstGeom>
        </p:spPr>
      </p:pic>
    </p:spTree>
    <p:extLst>
      <p:ext uri="{BB962C8B-B14F-4D97-AF65-F5344CB8AC3E}">
        <p14:creationId xmlns:p14="http://schemas.microsoft.com/office/powerpoint/2010/main" val="3618879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5050" y="152400"/>
            <a:ext cx="4533900" cy="639762"/>
          </a:xfrm>
        </p:spPr>
        <p:txBody>
          <a:bodyPr>
            <a:normAutofit fontScale="90000"/>
          </a:bodyPr>
          <a:lstStyle/>
          <a:p>
            <a:pPr algn="l"/>
            <a:r>
              <a:rPr lang="en-US" sz="2400" b="1" dirty="0">
                <a:solidFill>
                  <a:schemeClr val="tx2"/>
                </a:solidFill>
              </a:rPr>
              <a:t>Example 14.9</a:t>
            </a:r>
            <a:r>
              <a:rPr lang="en-US" sz="2400" b="1" dirty="0">
                <a:solidFill>
                  <a:srgbClr val="FF0000"/>
                </a:solidFill>
              </a:rPr>
              <a:t> </a:t>
            </a:r>
            <a:r>
              <a:rPr lang="en-US" sz="2800" b="1" dirty="0">
                <a:solidFill>
                  <a:srgbClr val="FF0000"/>
                </a:solidFill>
              </a:rPr>
              <a:t>Chilling your soda</a:t>
            </a:r>
          </a:p>
        </p:txBody>
      </p:sp>
      <p:sp>
        <p:nvSpPr>
          <p:cNvPr id="5" name="Content Placeholder 4"/>
          <p:cNvSpPr>
            <a:spLocks noGrp="1"/>
          </p:cNvSpPr>
          <p:nvPr>
            <p:ph idx="1"/>
          </p:nvPr>
        </p:nvSpPr>
        <p:spPr>
          <a:xfrm>
            <a:off x="457200" y="762000"/>
            <a:ext cx="8458200" cy="1143000"/>
          </a:xfrm>
        </p:spPr>
        <p:txBody>
          <a:bodyPr>
            <a:normAutofit/>
          </a:bodyPr>
          <a:lstStyle/>
          <a:p>
            <a:pPr marL="0" indent="0">
              <a:buNone/>
            </a:pPr>
            <a:r>
              <a:rPr lang="en-US" sz="1600" dirty="0"/>
              <a:t>A physics student wants to cool 0.25 kg of Diet Omni-Cola (mostly water) initially at 20°C by adding ice initially at -20°C. How much ice should she add so that the final temperature will be 0°C with all the ice melted? Assumer that the heat capacity of the paper container may be neglected.</a:t>
            </a:r>
          </a:p>
        </p:txBody>
      </p:sp>
      <mc:AlternateContent xmlns:mc="http://schemas.openxmlformats.org/markup-compatibility/2006" xmlns:a14="http://schemas.microsoft.com/office/drawing/2010/main">
        <mc:Choice Requires="a14">
          <p:sp>
            <p:nvSpPr>
              <p:cNvPr id="6" name="TextBox 5"/>
              <p:cNvSpPr txBox="1"/>
              <p:nvPr/>
            </p:nvSpPr>
            <p:spPr>
              <a:xfrm>
                <a:off x="287686" y="1841941"/>
                <a:ext cx="8305800" cy="535211"/>
              </a:xfrm>
              <a:prstGeom prst="rect">
                <a:avLst/>
              </a:prstGeom>
              <a:noFill/>
            </p:spPr>
            <p:txBody>
              <a:bodyPr wrap="square" rtlCol="0">
                <a:spAutoFit/>
              </a:bodyPr>
              <a:lstStyle/>
              <a:p>
                <a:pPr fontAlgn="auto">
                  <a:spcBef>
                    <a:spcPts val="0"/>
                  </a:spcBef>
                  <a:spcAft>
                    <a:spcPts val="0"/>
                  </a:spcAft>
                </a:pPr>
                <a14:m>
                  <m:oMath xmlns:m="http://schemas.openxmlformats.org/officeDocument/2006/math">
                    <m:sSub>
                      <m:sSubPr>
                        <m:ctrlPr>
                          <a:rPr lang="en-US" b="1" i="1" smtClean="0">
                            <a:solidFill>
                              <a:prstClr val="black"/>
                            </a:solidFill>
                            <a:latin typeface="Cambria Math" panose="02040503050406030204" pitchFamily="18" charset="0"/>
                            <a:cs typeface="+mn-cs"/>
                          </a:rPr>
                        </m:ctrlPr>
                      </m:sSubPr>
                      <m:e>
                        <m:r>
                          <a:rPr lang="en-US" b="1" i="1" smtClean="0">
                            <a:solidFill>
                              <a:prstClr val="black"/>
                            </a:solidFill>
                            <a:latin typeface="Cambria Math"/>
                            <a:cs typeface="+mn-cs"/>
                          </a:rPr>
                          <m:t>𝑸</m:t>
                        </m:r>
                      </m:e>
                      <m:sub>
                        <m:r>
                          <a:rPr lang="en-US" b="1" i="1" smtClean="0">
                            <a:solidFill>
                              <a:prstClr val="black"/>
                            </a:solidFill>
                            <a:latin typeface="Cambria Math"/>
                            <a:cs typeface="+mn-cs"/>
                          </a:rPr>
                          <m:t>𝑶𝑪𝒐𝒍𝒂</m:t>
                        </m:r>
                      </m:sub>
                    </m:sSub>
                    <m:r>
                      <a:rPr lang="en-US" i="1" smtClean="0">
                        <a:solidFill>
                          <a:prstClr val="black"/>
                        </a:solidFill>
                        <a:latin typeface="Cambria Math"/>
                        <a:cs typeface="+mn-cs"/>
                      </a:rPr>
                      <m:t>=</m:t>
                    </m:r>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𝑚</m:t>
                        </m:r>
                      </m:e>
                      <m:sub>
                        <m:r>
                          <a:rPr lang="en-US" i="1" smtClean="0">
                            <a:solidFill>
                              <a:prstClr val="black"/>
                            </a:solidFill>
                            <a:latin typeface="Cambria Math"/>
                            <a:cs typeface="+mn-cs"/>
                          </a:rPr>
                          <m:t>𝑂𝐶𝑜𝑙𝑎</m:t>
                        </m:r>
                      </m:sub>
                    </m:sSub>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𝐶</m:t>
                        </m:r>
                      </m:e>
                      <m:sub>
                        <m:r>
                          <a:rPr lang="en-US" i="1" smtClean="0">
                            <a:solidFill>
                              <a:prstClr val="black"/>
                            </a:solidFill>
                            <a:latin typeface="Cambria Math"/>
                            <a:cs typeface="+mn-cs"/>
                          </a:rPr>
                          <m:t>𝑂𝐶𝑜𝑙𝑎</m:t>
                        </m:r>
                      </m:sub>
                    </m:sSub>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ea typeface="Cambria Math"/>
                            <a:cs typeface="+mn-cs"/>
                          </a:rPr>
                          <m:t>∆</m:t>
                        </m:r>
                        <m:r>
                          <a:rPr lang="en-US" i="1" smtClean="0">
                            <a:solidFill>
                              <a:prstClr val="black"/>
                            </a:solidFill>
                            <a:latin typeface="Cambria Math"/>
                            <a:cs typeface="+mn-cs"/>
                          </a:rPr>
                          <m:t>𝑇</m:t>
                        </m:r>
                      </m:e>
                      <m:sub>
                        <m:r>
                          <a:rPr lang="en-US" i="1" smtClean="0">
                            <a:solidFill>
                              <a:prstClr val="black"/>
                            </a:solidFill>
                            <a:latin typeface="Cambria Math"/>
                            <a:cs typeface="+mn-cs"/>
                          </a:rPr>
                          <m:t>𝑂𝐶𝑜𝑙𝑎</m:t>
                        </m:r>
                      </m:sub>
                    </m:sSub>
                    <m:r>
                      <a:rPr lang="en-US" smtClean="0">
                        <a:solidFill>
                          <a:prstClr val="black"/>
                        </a:solidFill>
                        <a:latin typeface="Cambria Math"/>
                        <a:cs typeface="+mn-cs"/>
                      </a:rPr>
                      <m:t>=</m:t>
                    </m:r>
                    <m:d>
                      <m:dPr>
                        <m:ctrlPr>
                          <a:rPr lang="en-US" i="1" smtClean="0">
                            <a:solidFill>
                              <a:prstClr val="black"/>
                            </a:solidFill>
                            <a:latin typeface="Cambria Math" panose="02040503050406030204" pitchFamily="18" charset="0"/>
                            <a:cs typeface="+mn-cs"/>
                          </a:rPr>
                        </m:ctrlPr>
                      </m:dPr>
                      <m:e>
                        <m:r>
                          <a:rPr lang="en-US" smtClean="0">
                            <a:solidFill>
                              <a:prstClr val="black"/>
                            </a:solidFill>
                            <a:latin typeface="Cambria Math"/>
                            <a:cs typeface="+mn-cs"/>
                          </a:rPr>
                          <m:t>0.25 </m:t>
                        </m:r>
                        <m:r>
                          <m:rPr>
                            <m:sty m:val="p"/>
                          </m:rPr>
                          <a:rPr lang="en-US" smtClean="0">
                            <a:solidFill>
                              <a:prstClr val="black"/>
                            </a:solidFill>
                            <a:latin typeface="Cambria Math"/>
                            <a:cs typeface="+mn-cs"/>
                          </a:rPr>
                          <m:t>kg</m:t>
                        </m:r>
                      </m:e>
                    </m:d>
                    <m:d>
                      <m:dPr>
                        <m:ctrlPr>
                          <a:rPr lang="en-US" i="1" smtClean="0">
                            <a:solidFill>
                              <a:prstClr val="black"/>
                            </a:solidFill>
                            <a:latin typeface="Cambria Math" panose="02040503050406030204" pitchFamily="18" charset="0"/>
                            <a:cs typeface="+mn-cs"/>
                          </a:rPr>
                        </m:ctrlPr>
                      </m:dPr>
                      <m:e>
                        <m:r>
                          <a:rPr lang="en-US" smtClean="0">
                            <a:solidFill>
                              <a:prstClr val="black"/>
                            </a:solidFill>
                            <a:latin typeface="Cambria Math"/>
                            <a:cs typeface="+mn-cs"/>
                          </a:rPr>
                          <m:t>4190</m:t>
                        </m:r>
                        <m:f>
                          <m:fPr>
                            <m:ctrlPr>
                              <a:rPr lang="en-US" i="1" smtClean="0">
                                <a:solidFill>
                                  <a:prstClr val="black"/>
                                </a:solidFill>
                                <a:latin typeface="Cambria Math" panose="02040503050406030204" pitchFamily="18" charset="0"/>
                                <a:cs typeface="+mn-cs"/>
                              </a:rPr>
                            </m:ctrlPr>
                          </m:fPr>
                          <m:num>
                            <m:r>
                              <m:rPr>
                                <m:sty m:val="p"/>
                              </m:rPr>
                              <a:rPr lang="en-US" smtClean="0">
                                <a:solidFill>
                                  <a:prstClr val="black"/>
                                </a:solidFill>
                                <a:latin typeface="Cambria Math"/>
                                <a:cs typeface="+mn-cs"/>
                              </a:rPr>
                              <m:t>J</m:t>
                            </m:r>
                          </m:num>
                          <m:den>
                            <m:r>
                              <m:rPr>
                                <m:sty m:val="p"/>
                              </m:rPr>
                              <a:rPr lang="en-US" smtClean="0">
                                <a:solidFill>
                                  <a:prstClr val="black"/>
                                </a:solidFill>
                                <a:latin typeface="Cambria Math"/>
                                <a:cs typeface="+mn-cs"/>
                              </a:rPr>
                              <m:t>kg</m:t>
                            </m:r>
                            <m:r>
                              <a:rPr lang="en-US" i="1" smtClean="0">
                                <a:solidFill>
                                  <a:prstClr val="black"/>
                                </a:solidFill>
                                <a:latin typeface="Cambria Math"/>
                                <a:ea typeface="Cambria Math"/>
                                <a:cs typeface="+mn-cs"/>
                              </a:rPr>
                              <m:t>∙</m:t>
                            </m:r>
                            <m:r>
                              <a:rPr lang="en-US" i="1" smtClean="0">
                                <a:solidFill>
                                  <a:prstClr val="black"/>
                                </a:solidFill>
                                <a:latin typeface="Cambria Math"/>
                                <a:ea typeface="Cambria Math"/>
                                <a:cs typeface="+mn-cs"/>
                              </a:rPr>
                              <m:t>𝐾</m:t>
                            </m:r>
                          </m:den>
                        </m:f>
                      </m:e>
                    </m:d>
                    <m:r>
                      <a:rPr lang="en-US" smtClean="0">
                        <a:solidFill>
                          <a:prstClr val="black"/>
                        </a:solidFill>
                        <a:latin typeface="Cambria Math"/>
                        <a:cs typeface="+mn-cs"/>
                      </a:rPr>
                      <m:t>(0</m:t>
                    </m:r>
                    <m:r>
                      <m:rPr>
                        <m:nor/>
                      </m:rPr>
                      <a:rPr lang="en-US" dirty="0" smtClean="0">
                        <a:solidFill>
                          <a:prstClr val="black"/>
                        </a:solidFill>
                        <a:latin typeface="Calibri"/>
                        <a:cs typeface="+mn-cs"/>
                      </a:rPr>
                      <m:t>°</m:t>
                    </m:r>
                    <m:r>
                      <m:rPr>
                        <m:sty m:val="p"/>
                      </m:rPr>
                      <a:rPr lang="en-US" dirty="0" smtClean="0">
                        <a:solidFill>
                          <a:prstClr val="black"/>
                        </a:solidFill>
                        <a:latin typeface="Cambria Math"/>
                        <a:cs typeface="+mn-cs"/>
                      </a:rPr>
                      <m:t>C</m:t>
                    </m:r>
                    <m:r>
                      <a:rPr lang="en-US" smtClean="0">
                        <a:solidFill>
                          <a:prstClr val="black"/>
                        </a:solidFill>
                        <a:latin typeface="Cambria Math"/>
                        <a:cs typeface="+mn-cs"/>
                      </a:rPr>
                      <m:t>−20</m:t>
                    </m:r>
                    <m:r>
                      <m:rPr>
                        <m:nor/>
                      </m:rPr>
                      <a:rPr lang="en-US" dirty="0" smtClean="0">
                        <a:solidFill>
                          <a:prstClr val="black"/>
                        </a:solidFill>
                        <a:latin typeface="Calibri"/>
                        <a:cs typeface="+mn-cs"/>
                      </a:rPr>
                      <m:t>°</m:t>
                    </m:r>
                    <m:r>
                      <m:rPr>
                        <m:nor/>
                      </m:rPr>
                      <a:rPr lang="en-US" dirty="0" smtClean="0">
                        <a:solidFill>
                          <a:prstClr val="black"/>
                        </a:solidFill>
                        <a:latin typeface="Calibri"/>
                        <a:cs typeface="+mn-cs"/>
                      </a:rPr>
                      <m:t>C</m:t>
                    </m:r>
                    <m:r>
                      <m:rPr>
                        <m:nor/>
                      </m:rPr>
                      <a:rPr lang="en-US" dirty="0" smtClean="0">
                        <a:solidFill>
                          <a:prstClr val="black"/>
                        </a:solidFill>
                        <a:latin typeface="Calibri"/>
                        <a:cs typeface="+mn-cs"/>
                      </a:rPr>
                      <m:t>)=</m:t>
                    </m:r>
                  </m:oMath>
                </a14:m>
                <a:r>
                  <a:rPr lang="en-US" dirty="0">
                    <a:solidFill>
                      <a:prstClr val="black"/>
                    </a:solidFill>
                    <a:latin typeface="Calibri"/>
                    <a:cs typeface="+mn-cs"/>
                  </a:rPr>
                  <a:t> </a:t>
                </a:r>
                <a:r>
                  <a:rPr lang="en-US" b="1" dirty="0">
                    <a:solidFill>
                      <a:prstClr val="black"/>
                    </a:solidFill>
                    <a:latin typeface="Calibri"/>
                    <a:cs typeface="+mn-cs"/>
                  </a:rPr>
                  <a:t>-21,000 J</a:t>
                </a:r>
                <a:endParaRPr lang="en-US" sz="1400" b="1" dirty="0">
                  <a:solidFill>
                    <a:prstClr val="black"/>
                  </a:solidFill>
                  <a:latin typeface="Calibri"/>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7686" y="1841941"/>
                <a:ext cx="8305800" cy="535211"/>
              </a:xfrm>
              <a:prstGeom prst="rect">
                <a:avLst/>
              </a:prstGeom>
              <a:blipFill rotWithShape="1">
                <a:blip r:embed="rId2"/>
                <a:stretch>
                  <a:fillRect l="-73" b="-5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7686" y="2542106"/>
                <a:ext cx="8599149" cy="535403"/>
              </a:xfrm>
              <a:prstGeom prst="rect">
                <a:avLst/>
              </a:prstGeom>
              <a:noFill/>
            </p:spPr>
            <p:txBody>
              <a:bodyPr wrap="none" rtlCol="0">
                <a:spAutoFit/>
              </a:bodyPr>
              <a:lstStyle/>
              <a:p>
                <a:pPr fontAlgn="auto">
                  <a:spcBef>
                    <a:spcPts val="0"/>
                  </a:spcBef>
                  <a:spcAft>
                    <a:spcPts val="0"/>
                  </a:spcAft>
                </a:pPr>
                <a14:m>
                  <m:oMath xmlns:m="http://schemas.openxmlformats.org/officeDocument/2006/math">
                    <m:sSub>
                      <m:sSubPr>
                        <m:ctrlPr>
                          <a:rPr lang="en-US" b="1" i="1" smtClean="0">
                            <a:solidFill>
                              <a:prstClr val="black"/>
                            </a:solidFill>
                            <a:latin typeface="Cambria Math" panose="02040503050406030204" pitchFamily="18" charset="0"/>
                            <a:cs typeface="+mn-cs"/>
                          </a:rPr>
                        </m:ctrlPr>
                      </m:sSubPr>
                      <m:e>
                        <m:r>
                          <a:rPr lang="en-US" b="1" i="1" smtClean="0">
                            <a:solidFill>
                              <a:prstClr val="black"/>
                            </a:solidFill>
                            <a:latin typeface="Cambria Math"/>
                            <a:cs typeface="+mn-cs"/>
                          </a:rPr>
                          <m:t>𝑸</m:t>
                        </m:r>
                      </m:e>
                      <m:sub>
                        <m:r>
                          <a:rPr lang="en-US" b="1" i="1" smtClean="0">
                            <a:solidFill>
                              <a:prstClr val="black"/>
                            </a:solidFill>
                            <a:latin typeface="Cambria Math"/>
                            <a:cs typeface="+mn-cs"/>
                          </a:rPr>
                          <m:t>𝒊𝒄𝒆</m:t>
                        </m:r>
                      </m:sub>
                    </m:sSub>
                    <m:r>
                      <a:rPr lang="en-US" i="1" smtClean="0">
                        <a:solidFill>
                          <a:prstClr val="black"/>
                        </a:solidFill>
                        <a:latin typeface="Cambria Math"/>
                        <a:cs typeface="+mn-cs"/>
                      </a:rPr>
                      <m:t>=</m:t>
                    </m:r>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𝑚</m:t>
                        </m:r>
                      </m:e>
                      <m:sub>
                        <m:r>
                          <a:rPr lang="en-US" i="1" smtClean="0">
                            <a:solidFill>
                              <a:prstClr val="black"/>
                            </a:solidFill>
                            <a:latin typeface="Cambria Math"/>
                            <a:cs typeface="+mn-cs"/>
                          </a:rPr>
                          <m:t>𝑖𝑐𝑒</m:t>
                        </m:r>
                      </m:sub>
                    </m:sSub>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𝐶</m:t>
                        </m:r>
                      </m:e>
                      <m:sub>
                        <m:r>
                          <a:rPr lang="en-US" i="1" smtClean="0">
                            <a:solidFill>
                              <a:prstClr val="black"/>
                            </a:solidFill>
                            <a:latin typeface="Cambria Math"/>
                            <a:cs typeface="+mn-cs"/>
                          </a:rPr>
                          <m:t>𝑖𝑐𝑒</m:t>
                        </m:r>
                      </m:sub>
                    </m:sSub>
                    <m:r>
                      <a:rPr lang="en-US" i="1" smtClean="0">
                        <a:solidFill>
                          <a:prstClr val="black"/>
                        </a:solidFill>
                        <a:latin typeface="Cambria Math"/>
                        <a:ea typeface="Cambria Math"/>
                        <a:cs typeface="+mn-cs"/>
                      </a:rPr>
                      <m:t>∆</m:t>
                    </m:r>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𝑇</m:t>
                        </m:r>
                      </m:e>
                      <m:sub>
                        <m:r>
                          <a:rPr lang="en-US" i="1" smtClean="0">
                            <a:solidFill>
                              <a:prstClr val="black"/>
                            </a:solidFill>
                            <a:latin typeface="Cambria Math"/>
                            <a:cs typeface="+mn-cs"/>
                          </a:rPr>
                          <m:t>𝑖𝑐𝑒</m:t>
                        </m:r>
                      </m:sub>
                    </m:sSub>
                    <m:r>
                      <a:rPr lang="en-US" i="1" smtClean="0">
                        <a:solidFill>
                          <a:prstClr val="black"/>
                        </a:solidFill>
                        <a:latin typeface="Cambria Math"/>
                        <a:cs typeface="+mn-cs"/>
                      </a:rPr>
                      <m:t>=</m:t>
                    </m:r>
                    <m:d>
                      <m:dPr>
                        <m:ctrlPr>
                          <a:rPr lang="en-US" i="1" smtClean="0">
                            <a:solidFill>
                              <a:prstClr val="black"/>
                            </a:solidFill>
                            <a:latin typeface="Cambria Math" panose="02040503050406030204" pitchFamily="18" charset="0"/>
                            <a:cs typeface="+mn-cs"/>
                          </a:rPr>
                        </m:ctrlPr>
                      </m:dPr>
                      <m:e>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𝑚</m:t>
                            </m:r>
                          </m:e>
                          <m:sub>
                            <m:r>
                              <a:rPr lang="en-US" i="1" smtClean="0">
                                <a:solidFill>
                                  <a:prstClr val="black"/>
                                </a:solidFill>
                                <a:latin typeface="Cambria Math"/>
                                <a:cs typeface="+mn-cs"/>
                              </a:rPr>
                              <m:t>𝑖𝑐𝑒</m:t>
                            </m:r>
                          </m:sub>
                        </m:sSub>
                      </m:e>
                    </m:d>
                    <m:d>
                      <m:dPr>
                        <m:ctrlPr>
                          <a:rPr lang="en-US" i="1" smtClean="0">
                            <a:solidFill>
                              <a:prstClr val="black"/>
                            </a:solidFill>
                            <a:latin typeface="Cambria Math" panose="02040503050406030204" pitchFamily="18" charset="0"/>
                            <a:cs typeface="+mn-cs"/>
                          </a:rPr>
                        </m:ctrlPr>
                      </m:dPr>
                      <m:e>
                        <m:r>
                          <a:rPr lang="en-US" i="1" smtClean="0">
                            <a:solidFill>
                              <a:prstClr val="black"/>
                            </a:solidFill>
                            <a:latin typeface="Cambria Math"/>
                            <a:cs typeface="+mn-cs"/>
                          </a:rPr>
                          <m:t>2.0</m:t>
                        </m:r>
                        <m:r>
                          <a:rPr lang="en-US" i="1" smtClean="0">
                            <a:solidFill>
                              <a:prstClr val="black"/>
                            </a:solidFill>
                            <a:latin typeface="Cambria Math"/>
                            <a:ea typeface="Cambria Math"/>
                            <a:cs typeface="+mn-cs"/>
                          </a:rPr>
                          <m:t>×</m:t>
                        </m:r>
                        <m:sSup>
                          <m:sSupPr>
                            <m:ctrlPr>
                              <a:rPr lang="en-US" i="1" smtClean="0">
                                <a:solidFill>
                                  <a:prstClr val="black"/>
                                </a:solidFill>
                                <a:latin typeface="Cambria Math" panose="02040503050406030204" pitchFamily="18" charset="0"/>
                                <a:ea typeface="Cambria Math"/>
                                <a:cs typeface="+mn-cs"/>
                              </a:rPr>
                            </m:ctrlPr>
                          </m:sSupPr>
                          <m:e>
                            <m:r>
                              <a:rPr lang="en-US" i="1" smtClean="0">
                                <a:solidFill>
                                  <a:prstClr val="black"/>
                                </a:solidFill>
                                <a:latin typeface="Cambria Math"/>
                                <a:ea typeface="Cambria Math"/>
                                <a:cs typeface="+mn-cs"/>
                              </a:rPr>
                              <m:t>10</m:t>
                            </m:r>
                          </m:e>
                          <m:sup>
                            <m:r>
                              <a:rPr lang="en-US" i="1" smtClean="0">
                                <a:solidFill>
                                  <a:prstClr val="black"/>
                                </a:solidFill>
                                <a:latin typeface="Cambria Math"/>
                                <a:ea typeface="Cambria Math"/>
                                <a:cs typeface="+mn-cs"/>
                              </a:rPr>
                              <m:t>3</m:t>
                            </m:r>
                          </m:sup>
                        </m:sSup>
                        <m:f>
                          <m:fPr>
                            <m:ctrlPr>
                              <a:rPr lang="en-US" i="1" smtClean="0">
                                <a:solidFill>
                                  <a:prstClr val="black"/>
                                </a:solidFill>
                                <a:latin typeface="Cambria Math" panose="02040503050406030204" pitchFamily="18" charset="0"/>
                                <a:ea typeface="Cambria Math"/>
                                <a:cs typeface="+mn-cs"/>
                              </a:rPr>
                            </m:ctrlPr>
                          </m:fPr>
                          <m:num>
                            <m:r>
                              <a:rPr lang="en-US" i="1" smtClean="0">
                                <a:solidFill>
                                  <a:prstClr val="black"/>
                                </a:solidFill>
                                <a:latin typeface="Cambria Math"/>
                                <a:ea typeface="Cambria Math"/>
                                <a:cs typeface="+mn-cs"/>
                              </a:rPr>
                              <m:t>𝐽</m:t>
                            </m:r>
                          </m:num>
                          <m:den>
                            <m:r>
                              <a:rPr lang="en-US" i="1" smtClean="0">
                                <a:solidFill>
                                  <a:prstClr val="black"/>
                                </a:solidFill>
                                <a:latin typeface="Cambria Math"/>
                                <a:ea typeface="Cambria Math"/>
                                <a:cs typeface="+mn-cs"/>
                              </a:rPr>
                              <m:t>𝑘𝑔</m:t>
                            </m:r>
                            <m:r>
                              <a:rPr lang="en-US" i="1" smtClean="0">
                                <a:solidFill>
                                  <a:prstClr val="black"/>
                                </a:solidFill>
                                <a:latin typeface="Cambria Math"/>
                                <a:ea typeface="Cambria Math"/>
                                <a:cs typeface="+mn-cs"/>
                              </a:rPr>
                              <m:t>∙</m:t>
                            </m:r>
                            <m:r>
                              <a:rPr lang="en-US" i="1" smtClean="0">
                                <a:solidFill>
                                  <a:prstClr val="black"/>
                                </a:solidFill>
                                <a:latin typeface="Cambria Math"/>
                                <a:ea typeface="Cambria Math"/>
                                <a:cs typeface="+mn-cs"/>
                              </a:rPr>
                              <m:t>𝐾</m:t>
                            </m:r>
                          </m:den>
                        </m:f>
                      </m:e>
                    </m:d>
                    <m:r>
                      <a:rPr lang="en-US" i="1" smtClean="0">
                        <a:solidFill>
                          <a:prstClr val="black"/>
                        </a:solidFill>
                        <a:latin typeface="Cambria Math"/>
                        <a:ea typeface="Cambria Math"/>
                        <a:cs typeface="+mn-cs"/>
                      </a:rPr>
                      <m:t>(0</m:t>
                    </m:r>
                    <m:r>
                      <m:rPr>
                        <m:nor/>
                      </m:rPr>
                      <a:rPr lang="en-US" dirty="0" smtClean="0">
                        <a:solidFill>
                          <a:prstClr val="black"/>
                        </a:solidFill>
                        <a:latin typeface="Calibri"/>
                        <a:cs typeface="+mn-cs"/>
                      </a:rPr>
                      <m:t>°</m:t>
                    </m:r>
                    <m:r>
                      <a:rPr lang="en-US" i="1" dirty="0" smtClean="0">
                        <a:solidFill>
                          <a:prstClr val="black"/>
                        </a:solidFill>
                        <a:latin typeface="Cambria Math"/>
                        <a:cs typeface="+mn-cs"/>
                      </a:rPr>
                      <m:t>𝐶</m:t>
                    </m:r>
                    <m:r>
                      <a:rPr lang="en-US" i="1" smtClean="0">
                        <a:solidFill>
                          <a:prstClr val="black"/>
                        </a:solidFill>
                        <a:latin typeface="Cambria Math"/>
                        <a:ea typeface="Cambria Math"/>
                        <a:cs typeface="+mn-cs"/>
                      </a:rPr>
                      <m:t>−(−20</m:t>
                    </m:r>
                    <m:r>
                      <m:rPr>
                        <m:nor/>
                      </m:rPr>
                      <a:rPr lang="en-US" dirty="0" smtClean="0">
                        <a:solidFill>
                          <a:prstClr val="black"/>
                        </a:solidFill>
                        <a:latin typeface="Calibri"/>
                        <a:cs typeface="+mn-cs"/>
                      </a:rPr>
                      <m:t>°</m:t>
                    </m:r>
                    <m:r>
                      <m:rPr>
                        <m:nor/>
                      </m:rPr>
                      <a:rPr lang="en-US" dirty="0" smtClean="0">
                        <a:solidFill>
                          <a:prstClr val="black"/>
                        </a:solidFill>
                        <a:latin typeface="Calibri"/>
                        <a:cs typeface="+mn-cs"/>
                      </a:rPr>
                      <m:t>C</m:t>
                    </m:r>
                    <m:r>
                      <m:rPr>
                        <m:nor/>
                      </m:rPr>
                      <a:rPr lang="en-US" dirty="0" smtClean="0">
                        <a:solidFill>
                          <a:prstClr val="black"/>
                        </a:solidFill>
                        <a:latin typeface="Calibri"/>
                        <a:cs typeface="+mn-cs"/>
                      </a:rPr>
                      <m:t>))= </m:t>
                    </m:r>
                    <m:sSub>
                      <m:sSubPr>
                        <m:ctrlPr>
                          <a:rPr lang="en-US" b="1" i="1" dirty="0" smtClean="0">
                            <a:solidFill>
                              <a:prstClr val="black"/>
                            </a:solidFill>
                            <a:latin typeface="Cambria Math" panose="02040503050406030204" pitchFamily="18" charset="0"/>
                            <a:cs typeface="+mn-cs"/>
                          </a:rPr>
                        </m:ctrlPr>
                      </m:sSubPr>
                      <m:e>
                        <m:r>
                          <a:rPr lang="en-US" b="1" i="1" dirty="0" smtClean="0">
                            <a:solidFill>
                              <a:prstClr val="black"/>
                            </a:solidFill>
                            <a:latin typeface="Cambria Math"/>
                            <a:cs typeface="+mn-cs"/>
                          </a:rPr>
                          <m:t>𝒎</m:t>
                        </m:r>
                      </m:e>
                      <m:sub>
                        <m:r>
                          <a:rPr lang="en-US" b="1" i="1" dirty="0" smtClean="0">
                            <a:solidFill>
                              <a:prstClr val="black"/>
                            </a:solidFill>
                            <a:latin typeface="Cambria Math"/>
                            <a:cs typeface="+mn-cs"/>
                          </a:rPr>
                          <m:t>𝒊𝒄𝒆</m:t>
                        </m:r>
                      </m:sub>
                    </m:sSub>
                    <m:d>
                      <m:dPr>
                        <m:ctrlPr>
                          <a:rPr lang="en-US" b="1" i="1" dirty="0" smtClean="0">
                            <a:solidFill>
                              <a:prstClr val="black"/>
                            </a:solidFill>
                            <a:latin typeface="Cambria Math" panose="02040503050406030204" pitchFamily="18" charset="0"/>
                            <a:cs typeface="+mn-cs"/>
                          </a:rPr>
                        </m:ctrlPr>
                      </m:dPr>
                      <m:e>
                        <m:r>
                          <a:rPr lang="en-US" b="1" i="1" dirty="0" smtClean="0">
                            <a:solidFill>
                              <a:prstClr val="black"/>
                            </a:solidFill>
                            <a:latin typeface="Cambria Math"/>
                            <a:cs typeface="+mn-cs"/>
                          </a:rPr>
                          <m:t>𝟒</m:t>
                        </m:r>
                        <m:r>
                          <a:rPr lang="en-US" b="1" i="1" dirty="0" smtClean="0">
                            <a:solidFill>
                              <a:prstClr val="black"/>
                            </a:solidFill>
                            <a:latin typeface="Cambria Math"/>
                            <a:cs typeface="+mn-cs"/>
                          </a:rPr>
                          <m:t>.</m:t>
                        </m:r>
                        <m:r>
                          <a:rPr lang="en-US" b="1" i="1" dirty="0" smtClean="0">
                            <a:solidFill>
                              <a:prstClr val="black"/>
                            </a:solidFill>
                            <a:latin typeface="Cambria Math"/>
                            <a:cs typeface="+mn-cs"/>
                          </a:rPr>
                          <m:t>𝟎</m:t>
                        </m:r>
                        <m:r>
                          <a:rPr lang="en-US" b="1" i="1" dirty="0" smtClean="0">
                            <a:solidFill>
                              <a:prstClr val="black"/>
                            </a:solidFill>
                            <a:latin typeface="Cambria Math"/>
                            <a:ea typeface="Cambria Math"/>
                            <a:cs typeface="+mn-cs"/>
                          </a:rPr>
                          <m:t>×</m:t>
                        </m:r>
                        <m:sSup>
                          <m:sSupPr>
                            <m:ctrlPr>
                              <a:rPr lang="en-US" b="1" i="1" dirty="0" smtClean="0">
                                <a:solidFill>
                                  <a:prstClr val="black"/>
                                </a:solidFill>
                                <a:latin typeface="Cambria Math" panose="02040503050406030204" pitchFamily="18" charset="0"/>
                                <a:ea typeface="Cambria Math"/>
                                <a:cs typeface="+mn-cs"/>
                              </a:rPr>
                            </m:ctrlPr>
                          </m:sSupPr>
                          <m:e>
                            <m:r>
                              <a:rPr lang="en-US" b="1" i="1" dirty="0" smtClean="0">
                                <a:solidFill>
                                  <a:prstClr val="black"/>
                                </a:solidFill>
                                <a:latin typeface="Cambria Math"/>
                                <a:ea typeface="Cambria Math"/>
                                <a:cs typeface="+mn-cs"/>
                              </a:rPr>
                              <m:t>𝟏𝟎</m:t>
                            </m:r>
                          </m:e>
                          <m:sup>
                            <m:r>
                              <a:rPr lang="en-US" b="1" i="1" dirty="0" smtClean="0">
                                <a:solidFill>
                                  <a:prstClr val="black"/>
                                </a:solidFill>
                                <a:latin typeface="Cambria Math"/>
                                <a:ea typeface="Cambria Math"/>
                                <a:cs typeface="+mn-cs"/>
                              </a:rPr>
                              <m:t>𝟒</m:t>
                            </m:r>
                          </m:sup>
                        </m:sSup>
                        <m:f>
                          <m:fPr>
                            <m:ctrlPr>
                              <a:rPr lang="en-US" b="1" i="1" dirty="0" smtClean="0">
                                <a:solidFill>
                                  <a:prstClr val="black"/>
                                </a:solidFill>
                                <a:latin typeface="Cambria Math" panose="02040503050406030204" pitchFamily="18" charset="0"/>
                                <a:ea typeface="Cambria Math"/>
                                <a:cs typeface="+mn-cs"/>
                              </a:rPr>
                            </m:ctrlPr>
                          </m:fPr>
                          <m:num>
                            <m:r>
                              <a:rPr lang="en-US" b="1" dirty="0" smtClean="0">
                                <a:solidFill>
                                  <a:prstClr val="black"/>
                                </a:solidFill>
                                <a:latin typeface="Cambria Math"/>
                                <a:ea typeface="Cambria Math"/>
                                <a:cs typeface="+mn-cs"/>
                              </a:rPr>
                              <m:t>𝐉</m:t>
                            </m:r>
                          </m:num>
                          <m:den>
                            <m:r>
                              <a:rPr lang="en-US" b="1" dirty="0" smtClean="0">
                                <a:solidFill>
                                  <a:prstClr val="black"/>
                                </a:solidFill>
                                <a:latin typeface="Cambria Math"/>
                                <a:ea typeface="Cambria Math"/>
                                <a:cs typeface="+mn-cs"/>
                              </a:rPr>
                              <m:t>𝐤𝐠</m:t>
                            </m:r>
                          </m:den>
                        </m:f>
                      </m:e>
                    </m:d>
                  </m:oMath>
                </a14:m>
                <a:r>
                  <a:rPr lang="en-US" b="1" dirty="0">
                    <a:solidFill>
                      <a:prstClr val="black"/>
                    </a:solidFill>
                    <a:latin typeface="Calibri"/>
                    <a:cs typeface="+mn-cs"/>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287686" y="2542106"/>
                <a:ext cx="8599149" cy="535403"/>
              </a:xfrm>
              <a:prstGeom prst="rect">
                <a:avLst/>
              </a:prstGeom>
              <a:blipFill rotWithShape="1">
                <a:blip r:embed="rId3"/>
                <a:stretch>
                  <a:fillRect l="-71" b="-5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1416905" y="4267200"/>
                <a:ext cx="6381299" cy="991682"/>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𝑄</m:t>
                          </m:r>
                        </m:e>
                        <m:sub>
                          <m:r>
                            <a:rPr lang="en-US" i="1" smtClean="0">
                              <a:solidFill>
                                <a:prstClr val="black"/>
                              </a:solidFill>
                              <a:latin typeface="Cambria Math"/>
                              <a:cs typeface="+mn-cs"/>
                            </a:rPr>
                            <m:t>𝑂𝐶𝑜𝑙𝑎</m:t>
                          </m:r>
                        </m:sub>
                      </m:sSub>
                      <m:r>
                        <a:rPr lang="en-US" i="1" smtClean="0">
                          <a:solidFill>
                            <a:prstClr val="black"/>
                          </a:solidFill>
                          <a:latin typeface="Cambria Math"/>
                          <a:cs typeface="+mn-cs"/>
                        </a:rPr>
                        <m:t>+</m:t>
                      </m:r>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𝑄</m:t>
                          </m:r>
                        </m:e>
                        <m:sub>
                          <m:r>
                            <a:rPr lang="en-US" i="1" smtClean="0">
                              <a:solidFill>
                                <a:prstClr val="black"/>
                              </a:solidFill>
                              <a:latin typeface="Cambria Math"/>
                              <a:cs typeface="+mn-cs"/>
                            </a:rPr>
                            <m:t>𝑖𝑐𝑒</m:t>
                          </m:r>
                        </m:sub>
                      </m:sSub>
                      <m:r>
                        <a:rPr lang="en-US" i="1" smtClean="0">
                          <a:solidFill>
                            <a:prstClr val="black"/>
                          </a:solidFill>
                          <a:latin typeface="Cambria Math"/>
                          <a:cs typeface="+mn-cs"/>
                        </a:rPr>
                        <m:t>+</m:t>
                      </m:r>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𝑄</m:t>
                          </m:r>
                        </m:e>
                        <m:sub>
                          <m:r>
                            <a:rPr lang="en-US" i="1" smtClean="0">
                              <a:solidFill>
                                <a:prstClr val="black"/>
                              </a:solidFill>
                              <a:latin typeface="Cambria Math"/>
                              <a:cs typeface="+mn-cs"/>
                            </a:rPr>
                            <m:t>𝑚𝑒𝑙𝑡</m:t>
                          </m:r>
                        </m:sub>
                      </m:sSub>
                      <m:r>
                        <a:rPr lang="en-US" i="1" smtClean="0">
                          <a:solidFill>
                            <a:prstClr val="black"/>
                          </a:solidFill>
                          <a:latin typeface="Cambria Math"/>
                          <a:cs typeface="+mn-cs"/>
                        </a:rPr>
                        <m:t>=0</m:t>
                      </m:r>
                    </m:oMath>
                  </m:oMathPara>
                </a14:m>
                <a:endParaRPr lang="en-US" dirty="0">
                  <a:solidFill>
                    <a:prstClr val="black"/>
                  </a:solidFill>
                  <a:latin typeface="Calibri"/>
                  <a:cs typeface="+mn-cs"/>
                </a:endParaRPr>
              </a:p>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cs typeface="+mn-cs"/>
                        </a:rPr>
                        <m:t>−21,000 </m:t>
                      </m:r>
                      <m:r>
                        <a:rPr lang="en-US" i="1" smtClean="0">
                          <a:solidFill>
                            <a:prstClr val="black"/>
                          </a:solidFill>
                          <a:latin typeface="Cambria Math"/>
                          <a:cs typeface="+mn-cs"/>
                        </a:rPr>
                        <m:t>𝐽</m:t>
                      </m:r>
                      <m:r>
                        <a:rPr lang="en-US" i="1" smtClean="0">
                          <a:solidFill>
                            <a:prstClr val="black"/>
                          </a:solidFill>
                          <a:latin typeface="Cambria Math"/>
                          <a:cs typeface="+mn-cs"/>
                        </a:rPr>
                        <m:t>+</m:t>
                      </m:r>
                      <m:sSub>
                        <m:sSubPr>
                          <m:ctrlPr>
                            <a:rPr lang="en-US" i="1" smtClean="0">
                              <a:solidFill>
                                <a:prstClr val="black"/>
                              </a:solidFill>
                              <a:latin typeface="Cambria Math" panose="02040503050406030204" pitchFamily="18" charset="0"/>
                              <a:cs typeface="+mn-cs"/>
                            </a:rPr>
                          </m:ctrlPr>
                        </m:sSubPr>
                        <m:e>
                          <m:r>
                            <a:rPr lang="en-US" i="1" smtClean="0">
                              <a:solidFill>
                                <a:prstClr val="black"/>
                              </a:solidFill>
                              <a:latin typeface="Cambria Math"/>
                              <a:cs typeface="+mn-cs"/>
                            </a:rPr>
                            <m:t>𝑚</m:t>
                          </m:r>
                        </m:e>
                        <m:sub>
                          <m:r>
                            <a:rPr lang="en-US" i="1" smtClean="0">
                              <a:solidFill>
                                <a:prstClr val="black"/>
                              </a:solidFill>
                              <a:latin typeface="Cambria Math"/>
                              <a:cs typeface="+mn-cs"/>
                            </a:rPr>
                            <m:t>𝑖𝑐𝑒</m:t>
                          </m:r>
                        </m:sub>
                      </m:sSub>
                      <m:d>
                        <m:dPr>
                          <m:ctrlPr>
                            <a:rPr lang="en-US" i="1" smtClean="0">
                              <a:solidFill>
                                <a:prstClr val="black"/>
                              </a:solidFill>
                              <a:latin typeface="Cambria Math" panose="02040503050406030204" pitchFamily="18" charset="0"/>
                              <a:cs typeface="+mn-cs"/>
                            </a:rPr>
                          </m:ctrlPr>
                        </m:dPr>
                        <m:e>
                          <m:r>
                            <a:rPr lang="en-US" i="1" smtClean="0">
                              <a:solidFill>
                                <a:prstClr val="black"/>
                              </a:solidFill>
                              <a:latin typeface="Cambria Math"/>
                              <a:cs typeface="+mn-cs"/>
                            </a:rPr>
                            <m:t>4.0</m:t>
                          </m:r>
                          <m:r>
                            <a:rPr lang="en-US" i="1" smtClean="0">
                              <a:solidFill>
                                <a:prstClr val="black"/>
                              </a:solidFill>
                              <a:latin typeface="Cambria Math"/>
                              <a:ea typeface="Cambria Math"/>
                              <a:cs typeface="+mn-cs"/>
                            </a:rPr>
                            <m:t>×</m:t>
                          </m:r>
                          <m:sSup>
                            <m:sSupPr>
                              <m:ctrlPr>
                                <a:rPr lang="en-US" i="1" smtClean="0">
                                  <a:solidFill>
                                    <a:prstClr val="black"/>
                                  </a:solidFill>
                                  <a:latin typeface="Cambria Math" panose="02040503050406030204" pitchFamily="18" charset="0"/>
                                  <a:ea typeface="Cambria Math"/>
                                  <a:cs typeface="+mn-cs"/>
                                </a:rPr>
                              </m:ctrlPr>
                            </m:sSupPr>
                            <m:e>
                              <m:r>
                                <a:rPr lang="en-US" i="1" smtClean="0">
                                  <a:solidFill>
                                    <a:prstClr val="black"/>
                                  </a:solidFill>
                                  <a:latin typeface="Cambria Math"/>
                                  <a:ea typeface="Cambria Math"/>
                                  <a:cs typeface="+mn-cs"/>
                                </a:rPr>
                                <m:t>10</m:t>
                              </m:r>
                            </m:e>
                            <m:sup>
                              <m:r>
                                <a:rPr lang="en-US" i="1" smtClean="0">
                                  <a:solidFill>
                                    <a:prstClr val="black"/>
                                  </a:solidFill>
                                  <a:latin typeface="Cambria Math"/>
                                  <a:ea typeface="Cambria Math"/>
                                  <a:cs typeface="+mn-cs"/>
                                </a:rPr>
                                <m:t>4</m:t>
                              </m:r>
                            </m:sup>
                          </m:sSup>
                          <m:f>
                            <m:fPr>
                              <m:ctrlPr>
                                <a:rPr lang="en-US" i="1" smtClean="0">
                                  <a:solidFill>
                                    <a:prstClr val="black"/>
                                  </a:solidFill>
                                  <a:latin typeface="Cambria Math" panose="02040503050406030204" pitchFamily="18" charset="0"/>
                                  <a:ea typeface="Cambria Math"/>
                                  <a:cs typeface="+mn-cs"/>
                                </a:rPr>
                              </m:ctrlPr>
                            </m:fPr>
                            <m:num>
                              <m:r>
                                <a:rPr lang="en-US" i="1" smtClean="0">
                                  <a:solidFill>
                                    <a:prstClr val="black"/>
                                  </a:solidFill>
                                  <a:latin typeface="Cambria Math"/>
                                  <a:ea typeface="Cambria Math"/>
                                  <a:cs typeface="+mn-cs"/>
                                </a:rPr>
                                <m:t>𝐽</m:t>
                              </m:r>
                            </m:num>
                            <m:den>
                              <m:r>
                                <a:rPr lang="en-US" i="1" smtClean="0">
                                  <a:solidFill>
                                    <a:prstClr val="black"/>
                                  </a:solidFill>
                                  <a:latin typeface="Cambria Math"/>
                                  <a:ea typeface="Cambria Math"/>
                                  <a:cs typeface="+mn-cs"/>
                                </a:rPr>
                                <m:t>𝑘𝑔</m:t>
                              </m:r>
                            </m:den>
                          </m:f>
                        </m:e>
                      </m:d>
                      <m:r>
                        <a:rPr lang="en-US" i="1" smtClean="0">
                          <a:solidFill>
                            <a:prstClr val="black"/>
                          </a:solidFill>
                          <a:latin typeface="Cambria Math"/>
                          <a:ea typeface="Cambria Math"/>
                          <a:cs typeface="+mn-cs"/>
                        </a:rPr>
                        <m:t>+</m:t>
                      </m:r>
                      <m:sSub>
                        <m:sSubPr>
                          <m:ctrlPr>
                            <a:rPr lang="en-US" i="1" smtClean="0">
                              <a:solidFill>
                                <a:prstClr val="black"/>
                              </a:solidFill>
                              <a:latin typeface="Cambria Math" panose="02040503050406030204" pitchFamily="18" charset="0"/>
                              <a:ea typeface="Cambria Math"/>
                              <a:cs typeface="+mn-cs"/>
                            </a:rPr>
                          </m:ctrlPr>
                        </m:sSubPr>
                        <m:e>
                          <m:r>
                            <a:rPr lang="en-US" i="1" smtClean="0">
                              <a:solidFill>
                                <a:prstClr val="black"/>
                              </a:solidFill>
                              <a:latin typeface="Cambria Math"/>
                              <a:ea typeface="Cambria Math"/>
                              <a:cs typeface="+mn-cs"/>
                            </a:rPr>
                            <m:t>𝑚</m:t>
                          </m:r>
                        </m:e>
                        <m:sub>
                          <m:r>
                            <a:rPr lang="en-US" i="1" smtClean="0">
                              <a:solidFill>
                                <a:prstClr val="black"/>
                              </a:solidFill>
                              <a:latin typeface="Cambria Math"/>
                              <a:ea typeface="Cambria Math"/>
                              <a:cs typeface="+mn-cs"/>
                            </a:rPr>
                            <m:t>𝑖𝑐𝑒</m:t>
                          </m:r>
                        </m:sub>
                      </m:sSub>
                      <m:d>
                        <m:dPr>
                          <m:ctrlPr>
                            <a:rPr lang="en-US" i="1" smtClean="0">
                              <a:solidFill>
                                <a:prstClr val="black"/>
                              </a:solidFill>
                              <a:latin typeface="Cambria Math" panose="02040503050406030204" pitchFamily="18" charset="0"/>
                              <a:ea typeface="Cambria Math"/>
                              <a:cs typeface="+mn-cs"/>
                            </a:rPr>
                          </m:ctrlPr>
                        </m:dPr>
                        <m:e>
                          <m:r>
                            <a:rPr lang="en-US" i="1">
                              <a:solidFill>
                                <a:prstClr val="black"/>
                              </a:solidFill>
                              <a:latin typeface="Cambria Math"/>
                              <a:cs typeface="+mn-cs"/>
                            </a:rPr>
                            <m:t>3.34</m:t>
                          </m:r>
                          <m:r>
                            <a:rPr lang="en-US" i="1">
                              <a:solidFill>
                                <a:prstClr val="black"/>
                              </a:solidFill>
                              <a:latin typeface="Cambria Math"/>
                              <a:ea typeface="Cambria Math"/>
                              <a:cs typeface="+mn-cs"/>
                            </a:rPr>
                            <m:t>×</m:t>
                          </m:r>
                          <m:sSup>
                            <m:sSupPr>
                              <m:ctrlPr>
                                <a:rPr lang="en-US" i="1">
                                  <a:solidFill>
                                    <a:prstClr val="black"/>
                                  </a:solidFill>
                                  <a:latin typeface="Cambria Math" panose="02040503050406030204" pitchFamily="18" charset="0"/>
                                  <a:ea typeface="Cambria Math"/>
                                  <a:cs typeface="+mn-cs"/>
                                </a:rPr>
                              </m:ctrlPr>
                            </m:sSupPr>
                            <m:e>
                              <m:r>
                                <a:rPr lang="en-US" i="1">
                                  <a:solidFill>
                                    <a:prstClr val="black"/>
                                  </a:solidFill>
                                  <a:latin typeface="Cambria Math"/>
                                  <a:ea typeface="Cambria Math"/>
                                  <a:cs typeface="+mn-cs"/>
                                </a:rPr>
                                <m:t>10</m:t>
                              </m:r>
                            </m:e>
                            <m:sup>
                              <m:r>
                                <a:rPr lang="en-US" i="1">
                                  <a:solidFill>
                                    <a:prstClr val="black"/>
                                  </a:solidFill>
                                  <a:latin typeface="Cambria Math"/>
                                  <a:ea typeface="Cambria Math"/>
                                  <a:cs typeface="+mn-cs"/>
                                </a:rPr>
                                <m:t>5</m:t>
                              </m:r>
                            </m:sup>
                          </m:sSup>
                          <m:f>
                            <m:fPr>
                              <m:ctrlPr>
                                <a:rPr lang="en-US" i="1">
                                  <a:solidFill>
                                    <a:prstClr val="black"/>
                                  </a:solidFill>
                                  <a:latin typeface="Cambria Math" panose="02040503050406030204" pitchFamily="18" charset="0"/>
                                  <a:ea typeface="Cambria Math"/>
                                  <a:cs typeface="+mn-cs"/>
                                </a:rPr>
                              </m:ctrlPr>
                            </m:fPr>
                            <m:num>
                              <m:r>
                                <a:rPr lang="en-US" i="1">
                                  <a:solidFill>
                                    <a:prstClr val="black"/>
                                  </a:solidFill>
                                  <a:latin typeface="Cambria Math"/>
                                  <a:ea typeface="Cambria Math"/>
                                  <a:cs typeface="+mn-cs"/>
                                </a:rPr>
                                <m:t>𝐽</m:t>
                              </m:r>
                            </m:num>
                            <m:den>
                              <m:r>
                                <a:rPr lang="en-US" i="1">
                                  <a:solidFill>
                                    <a:prstClr val="black"/>
                                  </a:solidFill>
                                  <a:latin typeface="Cambria Math"/>
                                  <a:ea typeface="Cambria Math"/>
                                  <a:cs typeface="+mn-cs"/>
                                </a:rPr>
                                <m:t>𝑘𝑔</m:t>
                              </m:r>
                            </m:den>
                          </m:f>
                        </m:e>
                      </m:d>
                      <m:r>
                        <a:rPr lang="en-US" i="1" smtClean="0">
                          <a:solidFill>
                            <a:prstClr val="black"/>
                          </a:solidFill>
                          <a:latin typeface="Cambria Math"/>
                          <a:ea typeface="Cambria Math"/>
                          <a:cs typeface="+mn-cs"/>
                        </a:rPr>
                        <m:t>=0</m:t>
                      </m:r>
                    </m:oMath>
                  </m:oMathPara>
                </a14:m>
                <a:endParaRPr lang="en-US" dirty="0">
                  <a:solidFill>
                    <a:prstClr val="black"/>
                  </a:solidFill>
                  <a:latin typeface="Calibri"/>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416905" y="4267200"/>
                <a:ext cx="6381299" cy="991682"/>
              </a:xfrm>
              <a:prstGeom prst="rect">
                <a:avLst/>
              </a:prstGeom>
              <a:blipFill rotWithShape="1">
                <a:blip r:embed="rId4"/>
                <a:stretch>
                  <a:fillRect l="-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78229" y="5550212"/>
                <a:ext cx="2719975"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fontAlgn="auto">
                  <a:spcBef>
                    <a:spcPts val="0"/>
                  </a:spcBef>
                  <a:spcAft>
                    <a:spcPts val="0"/>
                  </a:spcAft>
                </a:pP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𝑚</m:t>
                        </m:r>
                      </m:e>
                      <m:sub>
                        <m:r>
                          <a:rPr lang="en-US" i="1" smtClean="0">
                            <a:solidFill>
                              <a:prstClr val="black"/>
                            </a:solidFill>
                            <a:latin typeface="Cambria Math"/>
                          </a:rPr>
                          <m:t>𝑖𝑐𝑒</m:t>
                        </m:r>
                      </m:sub>
                    </m:sSub>
                    <m:r>
                      <a:rPr lang="en-US" i="1" smtClean="0">
                        <a:solidFill>
                          <a:prstClr val="black"/>
                        </a:solidFill>
                        <a:latin typeface="Cambria Math"/>
                      </a:rPr>
                      <m:t>=0.056 </m:t>
                    </m:r>
                    <m:r>
                      <a:rPr lang="en-US" i="1" smtClean="0">
                        <a:solidFill>
                          <a:prstClr val="black"/>
                        </a:solidFill>
                        <a:latin typeface="Cambria Math"/>
                      </a:rPr>
                      <m:t>𝑘𝑔</m:t>
                    </m:r>
                    <m:r>
                      <a:rPr lang="en-US" i="1" smtClean="0">
                        <a:solidFill>
                          <a:prstClr val="black"/>
                        </a:solidFill>
                        <a:latin typeface="Cambria Math"/>
                      </a:rPr>
                      <m:t>=</m:t>
                    </m:r>
                  </m:oMath>
                </a14:m>
                <a:r>
                  <a:rPr lang="en-US" dirty="0">
                    <a:solidFill>
                      <a:prstClr val="black"/>
                    </a:solidFill>
                  </a:rPr>
                  <a:t> </a:t>
                </a:r>
                <a:r>
                  <a:rPr lang="en-US" sz="2800" dirty="0">
                    <a:solidFill>
                      <a:srgbClr val="FF0000"/>
                    </a:solidFill>
                  </a:rPr>
                  <a:t>56 g</a:t>
                </a:r>
              </a:p>
            </p:txBody>
          </p:sp>
        </mc:Choice>
        <mc:Fallback xmlns="">
          <p:sp>
            <p:nvSpPr>
              <p:cNvPr id="3" name="TextBox 2"/>
              <p:cNvSpPr txBox="1">
                <a:spLocks noRot="1" noChangeAspect="1" noMove="1" noResize="1" noEditPoints="1" noAdjustHandles="1" noChangeArrowheads="1" noChangeShapeType="1" noTextEdit="1"/>
              </p:cNvSpPr>
              <p:nvPr/>
            </p:nvSpPr>
            <p:spPr>
              <a:xfrm>
                <a:off x="5078229" y="5550212"/>
                <a:ext cx="2719975" cy="523220"/>
              </a:xfrm>
              <a:prstGeom prst="rect">
                <a:avLst/>
              </a:prstGeom>
              <a:blipFill rotWithShape="1">
                <a:blip r:embed="rId5"/>
                <a:stretch>
                  <a:fillRect t="-7778" r="-3111"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7686" y="3200400"/>
                <a:ext cx="4325671" cy="714683"/>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cs typeface="+mn-cs"/>
                            </a:rPr>
                          </m:ctrlPr>
                        </m:sSubPr>
                        <m:e>
                          <m:r>
                            <a:rPr lang="en-US" b="1" i="1">
                              <a:solidFill>
                                <a:prstClr val="black"/>
                              </a:solidFill>
                              <a:latin typeface="Cambria Math"/>
                              <a:cs typeface="+mn-cs"/>
                            </a:rPr>
                            <m:t>𝑸</m:t>
                          </m:r>
                        </m:e>
                        <m:sub>
                          <m:r>
                            <a:rPr lang="en-US" b="1" i="1">
                              <a:solidFill>
                                <a:prstClr val="black"/>
                              </a:solidFill>
                              <a:latin typeface="Cambria Math"/>
                              <a:cs typeface="+mn-cs"/>
                            </a:rPr>
                            <m:t>𝒎𝒆𝒍𝒕</m:t>
                          </m:r>
                        </m:sub>
                      </m:sSub>
                      <m:r>
                        <a:rPr lang="en-US" i="1">
                          <a:solidFill>
                            <a:prstClr val="black"/>
                          </a:solidFill>
                          <a:latin typeface="Cambria Math"/>
                          <a:cs typeface="+mn-cs"/>
                        </a:rPr>
                        <m:t>=</m:t>
                      </m:r>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a:cs typeface="+mn-cs"/>
                            </a:rPr>
                            <m:t>𝑚</m:t>
                          </m:r>
                        </m:e>
                        <m:sub>
                          <m:r>
                            <a:rPr lang="en-US" i="1">
                              <a:solidFill>
                                <a:prstClr val="black"/>
                              </a:solidFill>
                              <a:latin typeface="Cambria Math"/>
                              <a:cs typeface="+mn-cs"/>
                            </a:rPr>
                            <m:t>𝑖𝑐𝑒</m:t>
                          </m:r>
                        </m:sub>
                      </m:sSub>
                      <m:sSub>
                        <m:sSubPr>
                          <m:ctrlPr>
                            <a:rPr lang="en-US" i="1">
                              <a:solidFill>
                                <a:prstClr val="black"/>
                              </a:solidFill>
                              <a:latin typeface="Cambria Math" panose="02040503050406030204" pitchFamily="18" charset="0"/>
                              <a:cs typeface="+mn-cs"/>
                            </a:rPr>
                          </m:ctrlPr>
                        </m:sSubPr>
                        <m:e>
                          <m:r>
                            <a:rPr lang="en-US" i="1">
                              <a:solidFill>
                                <a:prstClr val="black"/>
                              </a:solidFill>
                              <a:latin typeface="Cambria Math"/>
                              <a:cs typeface="+mn-cs"/>
                            </a:rPr>
                            <m:t>𝐿</m:t>
                          </m:r>
                        </m:e>
                        <m:sub>
                          <m:r>
                            <a:rPr lang="en-US" i="1">
                              <a:solidFill>
                                <a:prstClr val="black"/>
                              </a:solidFill>
                              <a:latin typeface="Cambria Math"/>
                              <a:cs typeface="+mn-cs"/>
                            </a:rPr>
                            <m:t>𝑓</m:t>
                          </m:r>
                        </m:sub>
                      </m:sSub>
                      <m:r>
                        <a:rPr lang="en-US" i="1">
                          <a:solidFill>
                            <a:prstClr val="black"/>
                          </a:solidFill>
                          <a:latin typeface="Cambria Math"/>
                          <a:cs typeface="+mn-cs"/>
                        </a:rPr>
                        <m:t>=</m:t>
                      </m:r>
                      <m:sSub>
                        <m:sSubPr>
                          <m:ctrlPr>
                            <a:rPr lang="en-US" b="1" i="1">
                              <a:solidFill>
                                <a:prstClr val="black"/>
                              </a:solidFill>
                              <a:latin typeface="Cambria Math" panose="02040503050406030204" pitchFamily="18" charset="0"/>
                              <a:cs typeface="+mn-cs"/>
                            </a:rPr>
                          </m:ctrlPr>
                        </m:sSubPr>
                        <m:e>
                          <m:r>
                            <a:rPr lang="en-US" b="1" i="1">
                              <a:solidFill>
                                <a:prstClr val="black"/>
                              </a:solidFill>
                              <a:latin typeface="Cambria Math"/>
                              <a:cs typeface="+mn-cs"/>
                            </a:rPr>
                            <m:t>𝒎</m:t>
                          </m:r>
                        </m:e>
                        <m:sub>
                          <m:r>
                            <a:rPr lang="en-US" b="1" i="1">
                              <a:solidFill>
                                <a:prstClr val="black"/>
                              </a:solidFill>
                              <a:latin typeface="Cambria Math"/>
                              <a:cs typeface="+mn-cs"/>
                            </a:rPr>
                            <m:t>𝒊𝒄𝒆</m:t>
                          </m:r>
                        </m:sub>
                      </m:sSub>
                      <m:d>
                        <m:dPr>
                          <m:ctrlPr>
                            <a:rPr lang="en-US" b="1" i="1">
                              <a:solidFill>
                                <a:prstClr val="black"/>
                              </a:solidFill>
                              <a:latin typeface="Cambria Math" panose="02040503050406030204" pitchFamily="18" charset="0"/>
                              <a:cs typeface="+mn-cs"/>
                            </a:rPr>
                          </m:ctrlPr>
                        </m:dPr>
                        <m:e>
                          <m:r>
                            <a:rPr lang="en-US" b="1" i="1">
                              <a:solidFill>
                                <a:prstClr val="black"/>
                              </a:solidFill>
                              <a:latin typeface="Cambria Math"/>
                              <a:cs typeface="+mn-cs"/>
                            </a:rPr>
                            <m:t>𝟑</m:t>
                          </m:r>
                          <m:r>
                            <a:rPr lang="en-US" b="1" i="1">
                              <a:solidFill>
                                <a:prstClr val="black"/>
                              </a:solidFill>
                              <a:latin typeface="Cambria Math"/>
                              <a:cs typeface="+mn-cs"/>
                            </a:rPr>
                            <m:t>.</m:t>
                          </m:r>
                          <m:r>
                            <a:rPr lang="en-US" b="1" i="1">
                              <a:solidFill>
                                <a:prstClr val="black"/>
                              </a:solidFill>
                              <a:latin typeface="Cambria Math"/>
                              <a:cs typeface="+mn-cs"/>
                            </a:rPr>
                            <m:t>𝟑𝟒</m:t>
                          </m:r>
                          <m:r>
                            <a:rPr lang="en-US" b="1" i="1">
                              <a:solidFill>
                                <a:prstClr val="black"/>
                              </a:solidFill>
                              <a:latin typeface="Cambria Math"/>
                              <a:ea typeface="Cambria Math"/>
                              <a:cs typeface="+mn-cs"/>
                            </a:rPr>
                            <m:t>×</m:t>
                          </m:r>
                          <m:sSup>
                            <m:sSupPr>
                              <m:ctrlPr>
                                <a:rPr lang="en-US" b="1" i="1">
                                  <a:solidFill>
                                    <a:prstClr val="black"/>
                                  </a:solidFill>
                                  <a:latin typeface="Cambria Math" panose="02040503050406030204" pitchFamily="18" charset="0"/>
                                  <a:ea typeface="Cambria Math"/>
                                  <a:cs typeface="+mn-cs"/>
                                </a:rPr>
                              </m:ctrlPr>
                            </m:sSupPr>
                            <m:e>
                              <m:r>
                                <a:rPr lang="en-US" b="1" i="1">
                                  <a:solidFill>
                                    <a:prstClr val="black"/>
                                  </a:solidFill>
                                  <a:latin typeface="Cambria Math"/>
                                  <a:ea typeface="Cambria Math"/>
                                  <a:cs typeface="+mn-cs"/>
                                </a:rPr>
                                <m:t>𝟏𝟎</m:t>
                              </m:r>
                            </m:e>
                            <m:sup>
                              <m:r>
                                <a:rPr lang="en-US" b="1" i="1">
                                  <a:solidFill>
                                    <a:prstClr val="black"/>
                                  </a:solidFill>
                                  <a:latin typeface="Cambria Math"/>
                                  <a:ea typeface="Cambria Math"/>
                                  <a:cs typeface="+mn-cs"/>
                                </a:rPr>
                                <m:t>𝟓</m:t>
                              </m:r>
                            </m:sup>
                          </m:sSup>
                          <m:f>
                            <m:fPr>
                              <m:ctrlPr>
                                <a:rPr lang="en-US" b="1" i="1">
                                  <a:solidFill>
                                    <a:prstClr val="black"/>
                                  </a:solidFill>
                                  <a:latin typeface="Cambria Math" panose="02040503050406030204" pitchFamily="18" charset="0"/>
                                  <a:ea typeface="Cambria Math"/>
                                  <a:cs typeface="+mn-cs"/>
                                </a:rPr>
                              </m:ctrlPr>
                            </m:fPr>
                            <m:num>
                              <m:r>
                                <a:rPr lang="en-US" b="1" i="1">
                                  <a:solidFill>
                                    <a:prstClr val="black"/>
                                  </a:solidFill>
                                  <a:latin typeface="Cambria Math"/>
                                  <a:ea typeface="Cambria Math"/>
                                  <a:cs typeface="+mn-cs"/>
                                </a:rPr>
                                <m:t>𝑱</m:t>
                              </m:r>
                            </m:num>
                            <m:den>
                              <m:r>
                                <a:rPr lang="en-US" b="1" i="1">
                                  <a:solidFill>
                                    <a:prstClr val="black"/>
                                  </a:solidFill>
                                  <a:latin typeface="Cambria Math"/>
                                  <a:ea typeface="Cambria Math"/>
                                  <a:cs typeface="+mn-cs"/>
                                </a:rPr>
                                <m:t>𝒌𝒈</m:t>
                              </m:r>
                            </m:den>
                          </m:f>
                        </m:e>
                      </m:d>
                    </m:oMath>
                  </m:oMathPara>
                </a14:m>
                <a:endParaRPr lang="en-US" dirty="0">
                  <a:solidFill>
                    <a:prstClr val="black"/>
                  </a:solidFill>
                  <a:latin typeface="Calibri"/>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87686" y="3200400"/>
                <a:ext cx="4325671" cy="714683"/>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4905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7097" y="1821215"/>
            <a:ext cx="3572050"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 Zeroth Law of Thermodynamics</a:t>
            </a:r>
          </a:p>
        </p:txBody>
      </p:sp>
      <p:grpSp>
        <p:nvGrpSpPr>
          <p:cNvPr id="7" name="Group 6"/>
          <p:cNvGrpSpPr/>
          <p:nvPr/>
        </p:nvGrpSpPr>
        <p:grpSpPr>
          <a:xfrm>
            <a:off x="6527936" y="2024239"/>
            <a:ext cx="2488700" cy="2940476"/>
            <a:chOff x="7960658" y="890260"/>
            <a:chExt cx="3753245" cy="423602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0658" y="890260"/>
              <a:ext cx="3753245" cy="4236028"/>
            </a:xfrm>
            <a:prstGeom prst="rect">
              <a:avLst/>
            </a:prstGeom>
          </p:spPr>
        </p:pic>
        <p:sp>
          <p:nvSpPr>
            <p:cNvPr id="5" name="Rectangle 4"/>
            <p:cNvSpPr/>
            <p:nvPr/>
          </p:nvSpPr>
          <p:spPr>
            <a:xfrm>
              <a:off x="7960658" y="4423144"/>
              <a:ext cx="3753245" cy="70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
        <p:nvSpPr>
          <p:cNvPr id="13" name="Content Placeholder 12"/>
          <p:cNvSpPr>
            <a:spLocks noGrp="1"/>
          </p:cNvSpPr>
          <p:nvPr>
            <p:ph sz="half" idx="1"/>
          </p:nvPr>
        </p:nvSpPr>
        <p:spPr>
          <a:xfrm>
            <a:off x="501055" y="2742535"/>
            <a:ext cx="5980608" cy="1925240"/>
          </a:xfrm>
          <a:ln>
            <a:solidFill>
              <a:schemeClr val="accent1">
                <a:shade val="50000"/>
              </a:schemeClr>
            </a:solidFill>
          </a:ln>
        </p:spPr>
        <p:txBody>
          <a:bodyPr>
            <a:noAutofit/>
          </a:bodyPr>
          <a:lstStyle/>
          <a:p>
            <a:pPr marL="0" indent="0">
              <a:spcBef>
                <a:spcPct val="50000"/>
              </a:spcBef>
              <a:buNone/>
              <a:defRPr/>
            </a:pPr>
            <a:r>
              <a:rPr lang="en-US" sz="1800" dirty="0">
                <a:latin typeface="Times New Roman" panose="02020603050405020304" pitchFamily="18" charset="0"/>
                <a:cs typeface="Times New Roman" panose="02020603050405020304" pitchFamily="18" charset="0"/>
              </a:rPr>
              <a:t>If System A is in thermal equilibrium with System C (</a:t>
            </a:r>
            <a:r>
              <a:rPr lang="en-US" sz="1800" i="1" dirty="0">
                <a:latin typeface="Times New Roman" panose="02020603050405020304" pitchFamily="18" charset="0"/>
                <a:cs typeface="Times New Roman" panose="02020603050405020304" pitchFamily="18" charset="0"/>
              </a:rPr>
              <a:t>T</a:t>
            </a:r>
            <a:r>
              <a:rPr lang="en-US" sz="1800" baseline="-25000" dirty="0">
                <a:latin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cs typeface="Times New Roman" panose="02020603050405020304" pitchFamily="18" charset="0"/>
              </a:rPr>
              <a:t> = </a:t>
            </a:r>
            <a:r>
              <a:rPr lang="en-US" sz="1800" i="1" dirty="0">
                <a:latin typeface="Times New Roman" panose="02020603050405020304" pitchFamily="18" charset="0"/>
                <a:cs typeface="Times New Roman" panose="02020603050405020304" pitchFamily="18" charset="0"/>
              </a:rPr>
              <a:t>T</a:t>
            </a:r>
            <a:r>
              <a:rPr lang="en-US" sz="1800" baseline="-25000" dirty="0">
                <a:latin typeface="Times New Roman" panose="02020603050405020304" pitchFamily="18" charset="0"/>
                <a:cs typeface="Times New Roman" panose="02020603050405020304" pitchFamily="18" charset="0"/>
              </a:rPr>
              <a:t>C</a:t>
            </a:r>
            <a:r>
              <a:rPr lang="en-US" sz="1800" dirty="0">
                <a:latin typeface="Times New Roman" panose="02020603050405020304" pitchFamily="18" charset="0"/>
                <a:cs typeface="Times New Roman" panose="02020603050405020304" pitchFamily="18" charset="0"/>
              </a:rPr>
              <a:t>),</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and,</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if System B is in thermal equilibrium with System C (</a:t>
            </a:r>
            <a:r>
              <a:rPr lang="en-US" sz="1800" i="1" dirty="0">
                <a:latin typeface="Times New Roman" panose="02020603050405020304" pitchFamily="18" charset="0"/>
                <a:cs typeface="Times New Roman" panose="02020603050405020304" pitchFamily="18" charset="0"/>
              </a:rPr>
              <a:t>T</a:t>
            </a:r>
            <a:r>
              <a:rPr lang="en-US" sz="1800" baseline="-25000" dirty="0">
                <a:latin typeface="Times New Roman" panose="02020603050405020304" pitchFamily="18" charset="0"/>
                <a:cs typeface="Times New Roman" panose="02020603050405020304" pitchFamily="18" charset="0"/>
              </a:rPr>
              <a:t>B</a:t>
            </a:r>
            <a:r>
              <a:rPr lang="en-US" sz="1800" dirty="0">
                <a:latin typeface="Times New Roman" panose="02020603050405020304" pitchFamily="18" charset="0"/>
                <a:cs typeface="Times New Roman" panose="02020603050405020304" pitchFamily="18" charset="0"/>
              </a:rPr>
              <a:t> = </a:t>
            </a:r>
            <a:r>
              <a:rPr lang="en-US" sz="1800" i="1" dirty="0">
                <a:latin typeface="Times New Roman" panose="02020603050405020304" pitchFamily="18" charset="0"/>
                <a:cs typeface="Times New Roman" panose="02020603050405020304" pitchFamily="18" charset="0"/>
              </a:rPr>
              <a:t>T</a:t>
            </a:r>
            <a:r>
              <a:rPr lang="en-US" sz="1800" baseline="-25000" dirty="0">
                <a:latin typeface="Times New Roman" panose="02020603050405020304" pitchFamily="18" charset="0"/>
                <a:cs typeface="Times New Roman" panose="02020603050405020304" pitchFamily="18" charset="0"/>
              </a:rPr>
              <a:t>C</a:t>
            </a:r>
            <a:r>
              <a:rPr lang="en-US" sz="1800" dirty="0">
                <a:latin typeface="Times New Roman" panose="02020603050405020304" pitchFamily="18" charset="0"/>
                <a:cs typeface="Times New Roman" panose="02020603050405020304" pitchFamily="18" charset="0"/>
              </a:rPr>
              <a:t>),</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then,</a:t>
            </a:r>
          </a:p>
          <a:p>
            <a:pPr marL="0" indent="0">
              <a:spcBef>
                <a:spcPct val="50000"/>
              </a:spcBef>
              <a:buNone/>
              <a:defRPr/>
            </a:pPr>
            <a:r>
              <a:rPr lang="en-US" sz="1800" dirty="0">
                <a:latin typeface="Times New Roman" panose="02020603050405020304" pitchFamily="18" charset="0"/>
                <a:cs typeface="Times New Roman" panose="02020603050405020304" pitchFamily="18" charset="0"/>
              </a:rPr>
              <a:t>System A is in thermal equilibrium with System B (</a:t>
            </a:r>
            <a:r>
              <a:rPr lang="en-US" sz="1800" i="1" dirty="0">
                <a:latin typeface="Times New Roman" panose="02020603050405020304" pitchFamily="18" charset="0"/>
                <a:cs typeface="Times New Roman" panose="02020603050405020304" pitchFamily="18" charset="0"/>
              </a:rPr>
              <a:t>T</a:t>
            </a:r>
            <a:r>
              <a:rPr lang="en-US" sz="1800" baseline="-25000" dirty="0">
                <a:latin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cs typeface="Times New Roman" panose="02020603050405020304" pitchFamily="18" charset="0"/>
              </a:rPr>
              <a:t> = </a:t>
            </a:r>
            <a:r>
              <a:rPr lang="en-US" sz="1800" i="1" dirty="0">
                <a:latin typeface="Times New Roman" panose="02020603050405020304" pitchFamily="18" charset="0"/>
                <a:cs typeface="Times New Roman" panose="02020603050405020304" pitchFamily="18" charset="0"/>
              </a:rPr>
              <a:t>T</a:t>
            </a:r>
            <a:r>
              <a:rPr lang="en-US" sz="1800" baseline="-25000" dirty="0">
                <a:latin typeface="Times New Roman" panose="02020603050405020304" pitchFamily="18" charset="0"/>
                <a:cs typeface="Times New Roman" panose="02020603050405020304" pitchFamily="18" charset="0"/>
              </a:rPr>
              <a:t>B</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8139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r>
              <a:rPr lang="en-US" altLang="en-US" sz="2000" dirty="0">
                <a:solidFill>
                  <a:srgbClr val="000000"/>
                </a:solidFill>
                <a:latin typeface="Times New Roman" panose="02020603050405020304" pitchFamily="18" charset="0"/>
              </a:rPr>
              <a:t>You are a consultant for a cookware manufacturer who wishes to make a pan that will have two features: </a:t>
            </a:r>
          </a:p>
          <a:p>
            <a:endParaRPr lang="en-US" altLang="en-US" sz="2000" dirty="0">
              <a:solidFill>
                <a:srgbClr val="000000"/>
              </a:solidFill>
              <a:latin typeface="Times New Roman" panose="02020603050405020304" pitchFamily="18" charset="0"/>
            </a:endParaRPr>
          </a:p>
          <a:p>
            <a:pPr marL="457200" indent="-457200" algn="l">
              <a:buFont typeface="+mj-lt"/>
              <a:buAutoNum type="arabicPeriod"/>
            </a:pPr>
            <a:r>
              <a:rPr lang="en-US" altLang="en-US" sz="2000" dirty="0">
                <a:solidFill>
                  <a:srgbClr val="000000"/>
                </a:solidFill>
                <a:latin typeface="Times New Roman" panose="02020603050405020304" pitchFamily="18" charset="0"/>
              </a:rPr>
              <a:t>Absorb thermal energy from a flame as quickly as possible.</a:t>
            </a:r>
          </a:p>
          <a:p>
            <a:pPr marL="457200" indent="-457200" algn="l">
              <a:buFont typeface="+mj-lt"/>
              <a:buAutoNum type="arabicPeriod"/>
            </a:pPr>
            <a:r>
              <a:rPr lang="en-US" altLang="en-US" sz="2000" dirty="0">
                <a:solidFill>
                  <a:srgbClr val="000000"/>
                </a:solidFill>
                <a:latin typeface="Times New Roman" panose="02020603050405020304" pitchFamily="18" charset="0"/>
              </a:rPr>
              <a:t>Have a cooking surface that stays as hot as possible when heated </a:t>
            </a: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You should recommend a pan with the… </a:t>
            </a:r>
          </a:p>
          <a:p>
            <a:pPr algn="l"/>
            <a:endParaRPr lang="en-US" altLang="en-US" sz="2000" dirty="0">
              <a:solidFill>
                <a:srgbClr val="000000"/>
              </a:solidFill>
              <a:latin typeface="Times New Roman" panose="02020603050405020304" pitchFamily="18" charset="0"/>
            </a:endParaRPr>
          </a:p>
          <a:p>
            <a:pPr marL="457200" indent="-457200" algn="l">
              <a:buFont typeface="+mj-lt"/>
              <a:buAutoNum type="alphaUcPeriod"/>
            </a:pPr>
            <a:r>
              <a:rPr lang="en-US" altLang="en-US" sz="2000" dirty="0">
                <a:solidFill>
                  <a:srgbClr val="000000"/>
                </a:solidFill>
                <a:latin typeface="Times New Roman" panose="02020603050405020304" pitchFamily="18" charset="0"/>
              </a:rPr>
              <a:t>Outer and cooking surface black.</a:t>
            </a:r>
          </a:p>
          <a:p>
            <a:pPr marL="457200" indent="-457200">
              <a:buFont typeface="+mj-lt"/>
              <a:buAutoNum type="alphaUcPeriod"/>
            </a:pPr>
            <a:r>
              <a:rPr lang="en-US" altLang="en-US" sz="2000" dirty="0">
                <a:solidFill>
                  <a:srgbClr val="000000"/>
                </a:solidFill>
                <a:latin typeface="Times New Roman" panose="02020603050405020304" pitchFamily="18" charset="0"/>
              </a:rPr>
              <a:t>Outer and cooking surface shiny.</a:t>
            </a:r>
          </a:p>
          <a:p>
            <a:pPr marL="457200" indent="-457200">
              <a:buFont typeface="+mj-lt"/>
              <a:buAutoNum type="alphaUcPeriod"/>
            </a:pPr>
            <a:r>
              <a:rPr lang="en-US" altLang="en-US" sz="2000" dirty="0">
                <a:solidFill>
                  <a:srgbClr val="000000"/>
                </a:solidFill>
                <a:latin typeface="Times New Roman" panose="02020603050405020304" pitchFamily="18" charset="0"/>
              </a:rPr>
              <a:t>Outer  surface shiny and cooking surface black.</a:t>
            </a:r>
          </a:p>
          <a:p>
            <a:pPr marL="457200" indent="-457200">
              <a:buFont typeface="+mj-lt"/>
              <a:buAutoNum type="alphaUcPeriod"/>
            </a:pPr>
            <a:r>
              <a:rPr lang="en-US" altLang="en-US" sz="2000" dirty="0">
                <a:solidFill>
                  <a:srgbClr val="000000"/>
                </a:solidFill>
                <a:latin typeface="Times New Roman" panose="02020603050405020304" pitchFamily="18" charset="0"/>
              </a:rPr>
              <a:t>Outer surface black and cooking surface shiny.</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11</a:t>
            </a:r>
          </a:p>
        </p:txBody>
      </p:sp>
      <p:pic>
        <p:nvPicPr>
          <p:cNvPr id="5" name="Picture 4"/>
          <p:cNvPicPr>
            <a:picLocks noChangeAspect="1"/>
          </p:cNvPicPr>
          <p:nvPr/>
        </p:nvPicPr>
        <p:blipFill>
          <a:blip r:embed="rId3"/>
          <a:stretch>
            <a:fillRect/>
          </a:stretch>
        </p:blipFill>
        <p:spPr>
          <a:xfrm>
            <a:off x="6781800" y="2667000"/>
            <a:ext cx="1252637" cy="1755788"/>
          </a:xfrm>
          <a:prstGeom prst="rect">
            <a:avLst/>
          </a:prstGeom>
        </p:spPr>
      </p:pic>
    </p:spTree>
    <p:extLst>
      <p:ext uri="{BB962C8B-B14F-4D97-AF65-F5344CB8AC3E}">
        <p14:creationId xmlns:p14="http://schemas.microsoft.com/office/powerpoint/2010/main" val="4040504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7760" y="381000"/>
            <a:ext cx="6373861" cy="461665"/>
          </a:xfrm>
          <a:prstGeom prst="rect">
            <a:avLst/>
          </a:prstGeom>
          <a:noFill/>
        </p:spPr>
        <p:txBody>
          <a:bodyPr wrap="none" rtlCol="0">
            <a:spAutoFit/>
          </a:bodyPr>
          <a:lstStyle/>
          <a:p>
            <a:r>
              <a:rPr lang="en-US" sz="2400" b="1">
                <a:solidFill>
                  <a:srgbClr val="FF0000"/>
                </a:solidFill>
              </a:rPr>
              <a:t>Problem 14.74: </a:t>
            </a:r>
            <a:r>
              <a:rPr lang="en-US" sz="2400" b="1" dirty="0">
                <a:solidFill>
                  <a:srgbClr val="FF0000"/>
                </a:solidFill>
              </a:rPr>
              <a:t>Hot air in a physics lecture</a:t>
            </a:r>
          </a:p>
        </p:txBody>
      </p:sp>
      <mc:AlternateContent xmlns:mc="http://schemas.openxmlformats.org/markup-compatibility/2006" xmlns:a14="http://schemas.microsoft.com/office/drawing/2010/main">
        <mc:Choice Requires="a14">
          <p:sp>
            <p:nvSpPr>
              <p:cNvPr id="3" name="TextBox 2"/>
              <p:cNvSpPr txBox="1"/>
              <p:nvPr/>
            </p:nvSpPr>
            <p:spPr>
              <a:xfrm>
                <a:off x="185382" y="1600200"/>
                <a:ext cx="8958618" cy="5134034"/>
              </a:xfrm>
              <a:prstGeom prst="rect">
                <a:avLst/>
              </a:prstGeom>
              <a:noFill/>
            </p:spPr>
            <p:txBody>
              <a:bodyPr wrap="square" rtlCol="0">
                <a:spAutoFit/>
              </a:bodyPr>
              <a:lstStyle/>
              <a:p>
                <a:pPr marL="342900" indent="-342900">
                  <a:buAutoNum type="alphaLcParenBoth"/>
                </a:pPr>
                <a:r>
                  <a:rPr lang="en-US" dirty="0"/>
                  <a:t>Student listening has a heat output of 100W. How much heat goes into the lecture hall from 90 students over a 50 min lecture?</a:t>
                </a:r>
              </a:p>
              <a:p>
                <a:pPr marL="342900" indent="-342900">
                  <a:buAutoNum type="alphaLcParenBoth"/>
                </a:pPr>
                <a:r>
                  <a:rPr lang="en-US" dirty="0"/>
                  <a:t>Assume that all that heat goes to the 3200 m</a:t>
                </a:r>
                <a:r>
                  <a:rPr lang="en-US" baseline="30000" dirty="0"/>
                  <a:t>3</a:t>
                </a:r>
                <a:r>
                  <a:rPr lang="en-US" dirty="0"/>
                  <a:t> of air in the room and no air escapes. How much will the temperature raise during the 50 min lecture?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𝑎𝑖𝑟</m:t>
                        </m:r>
                      </m:sub>
                    </m:sSub>
                    <m:r>
                      <a:rPr lang="en-US" b="0" i="1" smtClean="0">
                        <a:latin typeface="Cambria Math" panose="02040503050406030204" pitchFamily="18" charset="0"/>
                      </a:rPr>
                      <m:t>=1020</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𝑘𝑔</m:t>
                        </m:r>
                        <m:r>
                          <a:rPr lang="en-US" b="0" i="1" smtClean="0">
                            <a:latin typeface="Cambria Math" panose="02040503050406030204" pitchFamily="18" charset="0"/>
                          </a:rPr>
                          <m:t>.</m:t>
                        </m:r>
                        <m:r>
                          <a:rPr lang="en-US" b="0" i="1" smtClean="0">
                            <a:latin typeface="Cambria Math" panose="02040503050406030204" pitchFamily="18" charset="0"/>
                          </a:rPr>
                          <m:t>𝐾</m:t>
                        </m:r>
                      </m:den>
                    </m:f>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𝑎𝑖𝑟</m:t>
                        </m:r>
                      </m:sub>
                    </m:sSub>
                    <m:r>
                      <a:rPr lang="en-US" b="0" i="1" smtClean="0">
                        <a:latin typeface="Cambria Math" panose="02040503050406030204" pitchFamily="18" charset="0"/>
                      </a:rPr>
                      <m:t>=1.2</m:t>
                    </m:r>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oMath>
                </a14:m>
                <a:r>
                  <a:rPr lang="en-US" dirty="0"/>
                  <a:t>) </a:t>
                </a:r>
              </a:p>
              <a:p>
                <a:pPr marL="342900" indent="-342900">
                  <a:buAutoNum type="alphaLcParenBoth"/>
                </a:pPr>
                <a:r>
                  <a:rPr lang="en-US" dirty="0"/>
                  <a:t>If a class takes an exam, the heat output per student is 280W. What is the room temperature after the 50 min exam?</a:t>
                </a:r>
              </a:p>
              <a:p>
                <a:endParaRPr lang="en-US" dirty="0"/>
              </a:p>
              <a:p>
                <a:r>
                  <a:rPr lang="en-US" dirty="0"/>
                  <a:t>Mass of air =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=1.2</m:t>
                    </m:r>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r>
                      <a:rPr lang="en-US" b="0" i="1" smtClean="0">
                        <a:latin typeface="Cambria Math" panose="02040503050406030204" pitchFamily="18" charset="0"/>
                        <a:ea typeface="Cambria Math" panose="02040503050406030204" pitchFamily="18" charset="0"/>
                      </a:rPr>
                      <m:t>∗3200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=3840</m:t>
                    </m:r>
                    <m:r>
                      <a:rPr lang="en-US" b="0" i="1" smtClean="0">
                        <a:latin typeface="Cambria Math" panose="02040503050406030204" pitchFamily="18" charset="0"/>
                        <a:ea typeface="Cambria Math" panose="02040503050406030204" pitchFamily="18" charset="0"/>
                      </a:rPr>
                      <m:t>𝑘𝑔</m:t>
                    </m:r>
                  </m:oMath>
                </a14:m>
                <a:r>
                  <a:rPr lang="en-US" dirty="0"/>
                  <a:t>         and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𝑊</m:t>
                    </m:r>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𝑠</m:t>
                        </m:r>
                      </m:den>
                    </m:f>
                  </m:oMath>
                </a14:m>
                <a:endParaRPr lang="en-US" dirty="0"/>
              </a:p>
              <a:p>
                <a:endParaRPr lang="en-US" dirty="0"/>
              </a:p>
              <a:p>
                <a:pPr marL="342900" indent="-342900">
                  <a:buAutoNum type="alphaLcParenBoth"/>
                </a:pP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𝑚𝑐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𝑄</m:t>
                        </m:r>
                      </m:num>
                      <m:den>
                        <m:r>
                          <a:rPr lang="en-US" b="0" i="1" smtClean="0">
                            <a:latin typeface="Cambria Math" panose="02040503050406030204" pitchFamily="18" charset="0"/>
                            <a:ea typeface="Cambria Math" panose="02040503050406030204" pitchFamily="18" charset="0"/>
                          </a:rPr>
                          <m:t>𝑚𝑐</m:t>
                        </m:r>
                      </m:den>
                    </m:f>
                  </m:oMath>
                </a14:m>
                <a:r>
                  <a:rPr lang="en-US" dirty="0"/>
                  <a:t>  and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=50∗60</m:t>
                    </m:r>
                    <m:r>
                      <a:rPr lang="en-US" b="0" i="1" smtClean="0">
                        <a:latin typeface="Cambria Math" panose="02040503050406030204" pitchFamily="18" charset="0"/>
                      </a:rPr>
                      <m:t>𝑠</m:t>
                    </m:r>
                    <m:r>
                      <a:rPr lang="en-US" b="0" i="1" smtClean="0">
                        <a:latin typeface="Cambria Math" panose="02040503050406030204" pitchFamily="18" charset="0"/>
                      </a:rPr>
                      <m:t>∗90</m:t>
                    </m:r>
                    <m:r>
                      <a:rPr lang="en-US" b="0" i="1" smtClean="0">
                        <a:latin typeface="Cambria Math" panose="02040503050406030204" pitchFamily="18" charset="0"/>
                      </a:rPr>
                      <m:t>𝑠𝑡𝑢𝑑𝑒𝑛𝑡𝑠</m:t>
                    </m:r>
                    <m:r>
                      <a:rPr lang="en-US" b="0" i="1" smtClean="0">
                        <a:latin typeface="Cambria Math" panose="02040503050406030204" pitchFamily="18" charset="0"/>
                      </a:rPr>
                      <m:t>∗100</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𝑠</m:t>
                        </m:r>
                      </m:den>
                    </m:f>
                    <m:r>
                      <a:rPr lang="en-US" b="0" i="1" smtClean="0">
                        <a:latin typeface="Cambria Math" panose="02040503050406030204" pitchFamily="18" charset="0"/>
                      </a:rPr>
                      <m:t>=2.7</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 </m:t>
                    </m:r>
                    <m:r>
                      <a:rPr lang="en-US" b="0" i="1" smtClean="0">
                        <a:latin typeface="Cambria Math" panose="02040503050406030204" pitchFamily="18" charset="0"/>
                      </a:rPr>
                      <m:t>𝐽</m:t>
                    </m:r>
                  </m:oMath>
                </a14:m>
                <a:endParaRPr lang="en-US" b="0" dirty="0"/>
              </a:p>
              <a:p>
                <a:pPr marL="342900" indent="-342900">
                  <a:buAutoNum type="alphaLcParenBoth"/>
                </a:pPr>
                <a:endParaRPr lang="en-US" dirty="0"/>
              </a:p>
              <a:p>
                <a:pPr marL="342900" indent="-342900">
                  <a:buFontTx/>
                  <a:buAutoNum type="alphaLcParenBoth"/>
                </a:pPr>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=2.7</m:t>
                    </m:r>
                    <m:r>
                      <a:rPr lang="en-US" i="1">
                        <a:latin typeface="Cambria Math" panose="02040503050406030204" pitchFamily="18" charset="0"/>
                      </a:rPr>
                      <m:t>𝑥</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7</m:t>
                        </m:r>
                      </m:sup>
                    </m:sSup>
                    <m:f>
                      <m:fPr>
                        <m:ctrlPr>
                          <a:rPr lang="en-US" b="0" i="1" smtClean="0">
                            <a:latin typeface="Cambria Math" panose="02040503050406030204" pitchFamily="18" charset="0"/>
                          </a:rPr>
                        </m:ctrlPr>
                      </m:fPr>
                      <m:num>
                        <m:r>
                          <a:rPr lang="en-US" i="1">
                            <a:latin typeface="Cambria Math" panose="02040503050406030204" pitchFamily="18" charset="0"/>
                          </a:rPr>
                          <m:t>𝐽</m:t>
                        </m:r>
                      </m:num>
                      <m:den>
                        <m:r>
                          <a:rPr lang="en-US" i="1">
                            <a:solidFill>
                              <a:prstClr val="black"/>
                            </a:solidFill>
                            <a:latin typeface="Cambria Math" panose="02040503050406030204" pitchFamily="18" charset="0"/>
                            <a:ea typeface="Cambria Math" panose="02040503050406030204" pitchFamily="18" charset="0"/>
                          </a:rPr>
                          <m:t>3840</m:t>
                        </m:r>
                        <m:r>
                          <a:rPr lang="en-US" i="1">
                            <a:solidFill>
                              <a:prstClr val="black"/>
                            </a:solidFill>
                            <a:latin typeface="Cambria Math" panose="02040503050406030204" pitchFamily="18" charset="0"/>
                            <a:ea typeface="Cambria Math" panose="02040503050406030204" pitchFamily="18" charset="0"/>
                          </a:rPr>
                          <m:t>𝑘𝑔</m:t>
                        </m:r>
                        <m:r>
                          <m:rPr>
                            <m:nor/>
                          </m:rPr>
                          <a:rPr lang="en-US" dirty="0">
                            <a:solidFill>
                              <a:prstClr val="black"/>
                            </a:solidFill>
                          </a:rPr>
                          <m:t> </m:t>
                        </m:r>
                        <m:r>
                          <a:rPr lang="en-US" i="1">
                            <a:solidFill>
                              <a:prstClr val="black"/>
                            </a:solidFill>
                            <a:latin typeface="Cambria Math" panose="02040503050406030204" pitchFamily="18" charset="0"/>
                          </a:rPr>
                          <m:t>1020</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𝐽</m:t>
                            </m:r>
                          </m:num>
                          <m:den>
                            <m:r>
                              <a:rPr lang="en-US" i="1">
                                <a:solidFill>
                                  <a:prstClr val="black"/>
                                </a:solidFill>
                                <a:latin typeface="Cambria Math" panose="02040503050406030204" pitchFamily="18" charset="0"/>
                              </a:rPr>
                              <m:t>𝑘𝑔</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𝐾</m:t>
                            </m:r>
                          </m:den>
                        </m:f>
                        <m:r>
                          <m:rPr>
                            <m:nor/>
                          </m:rPr>
                          <a:rPr lang="en-US" dirty="0">
                            <a:solidFill>
                              <a:prstClr val="black"/>
                            </a:solidFill>
                          </a:rPr>
                          <m:t>  </m:t>
                        </m:r>
                      </m:den>
                    </m:f>
                    <m:r>
                      <a:rPr lang="en-US" b="0" i="1" smtClean="0">
                        <a:latin typeface="Cambria Math" panose="02040503050406030204" pitchFamily="18" charset="0"/>
                      </a:rPr>
                      <m:t>=6.89</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𝐶</m:t>
                    </m:r>
                  </m:oMath>
                </a14:m>
                <a:endParaRPr lang="en-US" dirty="0"/>
              </a:p>
              <a:p>
                <a:pPr marL="342900" indent="-342900">
                  <a:buFontTx/>
                  <a:buAutoNum type="alphaLcParenBoth"/>
                </a:pPr>
                <a:endParaRPr lang="en-US" dirty="0"/>
              </a:p>
              <a:p>
                <a:r>
                  <a:rPr lang="en-US" dirty="0"/>
                  <a:t>(c)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=6.89°</m:t>
                    </m:r>
                    <m:r>
                      <a:rPr lang="en-US" b="0" i="1" smtClean="0">
                        <a:latin typeface="Cambria Math" panose="02040503050406030204" pitchFamily="18" charset="0"/>
                        <a:ea typeface="Cambria Math" panose="02040503050406030204" pitchFamily="18" charset="0"/>
                      </a:rPr>
                      <m:t>𝐶</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280</m:t>
                        </m:r>
                        <m:r>
                          <a:rPr lang="en-US" b="0" i="1" smtClean="0">
                            <a:latin typeface="Cambria Math" panose="02040503050406030204" pitchFamily="18" charset="0"/>
                            <a:ea typeface="Cambria Math" panose="02040503050406030204" pitchFamily="18" charset="0"/>
                          </a:rPr>
                          <m:t>𝑊</m:t>
                        </m:r>
                      </m:num>
                      <m:den>
                        <m:r>
                          <a:rPr lang="en-US" b="0" i="1" smtClean="0">
                            <a:latin typeface="Cambria Math" panose="02040503050406030204" pitchFamily="18" charset="0"/>
                            <a:ea typeface="Cambria Math" panose="02040503050406030204" pitchFamily="18" charset="0"/>
                          </a:rPr>
                          <m:t>100</m:t>
                        </m:r>
                        <m:r>
                          <a:rPr lang="en-US" b="0" i="1" smtClean="0">
                            <a:latin typeface="Cambria Math" panose="02040503050406030204" pitchFamily="18" charset="0"/>
                            <a:ea typeface="Cambria Math" panose="02040503050406030204" pitchFamily="18" charset="0"/>
                          </a:rPr>
                          <m:t>𝑊</m:t>
                        </m:r>
                      </m:den>
                    </m:f>
                    <m:r>
                      <a:rPr lang="en-US" b="0" i="1" smtClean="0">
                        <a:latin typeface="Cambria Math" panose="02040503050406030204" pitchFamily="18" charset="0"/>
                        <a:ea typeface="Cambria Math" panose="02040503050406030204" pitchFamily="18" charset="0"/>
                      </a:rPr>
                      <m:t>=19.3°</m:t>
                    </m:r>
                    <m:r>
                      <a:rPr lang="en-US" b="0" i="1" smtClean="0">
                        <a:latin typeface="Cambria Math" panose="02040503050406030204" pitchFamily="18" charset="0"/>
                        <a:ea typeface="Cambria Math" panose="02040503050406030204" pitchFamily="18" charset="0"/>
                      </a:rPr>
                      <m:t>𝐶</m:t>
                    </m:r>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85382" y="1600200"/>
                <a:ext cx="8958618" cy="5134034"/>
              </a:xfrm>
              <a:prstGeom prst="rect">
                <a:avLst/>
              </a:prstGeom>
              <a:blipFill rotWithShape="0">
                <a:blip r:embed="rId2"/>
                <a:stretch>
                  <a:fillRect l="-544" t="-713"/>
                </a:stretch>
              </a:blipFill>
            </p:spPr>
            <p:txBody>
              <a:bodyPr/>
              <a:lstStyle/>
              <a:p>
                <a:r>
                  <a:rPr lang="en-US">
                    <a:noFill/>
                  </a:rPr>
                  <a:t> </a:t>
                </a:r>
              </a:p>
            </p:txBody>
          </p:sp>
        </mc:Fallback>
      </mc:AlternateContent>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0"/>
            <a:ext cx="7391400" cy="6715125"/>
          </a:xfrm>
          <a:prstGeom prst="rect">
            <a:avLst/>
          </a:prstGeom>
        </p:spPr>
      </p:pic>
      <p:sp>
        <p:nvSpPr>
          <p:cNvPr id="3" name="Rectangle 2">
            <a:extLst>
              <a:ext uri="{FF2B5EF4-FFF2-40B4-BE49-F238E27FC236}">
                <a16:creationId xmlns:a16="http://schemas.microsoft.com/office/drawing/2014/main" id="{7A16F25B-A9CE-4C2F-997C-03BC9E83E50D}"/>
              </a:ext>
            </a:extLst>
          </p:cNvPr>
          <p:cNvSpPr/>
          <p:nvPr/>
        </p:nvSpPr>
        <p:spPr>
          <a:xfrm>
            <a:off x="457200" y="0"/>
            <a:ext cx="1066800" cy="320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2"/>
          <p:cNvSpPr txBox="1">
            <a:spLocks noChangeArrowheads="1"/>
          </p:cNvSpPr>
          <p:nvPr/>
        </p:nvSpPr>
        <p:spPr bwMode="auto">
          <a:xfrm>
            <a:off x="457200" y="228600"/>
            <a:ext cx="914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55" name="TextBox 3"/>
          <p:cNvSpPr txBox="1">
            <a:spLocks noChangeArrowheads="1"/>
          </p:cNvSpPr>
          <p:nvPr/>
        </p:nvSpPr>
        <p:spPr bwMode="auto">
          <a:xfrm>
            <a:off x="949960" y="228600"/>
            <a:ext cx="555793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a:solidFill>
                  <a:srgbClr val="FF0000"/>
                </a:solidFill>
              </a:rPr>
              <a:t>Jogging in the heat of the day</a:t>
            </a:r>
          </a:p>
        </p:txBody>
      </p:sp>
      <mc:AlternateContent xmlns:mc="http://schemas.openxmlformats.org/markup-compatibility/2006" xmlns:a14="http://schemas.microsoft.com/office/drawing/2010/main">
        <mc:Choice Requires="a14">
          <p:sp>
            <p:nvSpPr>
              <p:cNvPr id="2" name="TextBox 1"/>
              <p:cNvSpPr txBox="1"/>
              <p:nvPr/>
            </p:nvSpPr>
            <p:spPr>
              <a:xfrm>
                <a:off x="0" y="1143000"/>
                <a:ext cx="8877300" cy="5230599"/>
              </a:xfrm>
              <a:prstGeom prst="rect">
                <a:avLst/>
              </a:prstGeom>
              <a:noFill/>
            </p:spPr>
            <p:txBody>
              <a:bodyPr wrap="square" rtlCol="0">
                <a:spAutoFit/>
              </a:bodyPr>
              <a:lstStyle/>
              <a:p>
                <a:r>
                  <a:rPr lang="en-US" dirty="0"/>
                  <a:t>Assume a runner produces a rate of energy of 1.3 kW wit 80% into heat</a:t>
                </a:r>
              </a:p>
              <a:p>
                <a:endParaRPr lang="en-US" dirty="0"/>
              </a:p>
              <a:p>
                <a:pPr marL="342900" indent="-342900">
                  <a:buAutoNum type="alphaLcParenBoth"/>
                </a:pPr>
                <a:r>
                  <a:rPr lang="en-US" dirty="0"/>
                  <a:t>How much heat is generated by jogging? (use 80% of power is converted by jogging)</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𝑗𝑜𝑔</m:t>
                          </m:r>
                        </m:sub>
                      </m:sSub>
                      <m:r>
                        <a:rPr lang="en-US" b="0" i="1" smtClean="0">
                          <a:latin typeface="Cambria Math" panose="02040503050406030204" pitchFamily="18" charset="0"/>
                        </a:rPr>
                        <m:t>=0.8∗1300=1.04</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𝑠</m:t>
                          </m:r>
                        </m:den>
                      </m:f>
                    </m:oMath>
                  </m:oMathPara>
                </a14:m>
                <a:endParaRPr lang="en-US" dirty="0"/>
              </a:p>
              <a:p>
                <a:r>
                  <a:rPr lang="en-US" dirty="0"/>
                  <a:t>(b) How much heat does the runner gain from 40</a:t>
                </a:r>
                <a:r>
                  <a:rPr lang="en-US" baseline="30000" dirty="0"/>
                  <a:t>o</a:t>
                </a:r>
                <a:r>
                  <a:rPr lang="en-US" dirty="0"/>
                  <a:t>C air of the environment?</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𝑛𝑒𝑡</m:t>
                          </m:r>
                        </m:sub>
                      </m:sSub>
                      <m:r>
                        <a:rPr lang="en-US" b="0" i="1" smtClean="0">
                          <a:latin typeface="Cambria Math" panose="02040503050406030204" pitchFamily="18" charset="0"/>
                        </a:rPr>
                        <m:t>=</m:t>
                      </m:r>
                      <m:r>
                        <a:rPr lang="en-US" b="0" i="1" smtClean="0">
                          <a:latin typeface="Cambria Math" panose="02040503050406030204" pitchFamily="18" charset="0"/>
                        </a:rPr>
                        <m:t>𝐴𝑒</m:t>
                      </m:r>
                      <m:r>
                        <a:rPr lang="en-US" b="0" i="1" smtClean="0">
                          <a:latin typeface="Cambria Math" panose="02040503050406030204" pitchFamily="18" charset="0"/>
                          <a:ea typeface="Cambria Math" panose="02040503050406030204" pitchFamily="18" charset="0"/>
                        </a:rPr>
                        <m:t>𝜎</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𝑇</m:t>
                              </m:r>
                            </m:e>
                            <m:sup>
                              <m:r>
                                <a:rPr lang="en-US" b="0" i="1" smtClean="0">
                                  <a:latin typeface="Cambria Math" panose="02040503050406030204" pitchFamily="18" charset="0"/>
                                  <a:ea typeface="Cambria Math" panose="02040503050406030204" pitchFamily="18" charset="0"/>
                                </a:rPr>
                                <m:t>4</m:t>
                              </m:r>
                            </m:sup>
                          </m:s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m:t>
                              </m:r>
                            </m:sub>
                            <m:sup>
                              <m:r>
                                <a:rPr lang="en-US" b="0" i="1" smtClean="0">
                                  <a:latin typeface="Cambria Math" panose="02040503050406030204" pitchFamily="18" charset="0"/>
                                  <a:ea typeface="Cambria Math" panose="02040503050406030204" pitchFamily="18" charset="0"/>
                                </a:rPr>
                                <m:t>4</m:t>
                              </m:r>
                            </m:sup>
                          </m:sSubSup>
                        </m:e>
                      </m:d>
                      <m:r>
                        <a:rPr lang="en-US" b="0" i="1" smtClean="0">
                          <a:latin typeface="Cambria Math" panose="02040503050406030204" pitchFamily="18" charset="0"/>
                          <a:ea typeface="Cambria Math" panose="02040503050406030204" pitchFamily="18" charset="0"/>
                        </a:rPr>
                        <m:t>=1.85∗1∗</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5.67</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e>
                      </m:d>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306</m:t>
                              </m:r>
                            </m:e>
                            <m:sup>
                              <m:r>
                                <a:rPr lang="en-US" b="0" i="1" smtClean="0">
                                  <a:latin typeface="Cambria Math" panose="02040503050406030204" pitchFamily="18" charset="0"/>
                                </a:rPr>
                                <m:t>4</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313</m:t>
                              </m:r>
                            </m:e>
                            <m:sup>
                              <m:r>
                                <a:rPr lang="en-US" b="0" i="1" smtClean="0">
                                  <a:latin typeface="Cambria Math" panose="02040503050406030204" pitchFamily="18" charset="0"/>
                                </a:rPr>
                                <m:t>4</m:t>
                              </m:r>
                            </m:sup>
                          </m:sSup>
                        </m:e>
                      </m:d>
                      <m:r>
                        <a:rPr lang="en-US" b="0" i="0" smtClean="0">
                          <a:latin typeface="Cambria Math" panose="02040503050406030204" pitchFamily="18" charset="0"/>
                        </a:rPr>
                        <m:t>=−87.1 </m:t>
                      </m:r>
                      <m:r>
                        <m:rPr>
                          <m:sty m:val="p"/>
                        </m:rPr>
                        <a:rPr lang="en-US" b="0" i="0" smtClean="0">
                          <a:latin typeface="Cambria Math" panose="02040503050406030204" pitchFamily="18" charset="0"/>
                        </a:rPr>
                        <m:t>W</m:t>
                      </m:r>
                    </m:oMath>
                  </m:oMathPara>
                </a14:m>
                <a:endParaRPr lang="en-US" dirty="0"/>
              </a:p>
              <a:p>
                <a:r>
                  <a:rPr lang="en-US" dirty="0"/>
                  <a:t>The person gains 87.1 J/s by radiation.</a:t>
                </a:r>
              </a:p>
              <a:p>
                <a:endParaRPr lang="en-US" dirty="0"/>
              </a:p>
              <a:p>
                <a:r>
                  <a:rPr lang="en-US" dirty="0"/>
                  <a:t>(c) The total excess heat (1040+87) J/s=1130 J/s</a:t>
                </a:r>
              </a:p>
              <a:p>
                <a:endParaRPr lang="en-US" dirty="0"/>
              </a:p>
              <a:p>
                <a:r>
                  <a:rPr lang="en-US" dirty="0"/>
                  <a:t>(d) In 1min=60s the runner must dispose 60s*1130J/s=6.78x10</a:t>
                </a:r>
                <a:r>
                  <a:rPr lang="en-US" baseline="30000" dirty="0"/>
                  <a:t>4</a:t>
                </a:r>
                <a:r>
                  <a:rPr lang="en-US" dirty="0"/>
                  <a:t>J. This heat goes into sweating = evaporation of water;</a:t>
                </a:r>
              </a:p>
              <a:p>
                <a:r>
                  <a:rPr lang="en-US" b="0" dirty="0"/>
                  <a:t>Mass of water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𝑣</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6.78</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num>
                      <m:den>
                        <m:r>
                          <a:rPr lang="en-US" b="0" i="1" smtClean="0">
                            <a:latin typeface="Cambria Math" panose="02040503050406030204" pitchFamily="18" charset="0"/>
                          </a:rPr>
                          <m:t>2.42</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den>
                    </m:f>
                    <m:r>
                      <a:rPr lang="en-US" b="0" i="1" smtClean="0">
                        <a:latin typeface="Cambria Math" panose="02040503050406030204" pitchFamily="18" charset="0"/>
                      </a:rPr>
                      <m:t>=28</m:t>
                    </m:r>
                    <m:r>
                      <a:rPr lang="en-US" b="0" i="1" smtClean="0">
                        <a:latin typeface="Cambria Math" panose="02040503050406030204" pitchFamily="18" charset="0"/>
                      </a:rPr>
                      <m:t>𝑔</m:t>
                    </m:r>
                  </m:oMath>
                </a14:m>
                <a:endParaRPr lang="en-US" dirty="0"/>
              </a:p>
              <a:p>
                <a:endParaRPr lang="en-US" dirty="0"/>
              </a:p>
              <a:p>
                <a:r>
                  <a:rPr lang="en-US" dirty="0"/>
                  <a:t>(e) In a half hours or 30 minutes the runner looses 30minX0.028kg/min=0.84kg. The runner must drink 0.84kg(1L/1kg)=0.84L of water</a:t>
                </a:r>
              </a:p>
            </p:txBody>
          </p:sp>
        </mc:Choice>
        <mc:Fallback xmlns="">
          <p:sp>
            <p:nvSpPr>
              <p:cNvPr id="2" name="TextBox 1"/>
              <p:cNvSpPr txBox="1">
                <a:spLocks noRot="1" noChangeAspect="1" noMove="1" noResize="1" noEditPoints="1" noAdjustHandles="1" noChangeArrowheads="1" noChangeShapeType="1" noTextEdit="1"/>
              </p:cNvSpPr>
              <p:nvPr/>
            </p:nvSpPr>
            <p:spPr>
              <a:xfrm>
                <a:off x="0" y="1143000"/>
                <a:ext cx="8877300" cy="5230599"/>
              </a:xfrm>
              <a:prstGeom prst="rect">
                <a:avLst/>
              </a:prstGeom>
              <a:blipFill rotWithShape="0">
                <a:blip r:embed="rId2"/>
                <a:stretch>
                  <a:fillRect l="-549" t="-699" r="-343" b="-816"/>
                </a:stretch>
              </a:blipFill>
            </p:spPr>
            <p:txBody>
              <a:bodyPr/>
              <a:lstStyle/>
              <a:p>
                <a:r>
                  <a:rPr lang="en-US">
                    <a:noFill/>
                  </a:rPr>
                  <a:t> </a:t>
                </a:r>
              </a:p>
            </p:txBody>
          </p:sp>
        </mc:Fallback>
      </mc:AlternateContent>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If you wish to save energy and you are going to leave your cool house for a half day or so on a very hot day </a:t>
            </a:r>
            <a:r>
              <a:rPr lang="en-US" altLang="en-US" sz="2000" u="sng" dirty="0">
                <a:solidFill>
                  <a:srgbClr val="000000"/>
                </a:solidFill>
                <a:latin typeface="Times New Roman" panose="02020603050405020304" pitchFamily="18" charset="0"/>
              </a:rPr>
              <a:t>but want it to be cool when you arrive home</a:t>
            </a:r>
            <a:r>
              <a:rPr lang="en-US" altLang="en-US" sz="2000" dirty="0">
                <a:solidFill>
                  <a:srgbClr val="000000"/>
                </a:solidFill>
                <a:latin typeface="Times New Roman" panose="02020603050405020304" pitchFamily="18" charset="0"/>
              </a:rPr>
              <a:t>. How should you set your air conditioning thermostat? (You will be coming back home at night-time, but the outside temp will still be high)</a:t>
            </a:r>
          </a:p>
          <a:p>
            <a:pPr algn="l"/>
            <a:endParaRPr lang="en-US" altLang="en-US" sz="2000" dirty="0">
              <a:solidFill>
                <a:srgbClr val="000000"/>
              </a:solidFill>
              <a:latin typeface="Times New Roman" panose="02020603050405020304" pitchFamily="18" charset="0"/>
            </a:endParaRPr>
          </a:p>
          <a:p>
            <a:pPr marL="457200" indent="-457200" algn="l">
              <a:buFont typeface="+mj-lt"/>
              <a:buAutoNum type="alphaUcPeriod"/>
            </a:pPr>
            <a:r>
              <a:rPr lang="en-US" altLang="en-US" sz="2000" dirty="0">
                <a:solidFill>
                  <a:srgbClr val="000000"/>
                </a:solidFill>
                <a:latin typeface="Times New Roman" panose="02020603050405020304" pitchFamily="18" charset="0"/>
              </a:rPr>
              <a:t>Set it a few degrees warmer</a:t>
            </a:r>
          </a:p>
          <a:p>
            <a:pPr marL="457200" indent="-457200" algn="l">
              <a:buFont typeface="+mj-lt"/>
              <a:buAutoNum type="alphaUcPeriod"/>
            </a:pPr>
            <a:r>
              <a:rPr lang="en-US" altLang="en-US" sz="2000" dirty="0">
                <a:solidFill>
                  <a:srgbClr val="000000"/>
                </a:solidFill>
                <a:latin typeface="Times New Roman" panose="02020603050405020304" pitchFamily="18" charset="0"/>
              </a:rPr>
              <a:t>Off altogether.</a:t>
            </a:r>
          </a:p>
          <a:p>
            <a:pPr marL="457200" indent="-457200">
              <a:buFont typeface="+mj-lt"/>
              <a:buAutoNum type="alphaUcPeriod"/>
            </a:pPr>
            <a:r>
              <a:rPr lang="en-US" altLang="en-US" sz="2000" dirty="0">
                <a:solidFill>
                  <a:srgbClr val="000000"/>
                </a:solidFill>
                <a:latin typeface="Times New Roman" panose="02020603050405020304" pitchFamily="18" charset="0"/>
              </a:rPr>
              <a:t>Let it remain at the cool room temperature you desire.</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anose="020B0604020202020204" pitchFamily="34" charset="0"/>
                <a:cs typeface="Arial" panose="020B0604020202020204" pitchFamily="34" charset="0"/>
              </a:rPr>
              <a:t>Clicker – Questions 12</a:t>
            </a:r>
          </a:p>
        </p:txBody>
      </p:sp>
    </p:spTree>
    <p:extLst>
      <p:ext uri="{BB962C8B-B14F-4D97-AF65-F5344CB8AC3E}">
        <p14:creationId xmlns:p14="http://schemas.microsoft.com/office/powerpoint/2010/main" val="4199911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zoom">
            <a:extLst>
              <a:ext uri="{FF2B5EF4-FFF2-40B4-BE49-F238E27FC236}">
                <a16:creationId xmlns:a16="http://schemas.microsoft.com/office/drawing/2014/main" id="{03183E6D-2800-A8DE-4C1C-93BA51968D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47800"/>
            <a:ext cx="61976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153486-6C3E-973E-D8F7-76493A5A3D05}"/>
              </a:ext>
            </a:extLst>
          </p:cNvPr>
          <p:cNvSpPr txBox="1"/>
          <p:nvPr/>
        </p:nvSpPr>
        <p:spPr>
          <a:xfrm>
            <a:off x="6705600" y="1008680"/>
            <a:ext cx="2057400" cy="5109091"/>
          </a:xfrm>
          <a:prstGeom prst="rect">
            <a:avLst/>
          </a:prstGeom>
          <a:noFill/>
        </p:spPr>
        <p:txBody>
          <a:bodyPr wrap="square" rtlCol="0">
            <a:spAutoFit/>
          </a:bodyPr>
          <a:lstStyle/>
          <a:p>
            <a:pPr algn="l"/>
            <a:r>
              <a:rPr lang="en-US" sz="2000" b="0" i="0" dirty="0">
                <a:solidFill>
                  <a:srgbClr val="FF0000"/>
                </a:solidFill>
                <a:effectLst/>
                <a:latin typeface="Libre Franklin" pitchFamily="2" charset="0"/>
              </a:rPr>
              <a:t>Gas Law </a:t>
            </a:r>
            <a:r>
              <a:rPr lang="en-US" b="0" i="0" dirty="0">
                <a:solidFill>
                  <a:srgbClr val="000000"/>
                </a:solidFill>
                <a:effectLst/>
                <a:latin typeface="Libre Franklin" pitchFamily="2" charset="0"/>
              </a:rPr>
              <a:t>Apparatus</a:t>
            </a:r>
          </a:p>
          <a:p>
            <a:pPr algn="l"/>
            <a:r>
              <a:rPr lang="en-US" b="0" i="0" dirty="0">
                <a:solidFill>
                  <a:srgbClr val="222222"/>
                </a:solidFill>
                <a:effectLst/>
                <a:latin typeface="Libre Franklin" pitchFamily="2" charset="0"/>
              </a:rPr>
              <a:t>This apparatus is a high-quality demonstrator of the relationship between pressure, volume and temperature of a gas. The pressure gauge shows how pressure affects volume and vice versa. A digital thermometer displays the temperature.</a:t>
            </a:r>
          </a:p>
        </p:txBody>
      </p:sp>
    </p:spTree>
    <p:extLst>
      <p:ext uri="{BB962C8B-B14F-4D97-AF65-F5344CB8AC3E}">
        <p14:creationId xmlns:p14="http://schemas.microsoft.com/office/powerpoint/2010/main" val="3963699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zoom">
            <a:extLst>
              <a:ext uri="{FF2B5EF4-FFF2-40B4-BE49-F238E27FC236}">
                <a16:creationId xmlns:a16="http://schemas.microsoft.com/office/drawing/2014/main" id="{C56301A1-25BA-8B7A-9518-0152039204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21167"/>
            <a:ext cx="6248400" cy="4166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D91AB0-6E46-C5A9-A7C3-F0A221B61556}"/>
              </a:ext>
            </a:extLst>
          </p:cNvPr>
          <p:cNvSpPr txBox="1"/>
          <p:nvPr/>
        </p:nvSpPr>
        <p:spPr>
          <a:xfrm>
            <a:off x="6477000" y="1066800"/>
            <a:ext cx="2438400" cy="4555093"/>
          </a:xfrm>
          <a:prstGeom prst="rect">
            <a:avLst/>
          </a:prstGeom>
          <a:noFill/>
        </p:spPr>
        <p:txBody>
          <a:bodyPr wrap="square" rtlCol="0">
            <a:spAutoFit/>
          </a:bodyPr>
          <a:lstStyle/>
          <a:p>
            <a:pPr algn="l"/>
            <a:r>
              <a:rPr lang="en-US" sz="2000" b="0" i="0" dirty="0">
                <a:solidFill>
                  <a:srgbClr val="FF0000"/>
                </a:solidFill>
                <a:effectLst/>
                <a:latin typeface="Libre Franklin" pitchFamily="2" charset="0"/>
              </a:rPr>
              <a:t>Pulse Glass</a:t>
            </a:r>
          </a:p>
          <a:p>
            <a:pPr algn="l"/>
            <a:r>
              <a:rPr lang="en-US" b="0" i="0" dirty="0">
                <a:solidFill>
                  <a:srgbClr val="222222"/>
                </a:solidFill>
                <a:effectLst/>
                <a:latin typeface="Libre Franklin" pitchFamily="2" charset="0"/>
              </a:rPr>
              <a:t>Inside the glass is an orange solution of ethyl alcohol which has a low boiling point. Putting your hand one </a:t>
            </a:r>
            <a:r>
              <a:rPr lang="en-US" b="0" i="0" dirty="0" err="1">
                <a:solidFill>
                  <a:srgbClr val="222222"/>
                </a:solidFill>
                <a:effectLst/>
                <a:latin typeface="Libre Franklin" pitchFamily="2" charset="0"/>
              </a:rPr>
              <a:t>one</a:t>
            </a:r>
            <a:r>
              <a:rPr lang="en-US" b="0" i="0" dirty="0">
                <a:solidFill>
                  <a:srgbClr val="222222"/>
                </a:solidFill>
                <a:effectLst/>
                <a:latin typeface="Libre Franklin" pitchFamily="2" charset="0"/>
              </a:rPr>
              <a:t> side of the glass will cause the solution to evaporate and for the pressure to increase. This increase of pressure will cause the alcohol to flow to the other side of the glass.</a:t>
            </a:r>
          </a:p>
        </p:txBody>
      </p:sp>
    </p:spTree>
    <p:extLst>
      <p:ext uri="{BB962C8B-B14F-4D97-AF65-F5344CB8AC3E}">
        <p14:creationId xmlns:p14="http://schemas.microsoft.com/office/powerpoint/2010/main" val="2168667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65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r="37204" b="49020"/>
          <a:stretch>
            <a:fillRect/>
          </a:stretch>
        </p:blipFill>
        <p:spPr bwMode="auto">
          <a:xfrm>
            <a:off x="0" y="533400"/>
            <a:ext cx="2133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t="52287" r="39445" b="3268"/>
          <a:stretch>
            <a:fillRect/>
          </a:stretch>
        </p:blipFill>
        <p:spPr bwMode="auto">
          <a:xfrm>
            <a:off x="2057400" y="914400"/>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p:cNvPicPr>
            <a:picLocks noChangeAspect="1" noChangeArrowheads="1"/>
          </p:cNvPicPr>
          <p:nvPr/>
        </p:nvPicPr>
        <p:blipFill>
          <a:blip r:embed="rId3">
            <a:extLst>
              <a:ext uri="{28A0092B-C50C-407E-A947-70E740481C1C}">
                <a14:useLocalDpi xmlns:a14="http://schemas.microsoft.com/office/drawing/2010/main" val="0"/>
              </a:ext>
            </a:extLst>
          </a:blip>
          <a:srcRect r="20589" b="53714"/>
          <a:stretch>
            <a:fillRect/>
          </a:stretch>
        </p:blipFill>
        <p:spPr bwMode="auto">
          <a:xfrm>
            <a:off x="0" y="411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0"/>
          <p:cNvSpPr txBox="1">
            <a:spLocks noChangeArrowheads="1"/>
          </p:cNvSpPr>
          <p:nvPr/>
        </p:nvSpPr>
        <p:spPr bwMode="auto">
          <a:xfrm>
            <a:off x="4267200" y="3657600"/>
            <a:ext cx="459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latin typeface="Calibri" panose="020F0502020204030204" pitchFamily="34" charset="0"/>
              </a:rPr>
              <a:t>The zeroth law of thermodynamics </a:t>
            </a:r>
          </a:p>
        </p:txBody>
      </p:sp>
      <p:pic>
        <p:nvPicPr>
          <p:cNvPr id="5128" name="Picture 2"/>
          <p:cNvPicPr>
            <a:picLocks noChangeAspect="1" noChangeArrowheads="1"/>
          </p:cNvPicPr>
          <p:nvPr/>
        </p:nvPicPr>
        <p:blipFill>
          <a:blip r:embed="rId3">
            <a:extLst>
              <a:ext uri="{28A0092B-C50C-407E-A947-70E740481C1C}">
                <a14:useLocalDpi xmlns:a14="http://schemas.microsoft.com/office/drawing/2010/main" val="0"/>
              </a:ext>
            </a:extLst>
          </a:blip>
          <a:srcRect t="48441" r="19231"/>
          <a:stretch>
            <a:fillRect/>
          </a:stretch>
        </p:blipFill>
        <p:spPr bwMode="auto">
          <a:xfrm>
            <a:off x="2133600" y="4114800"/>
            <a:ext cx="22256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12"/>
          <p:cNvSpPr txBox="1">
            <a:spLocks noChangeArrowheads="1"/>
          </p:cNvSpPr>
          <p:nvPr/>
        </p:nvSpPr>
        <p:spPr bwMode="auto">
          <a:xfrm>
            <a:off x="1447800" y="152400"/>
            <a:ext cx="514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latin typeface="Calibri" panose="020F0502020204030204" pitchFamily="34" charset="0"/>
              </a:rPr>
              <a:t>Thermometers and thermal equilibrium</a:t>
            </a:r>
          </a:p>
        </p:txBody>
      </p:sp>
      <p:sp>
        <p:nvSpPr>
          <p:cNvPr id="2" name="TextBox 1"/>
          <p:cNvSpPr txBox="1"/>
          <p:nvPr/>
        </p:nvSpPr>
        <p:spPr>
          <a:xfrm>
            <a:off x="4596606" y="905619"/>
            <a:ext cx="4264819" cy="2308324"/>
          </a:xfrm>
          <a:prstGeom prst="rect">
            <a:avLst/>
          </a:prstGeom>
          <a:noFill/>
        </p:spPr>
        <p:txBody>
          <a:bodyPr wrap="square" rtlCol="0">
            <a:spAutoFit/>
          </a:bodyPr>
          <a:lstStyle/>
          <a:p>
            <a:r>
              <a:rPr lang="en-US" b="1" u="sng" dirty="0">
                <a:solidFill>
                  <a:srgbClr val="FF0000"/>
                </a:solidFill>
              </a:rPr>
              <a:t>Temperature and thermal equilibrium</a:t>
            </a:r>
          </a:p>
          <a:p>
            <a:endParaRPr lang="en-US" dirty="0"/>
          </a:p>
          <a:p>
            <a:r>
              <a:rPr lang="en-US" dirty="0"/>
              <a:t>“hot” and “cold” is quantified by thermometers.</a:t>
            </a:r>
          </a:p>
          <a:p>
            <a:endParaRPr lang="en-US" dirty="0"/>
          </a:p>
          <a:p>
            <a:r>
              <a:rPr lang="en-US" dirty="0"/>
              <a:t>Based on: thermal expansion (liquid or gas),change of resistance of a wire, thermoelectric effect.</a:t>
            </a:r>
          </a:p>
        </p:txBody>
      </p:sp>
      <p:sp>
        <p:nvSpPr>
          <p:cNvPr id="11" name="TextBox 10"/>
          <p:cNvSpPr txBox="1"/>
          <p:nvPr/>
        </p:nvSpPr>
        <p:spPr>
          <a:xfrm>
            <a:off x="4572438" y="4114800"/>
            <a:ext cx="3983747" cy="923330"/>
          </a:xfrm>
          <a:prstGeom prst="rect">
            <a:avLst/>
          </a:prstGeom>
          <a:noFill/>
          <a:ln w="38100">
            <a:solidFill>
              <a:srgbClr val="FF0000"/>
            </a:solidFill>
          </a:ln>
        </p:spPr>
        <p:txBody>
          <a:bodyPr wrap="square" rtlCol="0">
            <a:spAutoFit/>
          </a:bodyPr>
          <a:lstStyle/>
          <a:p>
            <a:r>
              <a:rPr lang="en-US" dirty="0"/>
              <a:t>Two systems that are each in thermal equilibrium with a third system are in thermal equilibrium with each other.</a:t>
            </a:r>
          </a:p>
        </p:txBody>
      </p:sp>
      <p:sp>
        <p:nvSpPr>
          <p:cNvPr id="12" name="TextBox 11"/>
          <p:cNvSpPr txBox="1"/>
          <p:nvPr/>
        </p:nvSpPr>
        <p:spPr>
          <a:xfrm>
            <a:off x="4633515" y="5567188"/>
            <a:ext cx="4191000" cy="646331"/>
          </a:xfrm>
          <a:prstGeom prst="rect">
            <a:avLst/>
          </a:prstGeom>
          <a:noFill/>
        </p:spPr>
        <p:txBody>
          <a:bodyPr wrap="square" rtlCol="0">
            <a:spAutoFit/>
          </a:bodyPr>
          <a:lstStyle/>
          <a:p>
            <a:r>
              <a:rPr lang="en-US" dirty="0"/>
              <a:t>Two systems are in thermal equilibrium if they have the same temperature.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14_03_Figure.jpg"/>
          <p:cNvPicPr>
            <a:picLocks noChangeAspect="1"/>
          </p:cNvPicPr>
          <p:nvPr/>
        </p:nvPicPr>
        <p:blipFill rotWithShape="1">
          <a:blip r:embed="rId2">
            <a:extLst>
              <a:ext uri="{28A0092B-C50C-407E-A947-70E740481C1C}">
                <a14:useLocalDpi xmlns:a14="http://schemas.microsoft.com/office/drawing/2010/main" val="0"/>
              </a:ext>
            </a:extLst>
          </a:blip>
          <a:srcRect b="2840"/>
          <a:stretch/>
        </p:blipFill>
        <p:spPr>
          <a:xfrm>
            <a:off x="6028661" y="999874"/>
            <a:ext cx="2901218" cy="4962578"/>
          </a:xfrm>
          <a:prstGeom prst="rect">
            <a:avLst/>
          </a:prstGeom>
        </p:spPr>
      </p:pic>
      <p:sp>
        <p:nvSpPr>
          <p:cNvPr id="7" name="TextBox 6"/>
          <p:cNvSpPr txBox="1"/>
          <p:nvPr/>
        </p:nvSpPr>
        <p:spPr>
          <a:xfrm>
            <a:off x="1806798" y="457200"/>
            <a:ext cx="3070001"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14.2	Temperature Scales</a:t>
            </a:r>
          </a:p>
        </p:txBody>
      </p:sp>
      <mc:AlternateContent xmlns:mc="http://schemas.openxmlformats.org/markup-compatibility/2006" xmlns:a14="http://schemas.microsoft.com/office/drawing/2010/main">
        <mc:Choice Requires="a14">
          <p:sp>
            <p:nvSpPr>
              <p:cNvPr id="8" name="TextBox 7"/>
              <p:cNvSpPr txBox="1"/>
              <p:nvPr/>
            </p:nvSpPr>
            <p:spPr>
              <a:xfrm>
                <a:off x="617284" y="1809642"/>
                <a:ext cx="5239928" cy="372948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Celsius</a:t>
                </a:r>
                <a:r>
                  <a:rPr lang="en-US" dirty="0">
                    <a:solidFill>
                      <a:prstClr val="black"/>
                    </a:solidFill>
                    <a:latin typeface="Times New Roman" panose="02020603050405020304" pitchFamily="18" charset="0"/>
                    <a:cs typeface="Times New Roman" panose="02020603050405020304" pitchFamily="18" charset="0"/>
                  </a:rPr>
                  <a:t> and </a:t>
                </a:r>
                <a:r>
                  <a:rPr lang="en-US" dirty="0">
                    <a:solidFill>
                      <a:srgbClr val="FF0000"/>
                    </a:solidFill>
                    <a:latin typeface="Times New Roman" panose="02020603050405020304" pitchFamily="18" charset="0"/>
                    <a:cs typeface="Times New Roman" panose="02020603050405020304" pitchFamily="18" charset="0"/>
                  </a:rPr>
                  <a:t>Fahrenheit</a:t>
                </a:r>
                <a:r>
                  <a:rPr lang="en-US" dirty="0">
                    <a:solidFill>
                      <a:prstClr val="black"/>
                    </a:solidFill>
                    <a:latin typeface="Times New Roman" panose="02020603050405020304" pitchFamily="18" charset="0"/>
                    <a:cs typeface="Times New Roman" panose="02020603050405020304" pitchFamily="18" charset="0"/>
                  </a:rPr>
                  <a:t> Temperature Scales</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Based on the boiling and freezing points of water. </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In many other countries, the Celsius (also called Centigrade) scale is used with water freezing at 0 °C and boiling at 100 °C. </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In the United States, the Fahrenheit scale is used with water freezing at 32 °F and boiling at 212 °F.</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Conversion between them: </a:t>
                </a:r>
                <a:r>
                  <a:rPr lang="en-US" i="1" dirty="0" err="1">
                    <a:solidFill>
                      <a:prstClr val="black"/>
                    </a:solidFill>
                    <a:latin typeface="Times New Roman" panose="02020603050405020304" pitchFamily="18" charset="0"/>
                    <a:cs typeface="Times New Roman" panose="02020603050405020304" pitchFamily="18" charset="0"/>
                  </a:rPr>
                  <a:t>T</a:t>
                </a:r>
                <a:r>
                  <a:rPr lang="en-US" i="1" baseline="-25000" dirty="0" err="1">
                    <a:solidFill>
                      <a:prstClr val="black"/>
                    </a:solidFill>
                    <a:latin typeface="Times New Roman" panose="02020603050405020304" pitchFamily="18" charset="0"/>
                    <a:cs typeface="Times New Roman" panose="02020603050405020304" pitchFamily="18" charset="0"/>
                  </a:rPr>
                  <a:t>f</a:t>
                </a:r>
                <a:r>
                  <a:rPr lang="en-US" i="1" baseline="-250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a:solidFill>
                          <a:prstClr val="black"/>
                        </a:solidFill>
                        <a:latin typeface="Cambria Math" panose="02040503050406030204" pitchFamily="18" charset="0"/>
                        <a:cs typeface="+mn-cs"/>
                      </a:rPr>
                      <m:t>=</m:t>
                    </m:r>
                    <m:f>
                      <m:fPr>
                        <m:ctrlPr>
                          <a:rPr lang="en-US" i="1">
                            <a:solidFill>
                              <a:prstClr val="black"/>
                            </a:solidFill>
                            <a:latin typeface="Cambria Math" panose="02040503050406030204" pitchFamily="18" charset="0"/>
                            <a:cs typeface="+mn-cs"/>
                          </a:rPr>
                        </m:ctrlPr>
                      </m:fPr>
                      <m:num>
                        <m:r>
                          <a:rPr lang="en-US" i="1">
                            <a:solidFill>
                              <a:prstClr val="black"/>
                            </a:solidFill>
                            <a:latin typeface="Cambria Math" panose="02040503050406030204" pitchFamily="18" charset="0"/>
                            <a:cs typeface="+mn-cs"/>
                          </a:rPr>
                          <m:t>9</m:t>
                        </m:r>
                      </m:num>
                      <m:den>
                        <m:r>
                          <a:rPr lang="en-US" i="1">
                            <a:solidFill>
                              <a:prstClr val="black"/>
                            </a:solidFill>
                            <a:latin typeface="Cambria Math" panose="02040503050406030204" pitchFamily="18" charset="0"/>
                            <a:cs typeface="+mn-cs"/>
                          </a:rPr>
                          <m:t>5</m:t>
                        </m:r>
                      </m:den>
                    </m:f>
                  </m:oMath>
                </a14:m>
                <a:r>
                  <a:rPr lang="en-US" i="1" dirty="0">
                    <a:solidFill>
                      <a:prstClr val="black"/>
                    </a:solidFill>
                    <a:latin typeface="Times New Roman" panose="02020603050405020304" pitchFamily="18" charset="0"/>
                    <a:cs typeface="Times New Roman" panose="02020603050405020304" pitchFamily="18" charset="0"/>
                  </a:rPr>
                  <a:t>T</a:t>
                </a:r>
                <a:r>
                  <a:rPr lang="en-US" i="1" baseline="-25000" dirty="0">
                    <a:solidFill>
                      <a:prstClr val="black"/>
                    </a:solidFill>
                    <a:latin typeface="Times New Roman" panose="02020603050405020304" pitchFamily="18" charset="0"/>
                    <a:cs typeface="Times New Roman" panose="02020603050405020304" pitchFamily="18" charset="0"/>
                  </a:rPr>
                  <a:t>c </a:t>
                </a:r>
                <a:r>
                  <a:rPr lang="en-US" dirty="0">
                    <a:solidFill>
                      <a:prstClr val="black"/>
                    </a:solidFill>
                    <a:latin typeface="Times New Roman" panose="02020603050405020304" pitchFamily="18" charset="0"/>
                    <a:cs typeface="Times New Roman" panose="02020603050405020304" pitchFamily="18" charset="0"/>
                  </a:rPr>
                  <a:t>+ 32 </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Note that the interval (degree) is smaller in the Fahrenheit scale.</a:t>
                </a:r>
              </a:p>
            </p:txBody>
          </p:sp>
        </mc:Choice>
        <mc:Fallback xmlns="">
          <p:sp>
            <p:nvSpPr>
              <p:cNvPr id="8" name="TextBox 7"/>
              <p:cNvSpPr txBox="1">
                <a:spLocks noRot="1" noChangeAspect="1" noMove="1" noResize="1" noEditPoints="1" noAdjustHandles="1" noChangeArrowheads="1" noChangeShapeType="1" noTextEdit="1"/>
              </p:cNvSpPr>
              <p:nvPr/>
            </p:nvSpPr>
            <p:spPr>
              <a:xfrm>
                <a:off x="617284" y="1809642"/>
                <a:ext cx="5239928" cy="3729482"/>
              </a:xfrm>
              <a:prstGeom prst="rect">
                <a:avLst/>
              </a:prstGeom>
              <a:blipFill>
                <a:blip r:embed="rId3"/>
                <a:stretch>
                  <a:fillRect l="-812" t="-814" b="-1466"/>
                </a:stretch>
              </a:blipFill>
              <a:ln>
                <a:solidFill>
                  <a:schemeClr val="tx1"/>
                </a:solid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E072A4AE-B656-4F45-8524-A352FF9B5377}"/>
              </a:ext>
            </a:extLst>
          </p:cNvPr>
          <p:cNvSpPr txBox="1"/>
          <p:nvPr/>
        </p:nvSpPr>
        <p:spPr>
          <a:xfrm>
            <a:off x="5257800" y="6337568"/>
            <a:ext cx="2901218" cy="369332"/>
          </a:xfrm>
          <a:prstGeom prst="rect">
            <a:avLst/>
          </a:prstGeom>
          <a:noFill/>
        </p:spPr>
        <p:txBody>
          <a:bodyPr wrap="square" rtlCol="0">
            <a:spAutoFit/>
          </a:bodyPr>
          <a:lstStyle/>
          <a:p>
            <a:r>
              <a:rPr lang="en-US" dirty="0"/>
              <a:t>Courtesy of Wenhao Wu</a:t>
            </a:r>
          </a:p>
        </p:txBody>
      </p:sp>
    </p:spTree>
    <p:extLst>
      <p:ext uri="{BB962C8B-B14F-4D97-AF65-F5344CB8AC3E}">
        <p14:creationId xmlns:p14="http://schemas.microsoft.com/office/powerpoint/2010/main" val="3187040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40309" y="1623041"/>
            <a:ext cx="3716213" cy="3476176"/>
            <a:chOff x="7583691" y="695197"/>
            <a:chExt cx="4442788" cy="420935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3691" y="695197"/>
              <a:ext cx="4406672" cy="4209358"/>
            </a:xfrm>
            <a:prstGeom prst="rect">
              <a:avLst/>
            </a:prstGeom>
          </p:spPr>
        </p:pic>
        <p:sp>
          <p:nvSpPr>
            <p:cNvPr id="8" name="Rectangle 7"/>
            <p:cNvSpPr/>
            <p:nvPr/>
          </p:nvSpPr>
          <p:spPr>
            <a:xfrm>
              <a:off x="9616339" y="702453"/>
              <a:ext cx="2410140" cy="599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 name="Rectangle 11"/>
            <p:cNvSpPr/>
            <p:nvPr/>
          </p:nvSpPr>
          <p:spPr>
            <a:xfrm>
              <a:off x="10900132" y="1309215"/>
              <a:ext cx="787232" cy="1349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Rectangle 14"/>
            <p:cNvSpPr/>
            <p:nvPr/>
          </p:nvSpPr>
          <p:spPr>
            <a:xfrm>
              <a:off x="7583691" y="4380144"/>
              <a:ext cx="4261120" cy="524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0" name="Group 9"/>
          <p:cNvGrpSpPr/>
          <p:nvPr/>
        </p:nvGrpSpPr>
        <p:grpSpPr>
          <a:xfrm>
            <a:off x="7861956" y="1015837"/>
            <a:ext cx="1170199" cy="2614325"/>
            <a:chOff x="5934918" y="677826"/>
            <a:chExt cx="1560265" cy="348576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34918" y="677826"/>
              <a:ext cx="1560265" cy="3485765"/>
            </a:xfrm>
            <a:prstGeom prst="rect">
              <a:avLst/>
            </a:prstGeom>
          </p:spPr>
        </p:pic>
        <p:sp>
          <p:nvSpPr>
            <p:cNvPr id="16" name="Rectangle 15"/>
            <p:cNvSpPr/>
            <p:nvPr/>
          </p:nvSpPr>
          <p:spPr>
            <a:xfrm>
              <a:off x="6019295" y="3748756"/>
              <a:ext cx="1475888" cy="414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9" name="TextBox 18"/>
              <p:cNvSpPr txBox="1"/>
              <p:nvPr/>
            </p:nvSpPr>
            <p:spPr>
              <a:xfrm>
                <a:off x="920986" y="2206060"/>
                <a:ext cx="3222827" cy="1015663"/>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Conversion between Kelvin and Celsius scales: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𝐾</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𝑇</m:t>
                        </m:r>
                      </m:e>
                      <m:sub>
                        <m:r>
                          <a:rPr lang="en-US" i="1">
                            <a:solidFill>
                              <a:prstClr val="black"/>
                            </a:solidFill>
                            <a:latin typeface="Cambria Math" panose="02040503050406030204" pitchFamily="18" charset="0"/>
                            <a:cs typeface="Times New Roman" panose="02020603050405020304" pitchFamily="18" charset="0"/>
                          </a:rPr>
                          <m:t>𝐶</m:t>
                        </m:r>
                      </m:sub>
                    </m:sSub>
                    <m:r>
                      <a:rPr lang="en-US" i="1">
                        <a:solidFill>
                          <a:prstClr val="black"/>
                        </a:solidFill>
                        <a:latin typeface="Cambria Math" panose="02040503050406030204" pitchFamily="18" charset="0"/>
                        <a:cs typeface="Times New Roman" panose="02020603050405020304" pitchFamily="18" charset="0"/>
                      </a:rPr>
                      <m:t>+273.15</m:t>
                    </m:r>
                  </m:oMath>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20986" y="2206060"/>
                <a:ext cx="3222827" cy="1015663"/>
              </a:xfrm>
              <a:prstGeom prst="rect">
                <a:avLst/>
              </a:prstGeom>
              <a:blipFill>
                <a:blip r:embed="rId4"/>
                <a:stretch>
                  <a:fillRect l="-1318" t="-2976" r="-188"/>
                </a:stretch>
              </a:blipFill>
              <a:ln>
                <a:solidFill>
                  <a:schemeClr val="tx1"/>
                </a:solidFill>
              </a:ln>
            </p:spPr>
            <p:txBody>
              <a:bodyPr/>
              <a:lstStyle/>
              <a:p>
                <a:r>
                  <a:rPr lang="en-US">
                    <a:noFill/>
                  </a:rPr>
                  <a:t> </a:t>
                </a:r>
              </a:p>
            </p:txBody>
          </p:sp>
        </mc:Fallback>
      </mc:AlternateContent>
      <p:sp>
        <p:nvSpPr>
          <p:cNvPr id="18" name="TextBox 17"/>
          <p:cNvSpPr txBox="1"/>
          <p:nvPr/>
        </p:nvSpPr>
        <p:spPr>
          <a:xfrm>
            <a:off x="241890" y="5511836"/>
            <a:ext cx="6748642" cy="923330"/>
          </a:xfrm>
          <a:prstGeom prst="rect">
            <a:avLst/>
          </a:prstGeom>
          <a:noFill/>
          <a:ln>
            <a:solidFill>
              <a:schemeClr val="accent1">
                <a:shade val="50000"/>
              </a:schemeClr>
            </a:solidFill>
          </a:ln>
        </p:spPr>
        <p:txBody>
          <a:bodyPr wrap="none" rtlCol="0">
            <a:spAutoFit/>
          </a:bodyPr>
          <a:lstStyle/>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The Third Law of Thermodynamics</a:t>
            </a:r>
            <a:r>
              <a:rPr lang="en-US" dirty="0">
                <a:solidFill>
                  <a:prstClr val="black"/>
                </a:solidFill>
                <a:latin typeface="Times New Roman" panose="02020603050405020304" pitchFamily="18" charset="0"/>
                <a:cs typeface="Times New Roman" panose="02020603050405020304" pitchFamily="18" charset="0"/>
              </a:rPr>
              <a:t>: It is impossible by any procedure,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 matter how idealized, to reduce the temperature of any system to</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zero temperature in a finite number of finite operations</a:t>
            </a:r>
          </a:p>
        </p:txBody>
      </p:sp>
      <p:sp>
        <p:nvSpPr>
          <p:cNvPr id="7" name="TextBox 6"/>
          <p:cNvSpPr txBox="1"/>
          <p:nvPr/>
        </p:nvSpPr>
        <p:spPr>
          <a:xfrm>
            <a:off x="82469" y="780355"/>
            <a:ext cx="7537157" cy="1061829"/>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Kelvin</a:t>
            </a:r>
            <a:r>
              <a:rPr lang="en-US" dirty="0">
                <a:solidFill>
                  <a:prstClr val="black"/>
                </a:solidFill>
                <a:latin typeface="Times New Roman" panose="02020603050405020304" pitchFamily="18" charset="0"/>
                <a:cs typeface="Times New Roman" panose="02020603050405020304" pitchFamily="18" charset="0"/>
              </a:rPr>
              <a:t> Scale, or, the </a:t>
            </a:r>
            <a:r>
              <a:rPr lang="en-US" dirty="0">
                <a:solidFill>
                  <a:srgbClr val="FF0000"/>
                </a:solidFill>
                <a:latin typeface="Times New Roman" panose="02020603050405020304" pitchFamily="18" charset="0"/>
                <a:cs typeface="Times New Roman" panose="02020603050405020304" pitchFamily="18" charset="0"/>
              </a:rPr>
              <a:t>Absolute</a:t>
            </a:r>
            <a:r>
              <a:rPr lang="en-US" dirty="0">
                <a:solidFill>
                  <a:prstClr val="black"/>
                </a:solidFill>
                <a:latin typeface="Times New Roman" panose="02020603050405020304" pitchFamily="18" charset="0"/>
                <a:cs typeface="Times New Roman" panose="02020603050405020304" pitchFamily="18" charset="0"/>
              </a:rPr>
              <a:t> Temperature Scales</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Some simple gases, especially helium, when placed in a constant–volume container, their pressures have a simple linear relationship with the temperature. </a:t>
            </a:r>
          </a:p>
        </p:txBody>
      </p:sp>
      <p:sp>
        <p:nvSpPr>
          <p:cNvPr id="21" name="TextBox 20"/>
          <p:cNvSpPr txBox="1"/>
          <p:nvPr/>
        </p:nvSpPr>
        <p:spPr>
          <a:xfrm>
            <a:off x="241890" y="3393634"/>
            <a:ext cx="4455731" cy="1754326"/>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Water			Celsius		Kelvin</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Scale		Scale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Freezing point		    0 °C		273.15 K</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Boiling point 		100 °C		373.15 K</a:t>
            </a:r>
          </a:p>
        </p:txBody>
      </p:sp>
    </p:spTree>
    <p:extLst>
      <p:ext uri="{BB962C8B-B14F-4D97-AF65-F5344CB8AC3E}">
        <p14:creationId xmlns:p14="http://schemas.microsoft.com/office/powerpoint/2010/main" val="3920697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5267</TotalTime>
  <Words>5233</Words>
  <Application>Microsoft Office PowerPoint</Application>
  <PresentationFormat>On-screen Show (4:3)</PresentationFormat>
  <Paragraphs>607</Paragraphs>
  <Slides>67</Slides>
  <Notes>16</Notes>
  <HiddenSlides>0</HiddenSlides>
  <MMClips>0</MMClips>
  <ScaleCrop>false</ScaleCrop>
  <HeadingPairs>
    <vt:vector size="8" baseType="variant">
      <vt:variant>
        <vt:lpstr>Fonts Used</vt:lpstr>
      </vt:variant>
      <vt:variant>
        <vt:i4>7</vt:i4>
      </vt:variant>
      <vt:variant>
        <vt:lpstr>Theme</vt:lpstr>
      </vt:variant>
      <vt:variant>
        <vt:i4>12</vt:i4>
      </vt:variant>
      <vt:variant>
        <vt:lpstr>Embedded OLE Servers</vt:lpstr>
      </vt:variant>
      <vt:variant>
        <vt:i4>1</vt:i4>
      </vt:variant>
      <vt:variant>
        <vt:lpstr>Slide Titles</vt:lpstr>
      </vt:variant>
      <vt:variant>
        <vt:i4>67</vt:i4>
      </vt:variant>
    </vt:vector>
  </HeadingPairs>
  <TitlesOfParts>
    <vt:vector size="87" baseType="lpstr">
      <vt:lpstr>Arial</vt:lpstr>
      <vt:lpstr>Calibri</vt:lpstr>
      <vt:lpstr>Calibri Light</vt:lpstr>
      <vt:lpstr>Cambria Math</vt:lpstr>
      <vt:lpstr>Libre Franklin</vt:lpstr>
      <vt:lpstr>Times</vt:lpstr>
      <vt:lpstr>Times New Roman</vt:lpstr>
      <vt:lpstr>Office Theme</vt:lpstr>
      <vt:lpstr>1_HA5Lect_template</vt:lpstr>
      <vt:lpstr>2_HA5Lect_template</vt:lpstr>
      <vt:lpstr>3_HA5Lect_template</vt:lpstr>
      <vt:lpstr>4_HA5Lect_template</vt:lpstr>
      <vt:lpstr>1_Office Theme</vt:lpstr>
      <vt:lpstr>Blank Presentation</vt:lpstr>
      <vt:lpstr>1_Blank Presentation</vt:lpstr>
      <vt:lpstr>2_Blank Presentation</vt:lpstr>
      <vt:lpstr>3_Blank Presentation</vt:lpstr>
      <vt:lpstr>4_Blank Presentation</vt:lpstr>
      <vt:lpstr>2_Office Theme</vt:lpstr>
      <vt:lpstr>Equation</vt:lpstr>
      <vt:lpstr>PowerPoint Presentation</vt:lpstr>
      <vt:lpstr>PowerPoint Presentation</vt:lpstr>
      <vt:lpstr>Temperature – Figure 14.1</vt:lpstr>
      <vt:lpstr>PowerPoint Presentation</vt:lpstr>
      <vt:lpstr>PowerPoint Presentation</vt:lpstr>
      <vt:lpstr>PowerPoint Presentation</vt:lpstr>
      <vt:lpstr>PowerPoint Presentation</vt:lpstr>
      <vt:lpstr>PowerPoint Presentation</vt:lpstr>
      <vt:lpstr>PowerPoint Presentation</vt:lpstr>
      <vt:lpstr>Temperature Conversions – Figure 14.5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Capacity</vt:lpstr>
      <vt:lpstr>PowerPoint Presentation</vt:lpstr>
      <vt:lpstr>PowerPoint Presentation</vt:lpstr>
      <vt:lpstr>PowerPoint Presentation</vt:lpstr>
      <vt:lpstr>Phase Changes and the Snowflake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14.9 Chilling your soda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Schuessler</dc:creator>
  <cp:lastModifiedBy>Schuessler, Hans A</cp:lastModifiedBy>
  <cp:revision>168</cp:revision>
  <dcterms:created xsi:type="dcterms:W3CDTF">2010-11-09T22:56:31Z</dcterms:created>
  <dcterms:modified xsi:type="dcterms:W3CDTF">2023-11-13T18:31:04Z</dcterms:modified>
</cp:coreProperties>
</file>