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8.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9.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0.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1.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2.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3.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3" r:id="rId1"/>
    <p:sldMasterId id="2147483659" r:id="rId2"/>
    <p:sldMasterId id="2147483684" r:id="rId3"/>
    <p:sldMasterId id="2147483696" r:id="rId4"/>
    <p:sldMasterId id="2147483709" r:id="rId5"/>
    <p:sldMasterId id="2147483721" r:id="rId6"/>
    <p:sldMasterId id="2147483733" r:id="rId7"/>
    <p:sldMasterId id="2147483745" r:id="rId8"/>
    <p:sldMasterId id="2147483750" r:id="rId9"/>
    <p:sldMasterId id="2147483762" r:id="rId10"/>
    <p:sldMasterId id="2147483774" r:id="rId11"/>
    <p:sldMasterId id="2147483780" r:id="rId12"/>
  </p:sldMasterIdLst>
  <p:notesMasterIdLst>
    <p:notesMasterId r:id="rId112"/>
  </p:notesMasterIdLst>
  <p:handoutMasterIdLst>
    <p:handoutMasterId r:id="rId113"/>
  </p:handoutMasterIdLst>
  <p:sldIdLst>
    <p:sldId id="259" r:id="rId13"/>
    <p:sldId id="351" r:id="rId14"/>
    <p:sldId id="373" r:id="rId15"/>
    <p:sldId id="496" r:id="rId16"/>
    <p:sldId id="406" r:id="rId17"/>
    <p:sldId id="458" r:id="rId18"/>
    <p:sldId id="425" r:id="rId19"/>
    <p:sldId id="354" r:id="rId20"/>
    <p:sldId id="355" r:id="rId21"/>
    <p:sldId id="447" r:id="rId22"/>
    <p:sldId id="374" r:id="rId23"/>
    <p:sldId id="407" r:id="rId24"/>
    <p:sldId id="498" r:id="rId25"/>
    <p:sldId id="514" r:id="rId26"/>
    <p:sldId id="446" r:id="rId27"/>
    <p:sldId id="448" r:id="rId28"/>
    <p:sldId id="356" r:id="rId29"/>
    <p:sldId id="459" r:id="rId30"/>
    <p:sldId id="460" r:id="rId31"/>
    <p:sldId id="461" r:id="rId32"/>
    <p:sldId id="503" r:id="rId33"/>
    <p:sldId id="338" r:id="rId34"/>
    <p:sldId id="504" r:id="rId35"/>
    <p:sldId id="341" r:id="rId36"/>
    <p:sldId id="347" r:id="rId37"/>
    <p:sldId id="342" r:id="rId38"/>
    <p:sldId id="505" r:id="rId39"/>
    <p:sldId id="343" r:id="rId40"/>
    <p:sldId id="506" r:id="rId41"/>
    <p:sldId id="507" r:id="rId42"/>
    <p:sldId id="515" r:id="rId43"/>
    <p:sldId id="449" r:id="rId44"/>
    <p:sldId id="509" r:id="rId45"/>
    <p:sldId id="340" r:id="rId46"/>
    <p:sldId id="500" r:id="rId47"/>
    <p:sldId id="501" r:id="rId48"/>
    <p:sldId id="463" r:id="rId49"/>
    <p:sldId id="361" r:id="rId50"/>
    <p:sldId id="464" r:id="rId51"/>
    <p:sldId id="465" r:id="rId52"/>
    <p:sldId id="516" r:id="rId53"/>
    <p:sldId id="409" r:id="rId54"/>
    <p:sldId id="517" r:id="rId55"/>
    <p:sldId id="424" r:id="rId56"/>
    <p:sldId id="456" r:id="rId57"/>
    <p:sldId id="399" r:id="rId58"/>
    <p:sldId id="467" r:id="rId59"/>
    <p:sldId id="482" r:id="rId60"/>
    <p:sldId id="486" r:id="rId61"/>
    <p:sldId id="490" r:id="rId62"/>
    <p:sldId id="484" r:id="rId63"/>
    <p:sldId id="468" r:id="rId64"/>
    <p:sldId id="379" r:id="rId65"/>
    <p:sldId id="457" r:id="rId66"/>
    <p:sldId id="396" r:id="rId67"/>
    <p:sldId id="454" r:id="rId68"/>
    <p:sldId id="470" r:id="rId69"/>
    <p:sldId id="472" r:id="rId70"/>
    <p:sldId id="511" r:id="rId71"/>
    <p:sldId id="433" r:id="rId72"/>
    <p:sldId id="370" r:id="rId73"/>
    <p:sldId id="414" r:id="rId74"/>
    <p:sldId id="420" r:id="rId75"/>
    <p:sldId id="401" r:id="rId76"/>
    <p:sldId id="402" r:id="rId77"/>
    <p:sldId id="512" r:id="rId78"/>
    <p:sldId id="471" r:id="rId79"/>
    <p:sldId id="485" r:id="rId80"/>
    <p:sldId id="473" r:id="rId81"/>
    <p:sldId id="441" r:id="rId82"/>
    <p:sldId id="445" r:id="rId83"/>
    <p:sldId id="455" r:id="rId84"/>
    <p:sldId id="488" r:id="rId85"/>
    <p:sldId id="477" r:id="rId86"/>
    <p:sldId id="474" r:id="rId87"/>
    <p:sldId id="493" r:id="rId88"/>
    <p:sldId id="371" r:id="rId89"/>
    <p:sldId id="450" r:id="rId90"/>
    <p:sldId id="479" r:id="rId91"/>
    <p:sldId id="426" r:id="rId92"/>
    <p:sldId id="480" r:id="rId93"/>
    <p:sldId id="427" r:id="rId94"/>
    <p:sldId id="481" r:id="rId95"/>
    <p:sldId id="492" r:id="rId96"/>
    <p:sldId id="495" r:id="rId97"/>
    <p:sldId id="444" r:id="rId98"/>
    <p:sldId id="434" r:id="rId99"/>
    <p:sldId id="348" r:id="rId100"/>
    <p:sldId id="344" r:id="rId101"/>
    <p:sldId id="415" r:id="rId102"/>
    <p:sldId id="413" r:id="rId103"/>
    <p:sldId id="524" r:id="rId104"/>
    <p:sldId id="525" r:id="rId105"/>
    <p:sldId id="518" r:id="rId106"/>
    <p:sldId id="519" r:id="rId107"/>
    <p:sldId id="520" r:id="rId108"/>
    <p:sldId id="521" r:id="rId109"/>
    <p:sldId id="522" r:id="rId110"/>
    <p:sldId id="523" r:id="rId111"/>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976" userDrawn="1">
          <p15:clr>
            <a:srgbClr val="A4A3A4"/>
          </p15:clr>
        </p15:guide>
        <p15:guide id="2" pos="272" userDrawn="1">
          <p15:clr>
            <a:srgbClr val="A4A3A4"/>
          </p15:clr>
        </p15:guide>
        <p15:guide id="3" orient="horz" pos="981" userDrawn="1">
          <p15:clr>
            <a:srgbClr val="A4A3A4"/>
          </p15:clr>
        </p15:guide>
        <p15:guide id="4" orient="horz" pos="415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7" name="Priyanga, Marimuthu" initials="PM" lastIdx="20" clrIdx="7">
    <p:extLst>
      <p:ext uri="{19B8F6BF-5375-455C-9EA6-DF929625EA0E}">
        <p15:presenceInfo xmlns:p15="http://schemas.microsoft.com/office/powerpoint/2012/main" userId="S-1-5-21-2752970185-40930380-1894245210-1420" providerId="AD"/>
      </p:ext>
    </p:extLst>
  </p:cmAuthor>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 id="6" name="Gopinath, Balaraman" initials="GB" lastIdx="20" clrIdx="6">
    <p:extLst>
      <p:ext uri="{19B8F6BF-5375-455C-9EA6-DF929625EA0E}">
        <p15:presenceInfo xmlns:p15="http://schemas.microsoft.com/office/powerpoint/2012/main" userId="S-1-5-21-2752970185-40930380-1894245210-292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41" autoAdjust="0"/>
    <p:restoredTop sz="86395" autoAdjust="0"/>
  </p:normalViewPr>
  <p:slideViewPr>
    <p:cSldViewPr snapToGrid="0" snapToObjects="1">
      <p:cViewPr varScale="1">
        <p:scale>
          <a:sx n="95" d="100"/>
          <a:sy n="95" d="100"/>
        </p:scale>
        <p:origin x="1554" y="90"/>
      </p:cViewPr>
      <p:guideLst>
        <p:guide orient="horz" pos="2976"/>
        <p:guide pos="272"/>
        <p:guide orient="horz" pos="981"/>
        <p:guide orient="horz" pos="4156"/>
      </p:guideLst>
    </p:cSldViewPr>
  </p:slideViewPr>
  <p:outlineViewPr>
    <p:cViewPr>
      <p:scale>
        <a:sx n="50" d="100"/>
        <a:sy n="50" d="100"/>
      </p:scale>
      <p:origin x="0" y="0"/>
    </p:cViewPr>
  </p:outlineViewPr>
  <p:notesTextViewPr>
    <p:cViewPr>
      <p:scale>
        <a:sx n="3" d="2"/>
        <a:sy n="3" d="2"/>
      </p:scale>
      <p:origin x="0" y="0"/>
    </p:cViewPr>
  </p:notesTextViewPr>
  <p:sorterViewPr>
    <p:cViewPr>
      <p:scale>
        <a:sx n="139" d="100"/>
        <a:sy n="139" d="100"/>
      </p:scale>
      <p:origin x="0" y="-25362"/>
    </p:cViewPr>
  </p:sorterViewPr>
  <p:notesViewPr>
    <p:cSldViewPr snapToGrid="0" snapToObjects="1">
      <p:cViewPr varScale="1">
        <p:scale>
          <a:sx n="85" d="100"/>
          <a:sy n="85" d="100"/>
        </p:scale>
        <p:origin x="3804"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117" Type="http://schemas.openxmlformats.org/officeDocument/2006/relationships/theme" Target="theme/theme1.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12" Type="http://schemas.openxmlformats.org/officeDocument/2006/relationships/notesMaster" Target="notesMasters/notesMaster1.xml"/><Relationship Id="rId16" Type="http://schemas.openxmlformats.org/officeDocument/2006/relationships/slide" Target="slides/slide4.xml"/><Relationship Id="rId107" Type="http://schemas.openxmlformats.org/officeDocument/2006/relationships/slide" Target="slides/slide95.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113" Type="http://schemas.openxmlformats.org/officeDocument/2006/relationships/handoutMaster" Target="handoutMasters/handoutMaster1.xml"/><Relationship Id="rId118" Type="http://schemas.openxmlformats.org/officeDocument/2006/relationships/tableStyles" Target="tableStyles.xml"/><Relationship Id="rId80" Type="http://schemas.openxmlformats.org/officeDocument/2006/relationships/slide" Target="slides/slide68.xml"/><Relationship Id="rId85" Type="http://schemas.openxmlformats.org/officeDocument/2006/relationships/slide" Target="slides/slide73.xml"/><Relationship Id="rId12" Type="http://schemas.openxmlformats.org/officeDocument/2006/relationships/slideMaster" Target="slideMasters/slideMaster12.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08" Type="http://schemas.openxmlformats.org/officeDocument/2006/relationships/slide" Target="slides/slide96.xml"/><Relationship Id="rId54" Type="http://schemas.openxmlformats.org/officeDocument/2006/relationships/slide" Target="slides/slide42.xml"/><Relationship Id="rId70" Type="http://schemas.openxmlformats.org/officeDocument/2006/relationships/slide" Target="slides/slide58.xml"/><Relationship Id="rId75" Type="http://schemas.openxmlformats.org/officeDocument/2006/relationships/slide" Target="slides/slide63.xml"/><Relationship Id="rId91" Type="http://schemas.openxmlformats.org/officeDocument/2006/relationships/slide" Target="slides/slide79.xml"/><Relationship Id="rId96" Type="http://schemas.openxmlformats.org/officeDocument/2006/relationships/slide" Target="slides/slide84.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1.xml"/><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commentAuthors" Target="commentAuthors.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presProps" Target="presProps.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3" Type="http://schemas.openxmlformats.org/officeDocument/2006/relationships/slideMaster" Target="slideMasters/slideMaster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openxmlformats.org/officeDocument/2006/relationships/viewProps" Target="viewProps.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slide" Target="slides/slide99.xml"/><Relationship Id="rId15" Type="http://schemas.openxmlformats.org/officeDocument/2006/relationships/slide" Target="slides/slide3.xml"/><Relationship Id="rId36" Type="http://schemas.openxmlformats.org/officeDocument/2006/relationships/slide" Target="slides/slide24.xml"/><Relationship Id="rId57" Type="http://schemas.openxmlformats.org/officeDocument/2006/relationships/slide" Target="slides/slide45.xml"/><Relationship Id="rId106" Type="http://schemas.openxmlformats.org/officeDocument/2006/relationships/slide" Target="slides/slide94.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G:\Carlos\Documents\Schuessler%20TA\Teaching\phys201\Fall%202023\Grades\Exam3\Exam%203%20Gradebook.xlsx" TargetMode="External"/></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Results!$C$2:$C$95</cx:f>
        <cx:lvl ptCount="94" formatCode="General">
          <cx:pt idx="3">80</cx:pt>
          <cx:pt idx="4">45</cx:pt>
          <cx:pt idx="5">30</cx:pt>
          <cx:pt idx="6">80</cx:pt>
          <cx:pt idx="7">80</cx:pt>
          <cx:pt idx="8">80</cx:pt>
          <cx:pt idx="9">55.000000000000007</cx:pt>
          <cx:pt idx="10">30</cx:pt>
          <cx:pt idx="11">50</cx:pt>
          <cx:pt idx="12">50</cx:pt>
          <cx:pt idx="14">40</cx:pt>
          <cx:pt idx="15">75</cx:pt>
          <cx:pt idx="16">65</cx:pt>
          <cx:pt idx="17">55.000000000000007</cx:pt>
          <cx:pt idx="18">65</cx:pt>
          <cx:pt idx="20">45</cx:pt>
          <cx:pt idx="21">60</cx:pt>
          <cx:pt idx="22">30</cx:pt>
          <cx:pt idx="23">15</cx:pt>
          <cx:pt idx="24">50</cx:pt>
          <cx:pt idx="25">65</cx:pt>
          <cx:pt idx="26">70</cx:pt>
          <cx:pt idx="27">55.000000000000007</cx:pt>
          <cx:pt idx="28">50</cx:pt>
          <cx:pt idx="29">75</cx:pt>
          <cx:pt idx="30">95</cx:pt>
          <cx:pt idx="32">80</cx:pt>
          <cx:pt idx="33">30</cx:pt>
          <cx:pt idx="34">20</cx:pt>
          <cx:pt idx="35">30</cx:pt>
          <cx:pt idx="36">80</cx:pt>
          <cx:pt idx="38">45</cx:pt>
          <cx:pt idx="39">85</cx:pt>
          <cx:pt idx="40">75</cx:pt>
          <cx:pt idx="41">65</cx:pt>
          <cx:pt idx="43">70</cx:pt>
          <cx:pt idx="44">95</cx:pt>
          <cx:pt idx="45">35</cx:pt>
          <cx:pt idx="47">85</cx:pt>
          <cx:pt idx="48">50</cx:pt>
          <cx:pt idx="50">75</cx:pt>
          <cx:pt idx="51">75</cx:pt>
          <cx:pt idx="54">85</cx:pt>
          <cx:pt idx="55">50</cx:pt>
          <cx:pt idx="56">15</cx:pt>
          <cx:pt idx="57">50</cx:pt>
          <cx:pt idx="58">30</cx:pt>
          <cx:pt idx="60">60</cx:pt>
          <cx:pt idx="62">55.000000000000007</cx:pt>
          <cx:pt idx="63">60</cx:pt>
          <cx:pt idx="64">80</cx:pt>
          <cx:pt idx="65">50</cx:pt>
          <cx:pt idx="66">55.000000000000007</cx:pt>
          <cx:pt idx="67">35</cx:pt>
          <cx:pt idx="68">95</cx:pt>
          <cx:pt idx="69">55.000000000000007</cx:pt>
          <cx:pt idx="70">50</cx:pt>
          <cx:pt idx="71">85</cx:pt>
          <cx:pt idx="72">45</cx:pt>
          <cx:pt idx="73">70</cx:pt>
          <cx:pt idx="74">30</cx:pt>
          <cx:pt idx="75">40</cx:pt>
          <cx:pt idx="77">80</cx:pt>
          <cx:pt idx="78">65</cx:pt>
          <cx:pt idx="80">65</cx:pt>
          <cx:pt idx="81">25</cx:pt>
          <cx:pt idx="82">70</cx:pt>
          <cx:pt idx="83">85</cx:pt>
          <cx:pt idx="85">75</cx:pt>
          <cx:pt idx="86">30</cx:pt>
          <cx:pt idx="87">70</cx:pt>
          <cx:pt idx="88">40</cx:pt>
          <cx:pt idx="89">65</cx:pt>
          <cx:pt idx="90">80</cx:pt>
          <cx:pt idx="91">60</cx:pt>
          <cx:pt idx="92">55.000000000000007</cx:pt>
          <cx:pt idx="93">60</cx:pt>
        </cx:lvl>
      </cx:numDim>
    </cx:data>
  </cx:chartData>
  <cx:chart>
    <cx:plotArea>
      <cx:plotAreaRegion>
        <cx:series layoutId="clusteredColumn" uniqueId="{F153823E-7F02-484D-96B7-60EEE1503A10}">
          <cx:dataLabels>
            <cx:txPr>
              <a:bodyPr vertOverflow="overflow" horzOverflow="overflow" wrap="square" lIns="0" tIns="0" rIns="0" bIns="0"/>
              <a:lstStyle/>
              <a:p>
                <a:pPr algn="ctr" rtl="0">
                  <a:defRPr sz="1400" b="1" i="0">
                    <a:solidFill>
                      <a:srgbClr val="595959"/>
                    </a:solidFill>
                    <a:latin typeface="Calibri" panose="020F0502020204030204" pitchFamily="34" charset="0"/>
                    <a:ea typeface="Calibri" panose="020F0502020204030204" pitchFamily="34" charset="0"/>
                    <a:cs typeface="Calibri" panose="020F0502020204030204" pitchFamily="34" charset="0"/>
                  </a:defRPr>
                </a:pPr>
                <a:endParaRPr lang="en-US" sz="1400" b="1"/>
              </a:p>
            </cx:txPr>
            <cx:visibility seriesName="0" categoryName="0" value="1"/>
          </cx:dataLabels>
          <cx:dataId val="0"/>
          <cx:layoutPr>
            <cx:binning intervalClosed="r">
              <cx:binSize val="5"/>
            </cx:binning>
          </cx:layoutPr>
        </cx:series>
      </cx:plotAreaRegion>
      <cx:axis id="0">
        <cx:catScaling gapWidth="0"/>
        <cx:title>
          <cx:tx>
            <cx:txData>
              <cx:v>Grade</cx:v>
            </cx:txData>
          </cx:tx>
          <cx:txPr>
            <a:bodyPr spcFirstLastPara="1" vertOverflow="ellipsis" horzOverflow="overflow" wrap="square" lIns="0" tIns="0" rIns="0" bIns="0" anchor="ctr" anchorCtr="1"/>
            <a:lstStyle/>
            <a:p>
              <a:pPr algn="ctr" rtl="0">
                <a:defRPr sz="1400" b="1"/>
              </a:pPr>
              <a:r>
                <a:rPr lang="en-US" sz="1400" b="1" i="0" u="none" strike="noStrike" baseline="0">
                  <a:solidFill>
                    <a:sysClr val="windowText" lastClr="000000">
                      <a:lumMod val="65000"/>
                      <a:lumOff val="35000"/>
                    </a:sysClr>
                  </a:solidFill>
                  <a:latin typeface="Calibri" panose="020F0502020204030204"/>
                </a:rPr>
                <a:t>Grade</a:t>
              </a:r>
            </a:p>
          </cx:txPr>
        </cx:title>
        <cx:tickLabels/>
        <cx:txPr>
          <a:bodyPr spcFirstLastPara="1" vertOverflow="ellipsis" horzOverflow="overflow" wrap="square" lIns="0" tIns="0" rIns="0" bIns="0" anchor="ctr" anchorCtr="1"/>
          <a:lstStyle/>
          <a:p>
            <a:pPr algn="ctr" rtl="0">
              <a:defRPr sz="1400" b="1"/>
            </a:pPr>
            <a:endParaRPr lang="en-US" sz="1400" b="1" i="0" u="none" strike="noStrike" baseline="0">
              <a:solidFill>
                <a:sysClr val="windowText" lastClr="000000">
                  <a:lumMod val="65000"/>
                  <a:lumOff val="35000"/>
                </a:sysClr>
              </a:solidFill>
              <a:latin typeface="Calibri" panose="020F0502020204030204"/>
            </a:endParaRPr>
          </a:p>
        </cx:txPr>
      </cx:axis>
      <cx:axis id="1">
        <cx:valScaling/>
        <cx:title>
          <cx:tx>
            <cx:txData>
              <cx:v># of students</cx:v>
            </cx:txData>
          </cx:tx>
          <cx:txPr>
            <a:bodyPr spcFirstLastPara="1" vertOverflow="ellipsis" horzOverflow="overflow" wrap="square" lIns="0" tIns="0" rIns="0" bIns="0" anchor="ctr" anchorCtr="1"/>
            <a:lstStyle/>
            <a:p>
              <a:pPr algn="ctr" rtl="0">
                <a:defRPr sz="1400" b="1"/>
              </a:pPr>
              <a:r>
                <a:rPr lang="en-US" sz="1400" b="1" i="0" u="none" strike="noStrike" baseline="0">
                  <a:solidFill>
                    <a:sysClr val="windowText" lastClr="000000">
                      <a:lumMod val="65000"/>
                      <a:lumOff val="35000"/>
                    </a:sysClr>
                  </a:solidFill>
                  <a:latin typeface="Calibri" panose="020F0502020204030204"/>
                </a:rPr>
                <a:t># of students</a:t>
              </a:r>
            </a:p>
          </cx:txPr>
        </cx:title>
        <cx:majorGridlines/>
        <cx:tickLabels/>
        <cx:txPr>
          <a:bodyPr spcFirstLastPara="1" vertOverflow="ellipsis" horzOverflow="overflow" wrap="square" lIns="0" tIns="0" rIns="0" bIns="0" anchor="ctr" anchorCtr="1"/>
          <a:lstStyle/>
          <a:p>
            <a:pPr algn="ctr" rtl="0">
              <a:defRPr sz="1400" b="1"/>
            </a:pPr>
            <a:endParaRPr lang="en-US" sz="1400" b="1" i="0" u="none" strike="noStrike" baseline="0">
              <a:solidFill>
                <a:sysClr val="windowText" lastClr="000000">
                  <a:lumMod val="65000"/>
                  <a:lumOff val="35000"/>
                </a:sysClr>
              </a:solidFill>
              <a:latin typeface="Calibri" panose="020F0502020204030204"/>
            </a:endParaRPr>
          </a:p>
        </cx:txPr>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11/6/2023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5T23:24:14.877"/>
    </inkml:context>
    <inkml:brush xml:id="br0">
      <inkml:brushProperty name="width" value="0.05" units="cm"/>
      <inkml:brushProperty name="height" value="0.05" units="cm"/>
      <inkml:brushProperty name="color" value="#E71224"/>
    </inkml:brush>
  </inkml:definitions>
  <inkml:trace contextRef="#ctx0" brushRef="#br0">410 0 8008,'0'2'896,"-7"6"1,-1 0-32,-2 1-32,2-1-545,2 1-256,0-2-32,1 1 0,-1 1-32,4-1-64,-1 2-609,2-1-1665,-1-3-5061</inkml:trace>
  <inkml:trace contextRef="#ctx0" brushRef="#br0" timeOffset="447.65">381 170 12107,'1'-2'436,"0"0"0,0 0 0,0 0 0,0 0-1,0 0 1,-1-1 0,1 1 0,-1 0 0,1 0-1,-1-1 1,0 1 0,0-1 0,0 1 0,0 0-1,0-1 1,-1 1 0,1 0 0,-1 0 0,1-1-1,-1 1 1,0 0 0,0 0 0,0-1 0,0 2-1,0-1 1,-2-2-436,-27-5 478,17 7-463,-1 2 1,1 0-1,-1 0 0,0 1 0,1 1 1,0 0-1,-1 1 0,1 0 1,0 1-1,0 0 0,1 1 0,0 1 1,-1 0-1,2 1 0,-1 0 1,0 1-1,2 0 0,-1 1 0,1 0 1,0 0-1,1 1 0,-7 10-15,8-10 25,1 0-1,1 0 1,0 0 0,0 1-1,1-1 1,0 1-1,1 1 1,0-1-1,1 1 1,0-1-1,1 1 1,1 0 0,0 0-1,0 0 1,1 5-25,1-14 16,0 1 0,-1 0 0,1-1 0,1 1 0,-2-1 1,2 0-1,0 0 0,0 1 0,-1-1 0,1 0 0,1 0 0,-1 0 1,0-1-1,1 1 0,-1 0 0,1-1 0,0 0 0,0 0 0,0 1 1,0-1-1,0-1 0,1 1 0,-1-1 0,1 1 0,-1-1 0,1 0 1,-1 0-1,0 0 0,3-1-16,108 7 957,-84-9-708,1-2 0,-1 0 0,0-2 0,-1-2-1,1 0 1,-1-2 0,-1-1 0,17-9-249,14-27 407,-58 46-380,-1-1 0,1 1 0,0-1 0,0 1 1,-1-1-1,0 1 0,1-1 0,-1 1 0,1-1 0,-1 1 1,0-1-1,0 0 0,0 0 0,0 1 0,0-1 0,0 1 0,0-1 1,-1 1-1,1-1 0,-1 0 0,1 1 0,-1-1 0,1 1 1,-1 0-1,0-1 0,0 1 0,0-1 0,0 1 0,1 0 0,-2 0 1,1 0-1,0-1 0,-1 2 0,2-2 0,-2 1 0,1 1 1,-1-1-1,1 0 0,-1 0 0,1 1 0,-1-1 0,1 1 1,-1-1-1,-1 0-27,-142-38-3983,121 34 2355,-112-19-11606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5T23:36:26.707"/>
    </inkml:context>
    <inkml:brush xml:id="br0">
      <inkml:brushProperty name="width" value="0.05" units="cm"/>
      <inkml:brushProperty name="height" value="0.05" units="cm"/>
      <inkml:brushProperty name="color" value="#E71224"/>
    </inkml:brush>
  </inkml:definitions>
  <inkml:trace contextRef="#ctx0" brushRef="#br0">51 0 769,'-2'0'-769</inkml:trace>
  <inkml:trace contextRef="#ctx0" brushRef="#br0" timeOffset="629.64">51 0 4324,'7'4'8282,"-8"1"-2113,-1-5-6143,1 0 0,-1 0 0,1 0 1,-1 1-1,1-1 0,-1 1 0,1-1 0,0 0 0,-1 0 0,1 1 0,-1 0 0,1 0 1,0-1-1,0 1 0,-1 0 0,1 0 0,0 0 0,0 0 0,0 0 0,0 0 0,0 0 1,0 0-1,0 1 0,0-1 0,0 0 0,1 1 0,0-1 0,-1 1 0,0-2 0,1 2 1,-1-1-1,1 1 0,0-1 0,0 1 0,0-1 0,0 1 0,0-1 0,0 1 0,0-1 1,0 1-1,0-1 0,0 1 0,1-1 0,0 1 0,-1-1 0,1 1-26,-1-1 69,2-1-1,-1 1 0,-1 1 0,1-2 1,1 1-1,-2 0 0,2-1 1,-1 1-1,0-1 0,0 1 1,0-1-1,0 1 0,1-1 1,-1 1-1,0-1 0,0 0 1,1 0-1,-1 0 0,0 0 0,1 0 1,-2 0-1,2 0 0,-1 0 1,0 0-1,1 0 0,-1-1 1,0 1-1,0-1 0,0 0 1,1 1-1,-2 0 0,2-1 0,-1 0 1,0 0-1,0 1 0,0-1 1,0 0-1,0 0 0,0 0 1,-1 0-1,1 0 0,0 0 1,0 0-1,-1 0 0,0 0 1,1-1-1,0 1 0,-1 0 0,1-1-68,-2 0 32,1-1 0,-1 2-1,0-1 1,1-1 0,-1 2 0,0-1-1,0 0 1,0 1 0,-1-2-1,2 2 1,-2-1 0,1 1-1,-1-1 1,1 1 0,-1-1 0,1 1-1,-1-1 1,0 2 0,0-2-1,0 1 1,1 1 0,-2-1-1,2 0 1,-1 0 0,-1 1 0,2-1-1,-1 1 1,-1-1 0,1 1-1,0 0 1,0 0 0,-2 0-32,2 2 7,0 1 1,0-1 0,0 0-1,0 1 1,1-1 0,-1 1-1,1 0 1,-1 0 0,1 0-1,0 0 1,0 0 0,0 0-1,1 0 1,-1 0 0,0 0-1,1 0 1,0 0 0,0 0-1,0 0 1,0 0 0,1 0-1,-1 0 1,1 3-8,1-4 29,0 0 0,0 0 0,1 0 0,-2-1 1,1 1-1,1-1 0,0 1 0,-1-1 0,0 1 0,1-1 1,-1 0-1,1 0 0,0 0 0,0-1 0,0 1 0,-1-1 1,1 1-1,0-1 0,0 0 0,-1 0 0,1 0 0,0-1 0,-1 1 1,1-1-1,0 1 0,0-1 0,0 0 0,-1 0 0,1 0 1,-1-1-1,0 2 0,1-2 0,0 1 0,-1-2 0,0 2 0,0-1 1,0 0-1,0 0 0,0-1-29,5-23 2669,-22 47-3214,13-4-3570,2-7-3882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05T23:42:36.974"/>
    </inkml:context>
    <inkml:brush xml:id="br0">
      <inkml:brushProperty name="width" value="0.05" units="cm"/>
      <inkml:brushProperty name="height" value="0.05" units="cm"/>
      <inkml:brushProperty name="color" value="#E71224"/>
    </inkml:brush>
  </inkml:definitions>
  <inkml:trace contextRef="#ctx0" brushRef="#br0">543 36 5093,'0'-15'-2323,"-5"-3"12814,-5 16 2660,0 15-10746,-1 10-2091,2 1 0,0 0 1,2 0-1,1 1 1,1 0-1,0 0 1,2 0-1,1 0 0,1 1 1,2 5-315,-3-3 277,-12 1058 252,7-379-529,-9-558 0,16-149 0,0-1 0,0 0 0,0 1 1,0 0-1,0 0 0,0-1 0,0 1 0,0-1 0,-1 1 1,1-1-1,0 1 0,0 0 0,0 0 0,-1-1 0,1 1 0,0-1 1,0 1-1,0-1 0,0 1 0,-1 0 0,1 0 0,-1 0 1,1-1-1,0 1 0,-1 0 0,1-1 0,0 1 0,0 0 0,-1 0 1,1-1-1,-1 1 0,1 0 0,-1 0 0,1 0 0,0 0 0,-1 0 1,1 0-1,-1 0 0,1 0 0,-1 0 0,1 0 0,0 0 1,0 0-1,-1 0 0,0 0 0,1 0 0,-1 1 0,1-1 0,0 0 1,0 0-1,-1 1 0,1-1 0,0 0 0,-1 1 0,1-1 1,-1 0-1,1 0 0,0 0 0,0 1 0,0-1 0,0 0 0,-1 1 1,1-1-1,0 1 0,-1-1 0,1 0 0,0 0 0,0 1 1,0 0-1,0-1 0,-13-32-54,-8-55-2611,9-3-4055,5 4-2013</inkml:trace>
  <inkml:trace contextRef="#ctx0" brushRef="#br0" timeOffset="1067.26">444 103 7143,'17'-37'11830,"-16"7"-9140,-18 24 3818,4 15-5419,-178 273 277,-7-11-421,156-219-2055,261-316-2312,-169 197 3495,-17 20 217,2 1 0,2 3 0,1 0 0,7-1-290,-42 41 72,0 0 0,1 1 0,-1-1-1,0 2 1,1-2 0,0 2 0,0-1 0,-1 0 0,2 1-1,-1 0 1,-1 0 0,2 0 0,-1 1 0,0-1-1,0 1 1,0 0 0,1 0 0,-1 0 0,0 1 0,0-1-1,0 1 1,0 0 0,0 0 0,0 1 0,0-1 0,0 1-1,0-1 1,-1 2 0,1-1 0,-1 0 0,1 0 0,-1 1-1,3 3-71,44 34 425,-1 3 0,-2 2 0,-3 2 0,-1 2 0,10 18-425,12 31-3315,-45-57-4292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62CFE4-1BAC-416A-97CE-17D288E45B8A}"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051518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62A9CEB-4DC9-FA46-A11E-F3C97C4809B0}"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2140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4019" name="Rectangle 3"/>
          <p:cNvSpPr>
            <a:spLocks noGrp="1" noChangeArrowheads="1"/>
          </p:cNvSpPr>
          <p:nvPr>
            <p:ph type="body" idx="1"/>
          </p:nvPr>
        </p:nvSpPr>
        <p:spPr/>
        <p:txBody>
          <a:bodyPr/>
          <a:lstStyle/>
          <a:p>
            <a:r>
              <a:rPr lang="en-US" dirty="0"/>
              <a:t>Answer: B</a:t>
            </a:r>
          </a:p>
        </p:txBody>
      </p:sp>
    </p:spTree>
    <p:extLst>
      <p:ext uri="{BB962C8B-B14F-4D97-AF65-F5344CB8AC3E}">
        <p14:creationId xmlns:p14="http://schemas.microsoft.com/office/powerpoint/2010/main" val="1006969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62CFE4-1BAC-416A-97CE-17D288E45B8A}"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916908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62CFE4-1BAC-416A-97CE-17D288E45B8A}"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4654281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62CFE4-1BAC-416A-97CE-17D288E45B8A}"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5910622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62CFE4-1BAC-416A-97CE-17D288E45B8A}"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2035170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10ADDB1-A79E-ED48-B3D7-A56DD4EA92B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6727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6727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shorter</a:t>
            </a:r>
            <a:endParaRPr lang="en-US" dirty="0"/>
          </a:p>
        </p:txBody>
      </p:sp>
    </p:spTree>
    <p:extLst>
      <p:ext uri="{BB962C8B-B14F-4D97-AF65-F5344CB8AC3E}">
        <p14:creationId xmlns:p14="http://schemas.microsoft.com/office/powerpoint/2010/main" val="24885949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02FB1D-7218-4B51-A773-FCDE543EA94E}" type="slidenum">
              <a:rPr kumimoji="0" lang="en-US" sz="12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220664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10ADDB1-A79E-ED48-B3D7-A56DD4EA92B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6727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6727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sz="1200" kern="1200" dirty="0">
                <a:solidFill>
                  <a:schemeClr val="tx1"/>
                </a:solidFill>
                <a:latin typeface="Arial" charset="0"/>
                <a:ea typeface="ＭＳ Ｐゴシック" charset="0"/>
                <a:cs typeface="+mn-cs"/>
              </a:rPr>
              <a:t>Unnumbered Figure 1 Page 371</a:t>
            </a:r>
            <a:endParaRPr lang="en-US" dirty="0"/>
          </a:p>
        </p:txBody>
      </p:sp>
    </p:spTree>
    <p:extLst>
      <p:ext uri="{BB962C8B-B14F-4D97-AF65-F5344CB8AC3E}">
        <p14:creationId xmlns:p14="http://schemas.microsoft.com/office/powerpoint/2010/main" val="17368475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10ADDB1-A79E-ED48-B3D7-A56DD4EA92B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6727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6727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dirty="0"/>
              <a:t>Figure 12.26</a:t>
            </a:r>
          </a:p>
        </p:txBody>
      </p:sp>
    </p:spTree>
    <p:extLst>
      <p:ext uri="{BB962C8B-B14F-4D97-AF65-F5344CB8AC3E}">
        <p14:creationId xmlns:p14="http://schemas.microsoft.com/office/powerpoint/2010/main" val="20600355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10ADDB1-A79E-ED48-B3D7-A56DD4EA92B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6727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6727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dirty="0"/>
              <a:t>Figure 12.41</a:t>
            </a:r>
          </a:p>
        </p:txBody>
      </p:sp>
    </p:spTree>
    <p:extLst>
      <p:ext uri="{BB962C8B-B14F-4D97-AF65-F5344CB8AC3E}">
        <p14:creationId xmlns:p14="http://schemas.microsoft.com/office/powerpoint/2010/main" val="2850795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EB706CB-7524-464E-96DE-10DDA818655A}"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2068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06851" name="Rectangle 3"/>
          <p:cNvSpPr>
            <a:spLocks noGrp="1" noChangeArrowheads="1"/>
          </p:cNvSpPr>
          <p:nvPr>
            <p:ph type="body" idx="1"/>
          </p:nvPr>
        </p:nvSpPr>
        <p:spPr/>
        <p:txBody>
          <a:bodyPr/>
          <a:lstStyle/>
          <a:p>
            <a:r>
              <a:rPr lang="en-US" dirty="0"/>
              <a:t>Answer: C</a:t>
            </a:r>
          </a:p>
        </p:txBody>
      </p:sp>
    </p:spTree>
    <p:extLst>
      <p:ext uri="{BB962C8B-B14F-4D97-AF65-F5344CB8AC3E}">
        <p14:creationId xmlns:p14="http://schemas.microsoft.com/office/powerpoint/2010/main" val="11662483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61809-6673-4F45-8AF8-8487780D33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0379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A8481BB-8C0D-9745-9116-AFEAF1183839}"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r>
              <a:rPr lang="en-US" dirty="0">
                <a:latin typeface="Times" charset="0"/>
              </a:rPr>
              <a:t>Answer: E</a:t>
            </a:r>
          </a:p>
        </p:txBody>
      </p:sp>
    </p:spTree>
    <p:extLst>
      <p:ext uri="{BB962C8B-B14F-4D97-AF65-F5344CB8AC3E}">
        <p14:creationId xmlns:p14="http://schemas.microsoft.com/office/powerpoint/2010/main" val="8770867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10ADDB1-A79E-ED48-B3D7-A56DD4EA92B5}" type="slidenum">
              <a:rPr kumimoji="0" 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727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6727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dirty="0"/>
              <a:t>Figure 12.33</a:t>
            </a:r>
          </a:p>
        </p:txBody>
      </p:sp>
    </p:spTree>
    <p:extLst>
      <p:ext uri="{BB962C8B-B14F-4D97-AF65-F5344CB8AC3E}">
        <p14:creationId xmlns:p14="http://schemas.microsoft.com/office/powerpoint/2010/main" val="18616874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47305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lgn="l"/>
                <a14:m>
                  <m:oMathPara xmlns:m="http://schemas.openxmlformats.org/officeDocument/2006/math">
                    <m:oMathParaPr>
                      <m:jc m:val="centerGroup"/>
                    </m:oMathParaPr>
                    <m:oMath xmlns:m="http://schemas.openxmlformats.org/officeDocument/2006/math">
                      <m:r>
                        <a:rPr lang="en-US" altLang="en-US" sz="1200" b="1" i="1" smtClean="0">
                          <a:solidFill>
                            <a:srgbClr val="000000"/>
                          </a:solidFill>
                          <a:latin typeface="Cambria Math" panose="02040503050406030204" pitchFamily="18" charset="0"/>
                        </a:rPr>
                        <m:t>𝟑𝟒𝟎</m:t>
                      </m:r>
                      <m:f>
                        <m:fPr>
                          <m:ctrlPr>
                            <a:rPr lang="en-US" altLang="en-US" sz="1200" b="1" i="1" smtClean="0">
                              <a:solidFill>
                                <a:srgbClr val="000000"/>
                              </a:solidFill>
                              <a:latin typeface="Cambria Math" panose="02040503050406030204" pitchFamily="18" charset="0"/>
                            </a:rPr>
                          </m:ctrlPr>
                        </m:fPr>
                        <m:num>
                          <m:r>
                            <a:rPr lang="en-US" altLang="en-US" sz="1200" b="1" i="1" smtClean="0">
                              <a:solidFill>
                                <a:srgbClr val="000000"/>
                              </a:solidFill>
                              <a:latin typeface="Cambria Math" panose="02040503050406030204" pitchFamily="18" charset="0"/>
                            </a:rPr>
                            <m:t>𝒎</m:t>
                          </m:r>
                        </m:num>
                        <m:den>
                          <m:r>
                            <a:rPr lang="en-US" altLang="en-US" sz="1200" b="1" i="1" smtClean="0">
                              <a:solidFill>
                                <a:srgbClr val="000000"/>
                              </a:solidFill>
                              <a:latin typeface="Cambria Math" panose="02040503050406030204" pitchFamily="18" charset="0"/>
                            </a:rPr>
                            <m:t>𝒔</m:t>
                          </m:r>
                        </m:den>
                      </m:f>
                      <m:r>
                        <a:rPr lang="en-US" altLang="en-US" sz="1200" b="1" i="1" smtClean="0">
                          <a:solidFill>
                            <a:srgbClr val="000000"/>
                          </a:solidFill>
                          <a:latin typeface="Cambria Math" panose="02040503050406030204" pitchFamily="18" charset="0"/>
                        </a:rPr>
                        <m:t> </m:t>
                      </m:r>
                      <m:r>
                        <a:rPr lang="en-US" altLang="en-US" sz="1200" b="1" i="1" smtClean="0">
                          <a:solidFill>
                            <a:srgbClr val="000000"/>
                          </a:solidFill>
                          <a:latin typeface="Cambria Math" panose="02040503050406030204" pitchFamily="18" charset="0"/>
                        </a:rPr>
                        <m:t>𝑿</m:t>
                      </m:r>
                      <m:r>
                        <a:rPr lang="en-US" altLang="en-US" sz="1200" b="1" i="1" smtClean="0">
                          <a:solidFill>
                            <a:srgbClr val="000000"/>
                          </a:solidFill>
                          <a:latin typeface="Cambria Math" panose="02040503050406030204" pitchFamily="18" charset="0"/>
                        </a:rPr>
                        <m:t> </m:t>
                      </m:r>
                      <m:f>
                        <m:fPr>
                          <m:ctrlPr>
                            <a:rPr lang="en-US" altLang="en-US" sz="1200" b="1" i="1" smtClean="0">
                              <a:solidFill>
                                <a:srgbClr val="000000"/>
                              </a:solidFill>
                              <a:latin typeface="Cambria Math" panose="02040503050406030204" pitchFamily="18" charset="0"/>
                            </a:rPr>
                          </m:ctrlPr>
                        </m:fPr>
                        <m:num>
                          <m:r>
                            <a:rPr lang="en-US" altLang="en-US" sz="1200" b="1" i="1" smtClean="0">
                              <a:solidFill>
                                <a:srgbClr val="000000"/>
                              </a:solidFill>
                              <a:latin typeface="Cambria Math" panose="02040503050406030204" pitchFamily="18" charset="0"/>
                            </a:rPr>
                            <m:t>𝟏</m:t>
                          </m:r>
                        </m:num>
                        <m:den>
                          <m:r>
                            <a:rPr lang="en-US" altLang="en-US" sz="1200" b="1" i="1" smtClean="0">
                              <a:solidFill>
                                <a:srgbClr val="000000"/>
                              </a:solidFill>
                              <a:latin typeface="Cambria Math" panose="02040503050406030204" pitchFamily="18" charset="0"/>
                            </a:rPr>
                            <m:t>𝟖</m:t>
                          </m:r>
                        </m:den>
                      </m:f>
                      <m:r>
                        <a:rPr lang="en-US" altLang="en-US" sz="1200" b="1" i="1" smtClean="0">
                          <a:solidFill>
                            <a:srgbClr val="000000"/>
                          </a:solidFill>
                          <a:latin typeface="Cambria Math" panose="02040503050406030204" pitchFamily="18" charset="0"/>
                        </a:rPr>
                        <m:t> </m:t>
                      </m:r>
                      <m:r>
                        <a:rPr lang="en-US" altLang="en-US" sz="1200" b="1" i="1" smtClean="0">
                          <a:solidFill>
                            <a:srgbClr val="000000"/>
                          </a:solidFill>
                          <a:latin typeface="Cambria Math" panose="02040503050406030204" pitchFamily="18" charset="0"/>
                        </a:rPr>
                        <m:t>𝒔</m:t>
                      </m:r>
                      <m:r>
                        <a:rPr lang="en-US" altLang="en-US" sz="1200" b="1" i="1" smtClean="0">
                          <a:solidFill>
                            <a:srgbClr val="000000"/>
                          </a:solidFill>
                          <a:latin typeface="Cambria Math" panose="02040503050406030204" pitchFamily="18" charset="0"/>
                        </a:rPr>
                        <m:t>=</m:t>
                      </m:r>
                      <m:r>
                        <a:rPr lang="en-US" altLang="en-US" sz="1200" b="1" i="1" smtClean="0">
                          <a:solidFill>
                            <a:srgbClr val="000000"/>
                          </a:solidFill>
                          <a:latin typeface="Cambria Math" panose="02040503050406030204" pitchFamily="18" charset="0"/>
                        </a:rPr>
                        <m:t>𝟒𝟐</m:t>
                      </m:r>
                      <m:r>
                        <a:rPr lang="en-US" altLang="en-US" sz="1200" b="1" i="1" smtClean="0">
                          <a:solidFill>
                            <a:srgbClr val="000000"/>
                          </a:solidFill>
                          <a:latin typeface="Cambria Math" panose="02040503050406030204" pitchFamily="18" charset="0"/>
                        </a:rPr>
                        <m:t>.</m:t>
                      </m:r>
                      <m:r>
                        <a:rPr lang="en-US" altLang="en-US" sz="1200" b="1" i="1" smtClean="0">
                          <a:solidFill>
                            <a:srgbClr val="000000"/>
                          </a:solidFill>
                          <a:latin typeface="Cambria Math" panose="02040503050406030204" pitchFamily="18" charset="0"/>
                        </a:rPr>
                        <m:t>𝟓</m:t>
                      </m:r>
                      <m:r>
                        <a:rPr lang="en-US" altLang="en-US" sz="1200" b="1" i="1" smtClean="0">
                          <a:solidFill>
                            <a:srgbClr val="000000"/>
                          </a:solidFill>
                          <a:latin typeface="Cambria Math" panose="02040503050406030204" pitchFamily="18" charset="0"/>
                        </a:rPr>
                        <m:t> </m:t>
                      </m:r>
                      <m:r>
                        <a:rPr lang="en-US" altLang="en-US" sz="1200" b="1" i="1" smtClean="0">
                          <a:solidFill>
                            <a:srgbClr val="000000"/>
                          </a:solidFill>
                          <a:latin typeface="Cambria Math" panose="02040503050406030204" pitchFamily="18" charset="0"/>
                        </a:rPr>
                        <m:t>𝒎</m:t>
                      </m:r>
                    </m:oMath>
                  </m:oMathPara>
                </a14:m>
                <a:endParaRPr lang="en-US" altLang="en-US" sz="1200" dirty="0">
                  <a:solidFill>
                    <a:srgbClr val="000000"/>
                  </a:solidFill>
                  <a:latin typeface="Times New Roman" panose="02020603050405020304" pitchFamily="18" charset="0"/>
                </a:endParaRPr>
              </a:p>
            </p:txBody>
          </p:sp>
        </mc:Choice>
        <mc:Fallback xmlns="">
          <p:sp>
            <p:nvSpPr>
              <p:cNvPr id="3" name="Notes Placeholder 2"/>
              <p:cNvSpPr>
                <a:spLocks noGrp="1"/>
              </p:cNvSpPr>
              <p:nvPr>
                <p:ph type="body" idx="1"/>
              </p:nvPr>
            </p:nvSpPr>
            <p:spPr/>
            <p:txBody>
              <a:bodyPr/>
              <a:lstStyle/>
              <a:p>
                <a:pPr algn="l"/>
                <a:r>
                  <a:rPr lang="en-US" altLang="en-US" sz="1200" b="1" i="0" smtClean="0">
                    <a:solidFill>
                      <a:srgbClr val="000000"/>
                    </a:solidFill>
                    <a:latin typeface="Cambria Math" panose="02040503050406030204" pitchFamily="18" charset="0"/>
                  </a:rPr>
                  <a:t>𝟑𝟒𝟎</a:t>
                </a:r>
                <a:r>
                  <a:rPr lang="en-US" altLang="en-US" sz="1200" b="1" i="0" smtClean="0">
                    <a:solidFill>
                      <a:srgbClr val="000000"/>
                    </a:solidFill>
                    <a:latin typeface="Cambria Math" panose="02040503050406030204" pitchFamily="18" charset="0"/>
                  </a:rPr>
                  <a:t> 𝒎/𝒔  𝑿  𝟏/𝟖  𝒔=𝟒𝟐.𝟓 𝒎</a:t>
                </a:r>
                <a:endParaRPr lang="en-US" altLang="en-US" sz="1200" dirty="0" smtClean="0">
                  <a:solidFill>
                    <a:srgbClr val="000000"/>
                  </a:solidFill>
                  <a:latin typeface="Times New Roman" panose="02020603050405020304" pitchFamily="18" charset="0"/>
                </a:endParaRPr>
              </a:p>
            </p:txBody>
          </p:sp>
        </mc:Fallback>
      </mc:AlternateContent>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62CFE4-1BAC-416A-97CE-17D288E45B8A}"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822913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62CFE4-1BAC-416A-97CE-17D288E45B8A}"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68155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10ADDB1-A79E-ED48-B3D7-A56DD4EA92B5}" type="slidenum">
              <a:rPr kumimoji="0" 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727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6727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dirty="0"/>
              <a:t>Figure 12.9</a:t>
            </a:r>
          </a:p>
        </p:txBody>
      </p:sp>
    </p:spTree>
    <p:extLst>
      <p:ext uri="{BB962C8B-B14F-4D97-AF65-F5344CB8AC3E}">
        <p14:creationId xmlns:p14="http://schemas.microsoft.com/office/powerpoint/2010/main" val="1399940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410800A-B507-4845-A141-3794BD199CD3}"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2088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08899" name="Rectangle 3"/>
          <p:cNvSpPr>
            <a:spLocks noGrp="1" noChangeArrowheads="1"/>
          </p:cNvSpPr>
          <p:nvPr>
            <p:ph type="body" idx="1"/>
          </p:nvPr>
        </p:nvSpPr>
        <p:spPr/>
        <p:txBody>
          <a:bodyPr/>
          <a:lstStyle/>
          <a:p>
            <a:r>
              <a:rPr lang="en-US" dirty="0"/>
              <a:t>Answer: C</a:t>
            </a:r>
          </a:p>
        </p:txBody>
      </p:sp>
    </p:spTree>
    <p:extLst>
      <p:ext uri="{BB962C8B-B14F-4D97-AF65-F5344CB8AC3E}">
        <p14:creationId xmlns:p14="http://schemas.microsoft.com/office/powerpoint/2010/main" val="208780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61809-6673-4F45-8AF8-8487780D33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2653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61809-6673-4F45-8AF8-8487780D33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4609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62CFE4-1BAC-416A-97CE-17D288E45B8A}" type="slidenum">
              <a:rPr kumimoji="0" lang="en-US" altLang="en-US" sz="12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07330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Learning Objectives">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0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tabLst>
                <a:tab pos="176213" algn="l"/>
              </a:tabLst>
              <a:defRPr sz="2200" b="0" i="0" u="none" strike="noStrike" cap="none">
                <a:solidFill>
                  <a:schemeClr val="dk1"/>
                </a:solidFill>
                <a:latin typeface="+mn-lt"/>
                <a:ea typeface="Arial"/>
                <a:cs typeface="Arial"/>
                <a:sym typeface="Arial"/>
              </a:defRPr>
            </a:lvl1pPr>
            <a:lvl2pPr marL="742950" marR="0" lvl="1" indent="-283464" algn="l" rtl="0">
              <a:spcBef>
                <a:spcPts val="600"/>
              </a:spcBef>
              <a:buClr>
                <a:srgbClr val="007FA3"/>
              </a:buClr>
              <a:buSzPct val="100000"/>
              <a:buFont typeface="Arial"/>
              <a:buChar char="–"/>
              <a:defRPr sz="2200" b="0" i="0" u="none" strike="noStrike" cap="none">
                <a:solidFill>
                  <a:schemeClr val="dk1"/>
                </a:solidFill>
                <a:latin typeface="+mn-lt"/>
                <a:ea typeface="Arial"/>
                <a:cs typeface="Arial"/>
                <a:sym typeface="Arial"/>
              </a:defRPr>
            </a:lvl2pPr>
            <a:lvl3pPr marL="1143000" marR="0" lvl="2" indent="-228600" algn="l" rtl="0">
              <a:spcBef>
                <a:spcPts val="600"/>
              </a:spcBef>
              <a:buClr>
                <a:srgbClr val="007FA3"/>
              </a:buClr>
              <a:buSzPct val="100000"/>
              <a:buFont typeface="Noto Sans Symbols"/>
              <a:buChar char="▪"/>
              <a:defRPr sz="2200" b="0" i="0" u="none" strike="noStrike" cap="none">
                <a:solidFill>
                  <a:schemeClr val="dk1"/>
                </a:solidFill>
                <a:latin typeface="+mn-lt"/>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a:p>
          <a:p>
            <a:pPr lvl="1"/>
            <a:endParaRPr lang="en-IN" dirty="0"/>
          </a:p>
          <a:p>
            <a:pPr lvl="2"/>
            <a:endParaRPr lang="en-IN" dirty="0"/>
          </a:p>
        </p:txBody>
      </p:sp>
    </p:spTree>
    <p:extLst>
      <p:ext uri="{BB962C8B-B14F-4D97-AF65-F5344CB8AC3E}">
        <p14:creationId xmlns:p14="http://schemas.microsoft.com/office/powerpoint/2010/main" val="2469634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FB510DE9-7EF1-40C5-90AA-4C657746CA9B}"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97223407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4667A-E1DA-181D-5B8B-7AB4A75EE1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49C5F9-F2A0-C4AC-0B9E-663C95557505}"/>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ACE623-D6DA-86CA-077C-9EF6FA9DD2F5}"/>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B98012-FEA4-676B-04A4-FF7BA310328C}"/>
              </a:ext>
            </a:extLst>
          </p:cNvPr>
          <p:cNvSpPr>
            <a:spLocks noGrp="1"/>
          </p:cNvSpPr>
          <p:nvPr>
            <p:ph type="dt" sz="half" idx="10"/>
          </p:nvPr>
        </p:nvSpPr>
        <p:spPr/>
        <p:txBody>
          <a:bodyPr/>
          <a:lstStyle/>
          <a:p>
            <a:fld id="{E584AD0E-D7F9-4D83-AB78-832AC722EA3E}" type="datetimeFigureOut">
              <a:rPr lang="en-US" smtClean="0"/>
              <a:t>11/6/2023</a:t>
            </a:fld>
            <a:endParaRPr lang="en-US"/>
          </a:p>
        </p:txBody>
      </p:sp>
      <p:sp>
        <p:nvSpPr>
          <p:cNvPr id="6" name="Footer Placeholder 5">
            <a:extLst>
              <a:ext uri="{FF2B5EF4-FFF2-40B4-BE49-F238E27FC236}">
                <a16:creationId xmlns:a16="http://schemas.microsoft.com/office/drawing/2014/main" id="{DAFD4626-C7B5-6F2C-0249-9B4656404C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BB416F-7F22-960C-031C-1730AE19D7E5}"/>
              </a:ext>
            </a:extLst>
          </p:cNvPr>
          <p:cNvSpPr>
            <a:spLocks noGrp="1"/>
          </p:cNvSpPr>
          <p:nvPr>
            <p:ph type="sldNum" sz="quarter" idx="12"/>
          </p:nvPr>
        </p:nvSpPr>
        <p:spPr/>
        <p:txBody>
          <a:bodyPr/>
          <a:lstStyle/>
          <a:p>
            <a:fld id="{A7BA7A26-B129-4D90-AB91-FA0C92BAF348}" type="slidenum">
              <a:rPr lang="en-US" smtClean="0"/>
              <a:t>‹#›</a:t>
            </a:fld>
            <a:endParaRPr lang="en-US"/>
          </a:p>
        </p:txBody>
      </p:sp>
    </p:spTree>
    <p:extLst>
      <p:ext uri="{BB962C8B-B14F-4D97-AF65-F5344CB8AC3E}">
        <p14:creationId xmlns:p14="http://schemas.microsoft.com/office/powerpoint/2010/main" val="238580339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42700-909B-17DB-6CC6-2E1B5563468B}"/>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CEEFD1-0D80-6DDF-141D-F8736EA0E7EA}"/>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6C6E67B-6727-68DF-0064-734BE226672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806314-5E6F-C95A-9E53-516111B3B00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2715CE0-8BBF-2762-0FF4-7929CB22F9F9}"/>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385B19-7A51-F213-E911-648E45AC26A3}"/>
              </a:ext>
            </a:extLst>
          </p:cNvPr>
          <p:cNvSpPr>
            <a:spLocks noGrp="1"/>
          </p:cNvSpPr>
          <p:nvPr>
            <p:ph type="dt" sz="half" idx="10"/>
          </p:nvPr>
        </p:nvSpPr>
        <p:spPr/>
        <p:txBody>
          <a:bodyPr/>
          <a:lstStyle/>
          <a:p>
            <a:fld id="{E584AD0E-D7F9-4D83-AB78-832AC722EA3E}" type="datetimeFigureOut">
              <a:rPr lang="en-US" smtClean="0"/>
              <a:t>11/6/2023</a:t>
            </a:fld>
            <a:endParaRPr lang="en-US"/>
          </a:p>
        </p:txBody>
      </p:sp>
      <p:sp>
        <p:nvSpPr>
          <p:cNvPr id="8" name="Footer Placeholder 7">
            <a:extLst>
              <a:ext uri="{FF2B5EF4-FFF2-40B4-BE49-F238E27FC236}">
                <a16:creationId xmlns:a16="http://schemas.microsoft.com/office/drawing/2014/main" id="{2AA019E1-E6CD-A63A-44C8-EC35EEBA45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C235A80-16D7-30F3-B82C-93D741E3C661}"/>
              </a:ext>
            </a:extLst>
          </p:cNvPr>
          <p:cNvSpPr>
            <a:spLocks noGrp="1"/>
          </p:cNvSpPr>
          <p:nvPr>
            <p:ph type="sldNum" sz="quarter" idx="12"/>
          </p:nvPr>
        </p:nvSpPr>
        <p:spPr/>
        <p:txBody>
          <a:bodyPr/>
          <a:lstStyle/>
          <a:p>
            <a:fld id="{A7BA7A26-B129-4D90-AB91-FA0C92BAF348}" type="slidenum">
              <a:rPr lang="en-US" smtClean="0"/>
              <a:t>‹#›</a:t>
            </a:fld>
            <a:endParaRPr lang="en-US"/>
          </a:p>
        </p:txBody>
      </p:sp>
    </p:spTree>
    <p:extLst>
      <p:ext uri="{BB962C8B-B14F-4D97-AF65-F5344CB8AC3E}">
        <p14:creationId xmlns:p14="http://schemas.microsoft.com/office/powerpoint/2010/main" val="4600091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8EA27-5B26-259A-EDB5-7343ACAAAA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07849B-B88C-5E36-DCD2-C2144CB6A1BD}"/>
              </a:ext>
            </a:extLst>
          </p:cNvPr>
          <p:cNvSpPr>
            <a:spLocks noGrp="1"/>
          </p:cNvSpPr>
          <p:nvPr>
            <p:ph type="dt" sz="half" idx="10"/>
          </p:nvPr>
        </p:nvSpPr>
        <p:spPr/>
        <p:txBody>
          <a:bodyPr/>
          <a:lstStyle/>
          <a:p>
            <a:fld id="{E584AD0E-D7F9-4D83-AB78-832AC722EA3E}" type="datetimeFigureOut">
              <a:rPr lang="en-US" smtClean="0"/>
              <a:t>11/6/2023</a:t>
            </a:fld>
            <a:endParaRPr lang="en-US"/>
          </a:p>
        </p:txBody>
      </p:sp>
      <p:sp>
        <p:nvSpPr>
          <p:cNvPr id="4" name="Footer Placeholder 3">
            <a:extLst>
              <a:ext uri="{FF2B5EF4-FFF2-40B4-BE49-F238E27FC236}">
                <a16:creationId xmlns:a16="http://schemas.microsoft.com/office/drawing/2014/main" id="{DF8BFA7F-0EC1-D48D-A9A7-00B8BCBCF4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33B7942-0ED3-8903-4624-53EB66E544A6}"/>
              </a:ext>
            </a:extLst>
          </p:cNvPr>
          <p:cNvSpPr>
            <a:spLocks noGrp="1"/>
          </p:cNvSpPr>
          <p:nvPr>
            <p:ph type="sldNum" sz="quarter" idx="12"/>
          </p:nvPr>
        </p:nvSpPr>
        <p:spPr/>
        <p:txBody>
          <a:bodyPr/>
          <a:lstStyle/>
          <a:p>
            <a:fld id="{A7BA7A26-B129-4D90-AB91-FA0C92BAF348}" type="slidenum">
              <a:rPr lang="en-US" smtClean="0"/>
              <a:t>‹#›</a:t>
            </a:fld>
            <a:endParaRPr lang="en-US"/>
          </a:p>
        </p:txBody>
      </p:sp>
    </p:spTree>
    <p:extLst>
      <p:ext uri="{BB962C8B-B14F-4D97-AF65-F5344CB8AC3E}">
        <p14:creationId xmlns:p14="http://schemas.microsoft.com/office/powerpoint/2010/main" val="389888957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150702-7E2F-546E-DA50-363DF90E5477}"/>
              </a:ext>
            </a:extLst>
          </p:cNvPr>
          <p:cNvSpPr>
            <a:spLocks noGrp="1"/>
          </p:cNvSpPr>
          <p:nvPr>
            <p:ph type="dt" sz="half" idx="10"/>
          </p:nvPr>
        </p:nvSpPr>
        <p:spPr/>
        <p:txBody>
          <a:bodyPr/>
          <a:lstStyle/>
          <a:p>
            <a:fld id="{E584AD0E-D7F9-4D83-AB78-832AC722EA3E}" type="datetimeFigureOut">
              <a:rPr lang="en-US" smtClean="0"/>
              <a:t>11/6/2023</a:t>
            </a:fld>
            <a:endParaRPr lang="en-US"/>
          </a:p>
        </p:txBody>
      </p:sp>
      <p:sp>
        <p:nvSpPr>
          <p:cNvPr id="3" name="Footer Placeholder 2">
            <a:extLst>
              <a:ext uri="{FF2B5EF4-FFF2-40B4-BE49-F238E27FC236}">
                <a16:creationId xmlns:a16="http://schemas.microsoft.com/office/drawing/2014/main" id="{D9B691FA-3FE8-B789-AAF0-00B97F73AF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F37780-CD99-76A0-84E8-ABB7F2109D6B}"/>
              </a:ext>
            </a:extLst>
          </p:cNvPr>
          <p:cNvSpPr>
            <a:spLocks noGrp="1"/>
          </p:cNvSpPr>
          <p:nvPr>
            <p:ph type="sldNum" sz="quarter" idx="12"/>
          </p:nvPr>
        </p:nvSpPr>
        <p:spPr/>
        <p:txBody>
          <a:bodyPr/>
          <a:lstStyle/>
          <a:p>
            <a:fld id="{A7BA7A26-B129-4D90-AB91-FA0C92BAF348}" type="slidenum">
              <a:rPr lang="en-US" smtClean="0"/>
              <a:t>‹#›</a:t>
            </a:fld>
            <a:endParaRPr lang="en-US"/>
          </a:p>
        </p:txBody>
      </p:sp>
    </p:spTree>
    <p:extLst>
      <p:ext uri="{BB962C8B-B14F-4D97-AF65-F5344CB8AC3E}">
        <p14:creationId xmlns:p14="http://schemas.microsoft.com/office/powerpoint/2010/main" val="17912783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DFB02-AB74-40B1-937B-866DBBB2A65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368DCD8-BF80-C64A-3221-ED9836349EFF}"/>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F9FB80-B771-DAA4-FAF4-501FC0EBAB4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59724CF-525B-770D-5C85-23A6E2EF8D08}"/>
              </a:ext>
            </a:extLst>
          </p:cNvPr>
          <p:cNvSpPr>
            <a:spLocks noGrp="1"/>
          </p:cNvSpPr>
          <p:nvPr>
            <p:ph type="dt" sz="half" idx="10"/>
          </p:nvPr>
        </p:nvSpPr>
        <p:spPr/>
        <p:txBody>
          <a:bodyPr/>
          <a:lstStyle/>
          <a:p>
            <a:fld id="{E584AD0E-D7F9-4D83-AB78-832AC722EA3E}" type="datetimeFigureOut">
              <a:rPr lang="en-US" smtClean="0"/>
              <a:t>11/6/2023</a:t>
            </a:fld>
            <a:endParaRPr lang="en-US"/>
          </a:p>
        </p:txBody>
      </p:sp>
      <p:sp>
        <p:nvSpPr>
          <p:cNvPr id="6" name="Footer Placeholder 5">
            <a:extLst>
              <a:ext uri="{FF2B5EF4-FFF2-40B4-BE49-F238E27FC236}">
                <a16:creationId xmlns:a16="http://schemas.microsoft.com/office/drawing/2014/main" id="{7E00022A-035A-5E41-BF70-0BA55DE471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A41466-1EDA-6C47-2C65-C6B67401556F}"/>
              </a:ext>
            </a:extLst>
          </p:cNvPr>
          <p:cNvSpPr>
            <a:spLocks noGrp="1"/>
          </p:cNvSpPr>
          <p:nvPr>
            <p:ph type="sldNum" sz="quarter" idx="12"/>
          </p:nvPr>
        </p:nvSpPr>
        <p:spPr/>
        <p:txBody>
          <a:bodyPr/>
          <a:lstStyle/>
          <a:p>
            <a:fld id="{A7BA7A26-B129-4D90-AB91-FA0C92BAF348}" type="slidenum">
              <a:rPr lang="en-US" smtClean="0"/>
              <a:t>‹#›</a:t>
            </a:fld>
            <a:endParaRPr lang="en-US"/>
          </a:p>
        </p:txBody>
      </p:sp>
    </p:spTree>
    <p:extLst>
      <p:ext uri="{BB962C8B-B14F-4D97-AF65-F5344CB8AC3E}">
        <p14:creationId xmlns:p14="http://schemas.microsoft.com/office/powerpoint/2010/main" val="175906298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A92A8-7653-FA70-9702-AA20E758E20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47BEFE15-D28B-6E54-8DFE-AA002F373E92}"/>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8B89E0F5-64D4-3197-522D-0931D7E946E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0C46685-5C16-0929-B5BF-C851398D8F04}"/>
              </a:ext>
            </a:extLst>
          </p:cNvPr>
          <p:cNvSpPr>
            <a:spLocks noGrp="1"/>
          </p:cNvSpPr>
          <p:nvPr>
            <p:ph type="dt" sz="half" idx="10"/>
          </p:nvPr>
        </p:nvSpPr>
        <p:spPr/>
        <p:txBody>
          <a:bodyPr/>
          <a:lstStyle/>
          <a:p>
            <a:fld id="{E584AD0E-D7F9-4D83-AB78-832AC722EA3E}" type="datetimeFigureOut">
              <a:rPr lang="en-US" smtClean="0"/>
              <a:t>11/6/2023</a:t>
            </a:fld>
            <a:endParaRPr lang="en-US"/>
          </a:p>
        </p:txBody>
      </p:sp>
      <p:sp>
        <p:nvSpPr>
          <p:cNvPr id="6" name="Footer Placeholder 5">
            <a:extLst>
              <a:ext uri="{FF2B5EF4-FFF2-40B4-BE49-F238E27FC236}">
                <a16:creationId xmlns:a16="http://schemas.microsoft.com/office/drawing/2014/main" id="{DB989F3E-7DC0-B5EC-2F9F-9B924E4E53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1513E4-C1CF-D695-5D78-2E60155D831B}"/>
              </a:ext>
            </a:extLst>
          </p:cNvPr>
          <p:cNvSpPr>
            <a:spLocks noGrp="1"/>
          </p:cNvSpPr>
          <p:nvPr>
            <p:ph type="sldNum" sz="quarter" idx="12"/>
          </p:nvPr>
        </p:nvSpPr>
        <p:spPr/>
        <p:txBody>
          <a:bodyPr/>
          <a:lstStyle/>
          <a:p>
            <a:fld id="{A7BA7A26-B129-4D90-AB91-FA0C92BAF348}" type="slidenum">
              <a:rPr lang="en-US" smtClean="0"/>
              <a:t>‹#›</a:t>
            </a:fld>
            <a:endParaRPr lang="en-US"/>
          </a:p>
        </p:txBody>
      </p:sp>
    </p:spTree>
    <p:extLst>
      <p:ext uri="{BB962C8B-B14F-4D97-AF65-F5344CB8AC3E}">
        <p14:creationId xmlns:p14="http://schemas.microsoft.com/office/powerpoint/2010/main" val="203508651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D79BB-23C5-C4A4-F720-39D3AD2CC1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4DE64D-A351-694D-2AA4-40CE0C4C5E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43BDDB-3E8E-3449-57DD-F8234C44240E}"/>
              </a:ext>
            </a:extLst>
          </p:cNvPr>
          <p:cNvSpPr>
            <a:spLocks noGrp="1"/>
          </p:cNvSpPr>
          <p:nvPr>
            <p:ph type="dt" sz="half" idx="10"/>
          </p:nvPr>
        </p:nvSpPr>
        <p:spPr/>
        <p:txBody>
          <a:bodyPr/>
          <a:lstStyle/>
          <a:p>
            <a:fld id="{E584AD0E-D7F9-4D83-AB78-832AC722EA3E}" type="datetimeFigureOut">
              <a:rPr lang="en-US" smtClean="0"/>
              <a:t>11/6/2023</a:t>
            </a:fld>
            <a:endParaRPr lang="en-US"/>
          </a:p>
        </p:txBody>
      </p:sp>
      <p:sp>
        <p:nvSpPr>
          <p:cNvPr id="5" name="Footer Placeholder 4">
            <a:extLst>
              <a:ext uri="{FF2B5EF4-FFF2-40B4-BE49-F238E27FC236}">
                <a16:creationId xmlns:a16="http://schemas.microsoft.com/office/drawing/2014/main" id="{BCD998C1-378F-851D-BEBA-DD06630431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6347EF-82D8-2A25-AD4D-D8C16D2F6CB5}"/>
              </a:ext>
            </a:extLst>
          </p:cNvPr>
          <p:cNvSpPr>
            <a:spLocks noGrp="1"/>
          </p:cNvSpPr>
          <p:nvPr>
            <p:ph type="sldNum" sz="quarter" idx="12"/>
          </p:nvPr>
        </p:nvSpPr>
        <p:spPr/>
        <p:txBody>
          <a:bodyPr/>
          <a:lstStyle/>
          <a:p>
            <a:fld id="{A7BA7A26-B129-4D90-AB91-FA0C92BAF348}" type="slidenum">
              <a:rPr lang="en-US" smtClean="0"/>
              <a:t>‹#›</a:t>
            </a:fld>
            <a:endParaRPr lang="en-US"/>
          </a:p>
        </p:txBody>
      </p:sp>
    </p:spTree>
    <p:extLst>
      <p:ext uri="{BB962C8B-B14F-4D97-AF65-F5344CB8AC3E}">
        <p14:creationId xmlns:p14="http://schemas.microsoft.com/office/powerpoint/2010/main" val="238263667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1DD25C-04D2-ED19-E70F-C4091938CC69}"/>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1BDAEA-E673-F9D8-4021-B0C3FAD2CCF8}"/>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285B40-2D8A-F162-7C49-39EA32CD2503}"/>
              </a:ext>
            </a:extLst>
          </p:cNvPr>
          <p:cNvSpPr>
            <a:spLocks noGrp="1"/>
          </p:cNvSpPr>
          <p:nvPr>
            <p:ph type="dt" sz="half" idx="10"/>
          </p:nvPr>
        </p:nvSpPr>
        <p:spPr/>
        <p:txBody>
          <a:bodyPr/>
          <a:lstStyle/>
          <a:p>
            <a:fld id="{E584AD0E-D7F9-4D83-AB78-832AC722EA3E}" type="datetimeFigureOut">
              <a:rPr lang="en-US" smtClean="0"/>
              <a:t>11/6/2023</a:t>
            </a:fld>
            <a:endParaRPr lang="en-US"/>
          </a:p>
        </p:txBody>
      </p:sp>
      <p:sp>
        <p:nvSpPr>
          <p:cNvPr id="5" name="Footer Placeholder 4">
            <a:extLst>
              <a:ext uri="{FF2B5EF4-FFF2-40B4-BE49-F238E27FC236}">
                <a16:creationId xmlns:a16="http://schemas.microsoft.com/office/drawing/2014/main" id="{6FF88B03-5A3C-F254-A486-99914B035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CB6A20-2FDF-D616-AF88-E0103A5725DB}"/>
              </a:ext>
            </a:extLst>
          </p:cNvPr>
          <p:cNvSpPr>
            <a:spLocks noGrp="1"/>
          </p:cNvSpPr>
          <p:nvPr>
            <p:ph type="sldNum" sz="quarter" idx="12"/>
          </p:nvPr>
        </p:nvSpPr>
        <p:spPr/>
        <p:txBody>
          <a:bodyPr/>
          <a:lstStyle/>
          <a:p>
            <a:fld id="{A7BA7A26-B129-4D90-AB91-FA0C92BAF348}" type="slidenum">
              <a:rPr lang="en-US" smtClean="0"/>
              <a:t>‹#›</a:t>
            </a:fld>
            <a:endParaRPr lang="en-US"/>
          </a:p>
        </p:txBody>
      </p:sp>
    </p:spTree>
    <p:extLst>
      <p:ext uri="{BB962C8B-B14F-4D97-AF65-F5344CB8AC3E}">
        <p14:creationId xmlns:p14="http://schemas.microsoft.com/office/powerpoint/2010/main" val="2225124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510DE9-7EF1-40C5-90AA-4C657746CA9B}"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20408931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B510DE9-7EF1-40C5-90AA-4C657746CA9B}"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14517340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B510DE9-7EF1-40C5-90AA-4C657746CA9B}" type="datetimeFigureOut">
              <a:rPr lang="en-US" smtClean="0"/>
              <a:t>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7468002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B510DE9-7EF1-40C5-90AA-4C657746CA9B}" type="datetimeFigureOut">
              <a:rPr lang="en-US" smtClean="0"/>
              <a:t>11/6/2023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41437492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B510DE9-7EF1-40C5-90AA-4C657746CA9B}" type="datetimeFigureOut">
              <a:rPr lang="en-US" smtClean="0"/>
              <a:t>11/6/2023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4017179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510DE9-7EF1-40C5-90AA-4C657746CA9B}" type="datetimeFigureOut">
              <a:rPr lang="en-US" smtClean="0"/>
              <a:t>11/6/2023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27601644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B510DE9-7EF1-40C5-90AA-4C657746CA9B}" type="datetimeFigureOut">
              <a:rPr lang="en-US" smtClean="0"/>
              <a:t>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19548615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B510DE9-7EF1-40C5-90AA-4C657746CA9B}" type="datetimeFigureOut">
              <a:rPr lang="en-US" smtClean="0"/>
              <a:t>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8876088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510DE9-7EF1-40C5-90AA-4C657746CA9B}"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3140253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15153"/>
            <a:ext cx="8229600" cy="110265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393726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510DE9-7EF1-40C5-90AA-4C657746CA9B}"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28907842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9902509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97977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754197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61611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72624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4936226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48166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616023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32332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On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6"/>
            <a:ext cx="8229600" cy="4467955"/>
          </a:xfrm>
        </p:spPr>
        <p:txBody>
          <a:bodyPr lIns="0" tIns="0" rIns="0" bIns="0"/>
          <a:lstStyle>
            <a:lvl1pPr indent="-255600">
              <a:defRPr sz="2400">
                <a:latin typeface="+mn-lt"/>
              </a:defRPr>
            </a:lvl1pPr>
          </a:lstStyle>
          <a:p>
            <a:pPr lvl="0"/>
            <a:r>
              <a:rPr lang="en-US" dirty="0"/>
              <a:t>Edit Master text styles</a:t>
            </a:r>
          </a:p>
        </p:txBody>
      </p:sp>
    </p:spTree>
    <p:extLst>
      <p:ext uri="{BB962C8B-B14F-4D97-AF65-F5344CB8AC3E}">
        <p14:creationId xmlns:p14="http://schemas.microsoft.com/office/powerpoint/2010/main" val="28627188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71610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21270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50288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4ADB908-3AB0-CC40-BA01-AA768E12A6AA}" type="slidenum">
              <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35783728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360FC682-90A6-7B4D-A55B-0BC98DED4EEB}" type="slidenum">
              <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21382319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F861A5B-F3F2-B64D-A707-1D066BD57AC9}" type="slidenum">
              <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30780157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ABF8D2C-0DBC-4241-9007-2AAFEE1C6AD7}" type="slidenum">
              <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19013948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8" name="Footer Placeholder 7"/>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9" name="Slide Number Placeholder 8"/>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11F2195-C89E-1742-ADD1-C2D9187BCD70}" type="slidenum">
              <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26331377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4" name="Footer Placeholder 3"/>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5" name="Slide Number Placeholder 4"/>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DC24604A-5644-4C4B-A6EB-7F4767D25AD0}" type="slidenum">
              <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32406457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3" name="Footer Placeholder 2"/>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4" name="Slide Number Placeholder 3"/>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42D20FB-AB89-7048-B4E1-A6582D94D5B9}" type="slidenum">
              <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2151069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Thre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1416051"/>
          </a:xfrm>
        </p:spPr>
        <p:txBody>
          <a:bodyPr lIns="0" tIns="0" rIns="0" bIns="0"/>
          <a:lstStyle>
            <a:lvl1pPr indent="-255600">
              <a:defRPr sz="2200">
                <a:latin typeface="+mn-lt"/>
              </a:defRPr>
            </a:lvl1pPr>
            <a:lvl2pPr indent="-284400">
              <a:defRPr sz="2200">
                <a:latin typeface="+mn-lt"/>
              </a:defRPr>
            </a:lvl2pPr>
            <a:lvl3pPr indent="-230400">
              <a:defRPr sz="2200">
                <a:latin typeface="+mn-lt"/>
              </a:defRPr>
            </a:lvl3pPr>
            <a:lvl4pPr indent="-230400">
              <a:defRPr sz="2200">
                <a:latin typeface="+mn-lt"/>
              </a:defRPr>
            </a:lvl4pPr>
            <a:lvl5pPr>
              <a:defRPr sz="22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3173413"/>
            <a:ext cx="8229600" cy="1339636"/>
          </a:xfrm>
        </p:spPr>
        <p:txBody>
          <a:bodyPr lIns="0" tIns="0" rIns="0" bIns="0"/>
          <a:lstStyle>
            <a:lvl1pPr indent="-255600">
              <a:defRPr sz="2200">
                <a:latin typeface="+mn-lt"/>
              </a:defRPr>
            </a:lvl1pPr>
            <a:lvl2pPr indent="-284400">
              <a:defRPr sz="2200">
                <a:latin typeface="+mn-lt"/>
              </a:defRPr>
            </a:lvl2pPr>
            <a:lvl3pPr indent="-230400">
              <a:defRPr sz="2200">
                <a:latin typeface="+mn-lt"/>
              </a:defRPr>
            </a:lvl3pPr>
            <a:lvl4pPr indent="-230400">
              <a:defRPr sz="2200">
                <a:latin typeface="+mn-lt"/>
              </a:defRPr>
            </a:lvl4pPr>
            <a:lvl5pPr>
              <a:defRPr sz="22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4665662"/>
            <a:ext cx="8232128" cy="1251043"/>
          </a:xfrm>
        </p:spPr>
        <p:txBody>
          <a:bodyPr lIns="0" tIns="0" rIns="0" bIns="0"/>
          <a:lstStyle>
            <a:lvl1pPr>
              <a:defRPr sz="2200">
                <a:latin typeface="+mn-lt"/>
              </a:defRPr>
            </a:lvl1pPr>
            <a:lvl2pPr indent="-284400">
              <a:defRPr sz="2200">
                <a:latin typeface="+mn-lt"/>
              </a:defRPr>
            </a:lvl2pPr>
            <a:lvl3pPr indent="-230400">
              <a:defRPr sz="2200">
                <a:latin typeface="+mn-lt"/>
              </a:defRPr>
            </a:lvl3pPr>
            <a:lvl4pPr indent="-230400">
              <a:defRPr sz="2200">
                <a:latin typeface="+mn-lt"/>
              </a:defRPr>
            </a:lvl4pPr>
            <a:lvl5pPr>
              <a:defRPr sz="22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3629300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FAFC807-7CEF-9F4C-875E-90D733B55D5D}" type="slidenum">
              <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2594260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F74FED7-B5FA-4B45-A17E-76839287B688}" type="slidenum">
              <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16586715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F4022DC-D549-AD49-8259-2E3A8F309429}" type="slidenum">
              <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5901451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605F6A0-95E6-3743-B7C4-6725CAB480B3}" type="slidenum">
              <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25587068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365125" y="3124200"/>
            <a:ext cx="6569075" cy="457200"/>
          </a:xfrm>
          <a:extLst>
            <a:ext uri="{909E8E84-426E-40dd-AFC4-6F175D3DCCD1}">
              <a14:hiddenFill xmlns:a14="http://schemas.microsoft.com/office/drawing/2010/main" xmlns="">
                <a:solidFill>
                  <a:schemeClr val="accent1"/>
                </a:solidFill>
              </a14:hiddenFill>
            </a:ext>
          </a:extLst>
        </p:spPr>
        <p:txBody>
          <a:bodyPr lIns="91440"/>
          <a:lstStyle>
            <a:lvl1pPr>
              <a:defRPr sz="2400"/>
            </a:lvl1pPr>
          </a:lstStyle>
          <a:p>
            <a:pPr lvl="0"/>
            <a:r>
              <a:rPr lang="en-US" noProof="0"/>
              <a:t>Click to edit Master title style</a:t>
            </a:r>
          </a:p>
        </p:txBody>
      </p:sp>
      <p:sp>
        <p:nvSpPr>
          <p:cNvPr id="4099" name="Rectangle 3"/>
          <p:cNvSpPr>
            <a:spLocks noGrp="1" noChangeArrowheads="1"/>
          </p:cNvSpPr>
          <p:nvPr>
            <p:ph type="subTitle" idx="1"/>
          </p:nvPr>
        </p:nvSpPr>
        <p:spPr bwMode="auto">
          <a:xfrm>
            <a:off x="365125" y="3811588"/>
            <a:ext cx="6569075" cy="457200"/>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buFontTx/>
              <a:buNone/>
              <a:defRPr sz="2400"/>
            </a:lvl1pPr>
          </a:lstStyle>
          <a:p>
            <a:pPr lvl="0"/>
            <a:r>
              <a:rPr lang="en-US" noProof="0"/>
              <a:t>Click to edit Master subtitle style</a:t>
            </a:r>
          </a:p>
        </p:txBody>
      </p:sp>
      <p:sp>
        <p:nvSpPr>
          <p:cNvPr id="4101" name="Rectangle 5"/>
          <p:cNvSpPr>
            <a:spLocks noChangeArrowheads="1"/>
          </p:cNvSpPr>
          <p:nvPr/>
        </p:nvSpPr>
        <p:spPr bwMode="auto">
          <a:xfrm>
            <a:off x="0" y="0"/>
            <a:ext cx="9144000" cy="609600"/>
          </a:xfrm>
          <a:prstGeom prst="rect">
            <a:avLst/>
          </a:prstGeom>
          <a:solidFill>
            <a:srgbClr val="3333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200" b="0" dirty="0">
              <a:solidFill>
                <a:srgbClr val="000000"/>
              </a:solidFill>
              <a:latin typeface="Arial" charset="0"/>
            </a:endParaRPr>
          </a:p>
        </p:txBody>
      </p:sp>
      <p:sp>
        <p:nvSpPr>
          <p:cNvPr id="4102" name="Text Box 6"/>
          <p:cNvSpPr txBox="1">
            <a:spLocks noChangeArrowheads="1"/>
          </p:cNvSpPr>
          <p:nvPr/>
        </p:nvSpPr>
        <p:spPr bwMode="auto">
          <a:xfrm>
            <a:off x="365125" y="44450"/>
            <a:ext cx="80010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800" b="0" dirty="0">
                <a:solidFill>
                  <a:srgbClr val="FFFFFF"/>
                </a:solidFill>
                <a:latin typeface="Arial" charset="0"/>
              </a:rPr>
              <a:t>Chapter X Lecture</a:t>
            </a:r>
          </a:p>
        </p:txBody>
      </p:sp>
      <p:sp>
        <p:nvSpPr>
          <p:cNvPr id="4104" name="Rectangle 8"/>
          <p:cNvSpPr>
            <a:spLocks noChangeArrowheads="1"/>
          </p:cNvSpPr>
          <p:nvPr userDrawn="1"/>
        </p:nvSpPr>
        <p:spPr bwMode="gray">
          <a:xfrm>
            <a:off x="0" y="6400800"/>
            <a:ext cx="9144000" cy="457200"/>
          </a:xfrm>
          <a:prstGeom prst="rect">
            <a:avLst/>
          </a:prstGeom>
          <a:solidFill>
            <a:srgbClr val="33339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0" tIns="0" rIns="0" bIns="0" anchor="ctr"/>
          <a:lstStyle/>
          <a:p>
            <a:pPr eaLnBrk="0" hangingPunct="0"/>
            <a:endParaRPr lang="en-US" sz="1200" b="0" dirty="0">
              <a:solidFill>
                <a:srgbClr val="000000"/>
              </a:solidFill>
              <a:latin typeface="Arial" charset="0"/>
            </a:endParaRPr>
          </a:p>
        </p:txBody>
      </p:sp>
      <p:pic>
        <p:nvPicPr>
          <p:cNvPr id="4107" name="Picture 11" descr="Pearson_Bound_White"/>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12063" y="6356350"/>
            <a:ext cx="1528762" cy="493713"/>
          </a:xfrm>
          <a:prstGeom prst="rect">
            <a:avLst/>
          </a:prstGeom>
          <a:noFill/>
          <a:extLst>
            <a:ext uri="{909E8E84-426E-40dd-AFC4-6F175D3DCCD1}">
              <a14:hiddenFill xmlns:a14="http://schemas.microsoft.com/office/drawing/2010/main" xmlns="">
                <a:solidFill>
                  <a:srgbClr val="FFFFFF"/>
                </a:solidFill>
              </a14:hiddenFill>
            </a:ext>
          </a:extLst>
        </p:spPr>
      </p:pic>
      <p:pic>
        <p:nvPicPr>
          <p:cNvPr id="4108" name="Picture 12" descr="Pearson_Strap_Bound_White"/>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356350"/>
            <a:ext cx="1762125" cy="493713"/>
          </a:xfrm>
          <a:prstGeom prst="rect">
            <a:avLst/>
          </a:prstGeom>
          <a:noFill/>
          <a:extLst>
            <a:ext uri="{909E8E84-426E-40dd-AFC4-6F175D3DCCD1}">
              <a14:hiddenFill xmlns:a14="http://schemas.microsoft.com/office/drawing/2010/main" xmlns="">
                <a:solidFill>
                  <a:srgbClr val="FFFFFF"/>
                </a:solidFill>
              </a14:hiddenFill>
            </a:ext>
          </a:extLst>
        </p:spPr>
      </p:pic>
      <p:sp>
        <p:nvSpPr>
          <p:cNvPr id="4110" name="Line 14"/>
          <p:cNvSpPr>
            <a:spLocks noChangeShapeType="1"/>
          </p:cNvSpPr>
          <p:nvPr userDrawn="1"/>
        </p:nvSpPr>
        <p:spPr bwMode="gray">
          <a:xfrm>
            <a:off x="0" y="6397625"/>
            <a:ext cx="9139238" cy="0"/>
          </a:xfrm>
          <a:prstGeom prst="line">
            <a:avLst/>
          </a:prstGeom>
          <a:noFill/>
          <a:ln w="635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0" hangingPunct="0"/>
            <a:endParaRPr lang="en-US" sz="1200" b="0" dirty="0">
              <a:solidFill>
                <a:srgbClr val="000000"/>
              </a:solidFill>
              <a:latin typeface="Arial" charset="0"/>
            </a:endParaRPr>
          </a:p>
        </p:txBody>
      </p:sp>
      <p:sp>
        <p:nvSpPr>
          <p:cNvPr id="4111" name="Text Box 15"/>
          <p:cNvSpPr txBox="1">
            <a:spLocks noChangeArrowheads="1"/>
          </p:cNvSpPr>
          <p:nvPr userDrawn="1"/>
        </p:nvSpPr>
        <p:spPr bwMode="auto">
          <a:xfrm>
            <a:off x="457200" y="881063"/>
            <a:ext cx="8448675" cy="942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a:spcBef>
                <a:spcPct val="50000"/>
              </a:spcBef>
            </a:pPr>
            <a:r>
              <a:rPr lang="en-US" sz="3600" dirty="0">
                <a:solidFill>
                  <a:srgbClr val="000000"/>
                </a:solidFill>
                <a:latin typeface="Arial" charset="0"/>
              </a:rPr>
              <a:t>Book Title</a:t>
            </a:r>
          </a:p>
          <a:p>
            <a:pPr algn="r">
              <a:spcBef>
                <a:spcPct val="10000"/>
              </a:spcBef>
            </a:pPr>
            <a:r>
              <a:rPr lang="en-US" sz="1800" b="0" dirty="0">
                <a:solidFill>
                  <a:srgbClr val="000000"/>
                </a:solidFill>
                <a:latin typeface="Arial" charset="0"/>
              </a:rPr>
              <a:t>Edition</a:t>
            </a:r>
            <a:endParaRPr lang="en-US" sz="1800" dirty="0">
              <a:solidFill>
                <a:srgbClr val="000000"/>
              </a:solidFill>
              <a:latin typeface="Arial" charset="0"/>
            </a:endParaRPr>
          </a:p>
        </p:txBody>
      </p:sp>
    </p:spTree>
    <p:extLst>
      <p:ext uri="{BB962C8B-B14F-4D97-AF65-F5344CB8AC3E}">
        <p14:creationId xmlns:p14="http://schemas.microsoft.com/office/powerpoint/2010/main" val="7777259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GB">
                <a:solidFill>
                  <a:srgbClr val="000000"/>
                </a:solidFill>
              </a:rPr>
              <a:t>© 2016 Pearson Education, Inc.</a:t>
            </a:r>
            <a:endParaRPr lang="en-GB" dirty="0">
              <a:solidFill>
                <a:srgbClr val="000000"/>
              </a:solidFill>
            </a:endParaRPr>
          </a:p>
        </p:txBody>
      </p:sp>
    </p:spTree>
    <p:extLst>
      <p:ext uri="{BB962C8B-B14F-4D97-AF65-F5344CB8AC3E}">
        <p14:creationId xmlns:p14="http://schemas.microsoft.com/office/powerpoint/2010/main" val="23192223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r>
              <a:rPr lang="en-GB">
                <a:solidFill>
                  <a:srgbClr val="000000"/>
                </a:solidFill>
              </a:rPr>
              <a:t>© 2016 Pearson Education, Inc.</a:t>
            </a:r>
            <a:endParaRPr lang="en-GB" dirty="0">
              <a:solidFill>
                <a:srgbClr val="000000"/>
              </a:solidFill>
            </a:endParaRPr>
          </a:p>
        </p:txBody>
      </p:sp>
    </p:spTree>
    <p:extLst>
      <p:ext uri="{BB962C8B-B14F-4D97-AF65-F5344CB8AC3E}">
        <p14:creationId xmlns:p14="http://schemas.microsoft.com/office/powerpoint/2010/main" val="13119781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r>
              <a:rPr lang="en-GB">
                <a:solidFill>
                  <a:srgbClr val="000000"/>
                </a:solidFill>
              </a:rPr>
              <a:t>© 2016 Pearson Education, Inc.</a:t>
            </a:r>
            <a:endParaRPr lang="en-GB" dirty="0">
              <a:solidFill>
                <a:srgbClr val="000000"/>
              </a:solidFill>
            </a:endParaRPr>
          </a:p>
        </p:txBody>
      </p:sp>
    </p:spTree>
    <p:extLst>
      <p:ext uri="{BB962C8B-B14F-4D97-AF65-F5344CB8AC3E}">
        <p14:creationId xmlns:p14="http://schemas.microsoft.com/office/powerpoint/2010/main" val="20662685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r>
              <a:rPr lang="en-GB">
                <a:solidFill>
                  <a:srgbClr val="000000"/>
                </a:solidFill>
              </a:rPr>
              <a:t>© 2016 Pearson Education, Inc.</a:t>
            </a:r>
            <a:endParaRPr lang="en-GB" dirty="0">
              <a:solidFill>
                <a:srgbClr val="000000"/>
              </a:solidFill>
            </a:endParaRPr>
          </a:p>
        </p:txBody>
      </p:sp>
    </p:spTree>
    <p:extLst>
      <p:ext uri="{BB962C8B-B14F-4D97-AF65-F5344CB8AC3E}">
        <p14:creationId xmlns:p14="http://schemas.microsoft.com/office/powerpoint/2010/main" val="39184024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r>
              <a:rPr lang="en-GB">
                <a:solidFill>
                  <a:srgbClr val="000000"/>
                </a:solidFill>
              </a:rPr>
              <a:t>© 2016 Pearson Education, Inc.</a:t>
            </a:r>
            <a:endParaRPr lang="en-GB" dirty="0">
              <a:solidFill>
                <a:srgbClr val="000000"/>
              </a:solidFill>
            </a:endParaRPr>
          </a:p>
        </p:txBody>
      </p:sp>
    </p:spTree>
    <p:extLst>
      <p:ext uri="{BB962C8B-B14F-4D97-AF65-F5344CB8AC3E}">
        <p14:creationId xmlns:p14="http://schemas.microsoft.com/office/powerpoint/2010/main" val="1553744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Four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p:cNvSpPr>
            <a:spLocks noGrp="1"/>
          </p:cNvSpPr>
          <p:nvPr>
            <p:ph sz="quarter" idx="14"/>
          </p:nvPr>
        </p:nvSpPr>
        <p:spPr>
          <a:xfrm>
            <a:off x="457200" y="2743198"/>
            <a:ext cx="8229600" cy="1021037"/>
          </a:xfrm>
        </p:spPr>
        <p:txBody>
          <a:bodyPr lIns="0" tIns="0" rIns="0" bIns="0"/>
          <a:lstStyle>
            <a:lvl1pPr indent="-255600">
              <a:defRPr sz="2200">
                <a:latin typeface="+mn-lt"/>
              </a:defRPr>
            </a:lvl1pPr>
            <a:lvl2pPr indent="-284400">
              <a:defRPr sz="2200">
                <a:latin typeface="+mn-lt"/>
              </a:defRPr>
            </a:lvl2pPr>
            <a:lvl3pPr indent="-230400">
              <a:defRPr sz="2200">
                <a:latin typeface="+mn-lt"/>
              </a:defRPr>
            </a:lvl3pPr>
            <a:lvl4pPr>
              <a:defRPr sz="2200">
                <a:latin typeface="+mn-lt"/>
              </a:defRPr>
            </a:lvl4pPr>
            <a:lvl5pPr>
              <a:defRPr sz="22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939052"/>
            <a:ext cx="8232128" cy="969122"/>
          </a:xfrm>
        </p:spPr>
        <p:txBody>
          <a:bodyPr lIns="0" tIns="0" rIns="0" bIns="0"/>
          <a:lstStyle>
            <a:lvl1pPr indent="-255600">
              <a:defRPr sz="2200">
                <a:latin typeface="+mn-lt"/>
              </a:defRPr>
            </a:lvl1pPr>
            <a:lvl2pPr indent="-284400">
              <a:defRPr sz="2200">
                <a:latin typeface="+mn-lt"/>
              </a:defRPr>
            </a:lvl2pPr>
            <a:lvl3pPr indent="-230400">
              <a:defRPr sz="2200">
                <a:latin typeface="+mn-lt"/>
              </a:defRPr>
            </a:lvl3pPr>
            <a:lvl4pPr>
              <a:defRPr sz="2200">
                <a:latin typeface="+mn-lt"/>
              </a:defRPr>
            </a:lvl4pPr>
            <a:lvl5pPr>
              <a:defRPr sz="22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Content Placeholder 7"/>
          <p:cNvSpPr>
            <a:spLocks noGrp="1"/>
          </p:cNvSpPr>
          <p:nvPr>
            <p:ph sz="quarter" idx="16"/>
          </p:nvPr>
        </p:nvSpPr>
        <p:spPr>
          <a:xfrm>
            <a:off x="457200" y="1555748"/>
            <a:ext cx="8232128" cy="984807"/>
          </a:xfrm>
        </p:spPr>
        <p:txBody>
          <a:bodyPr lIns="0" tIns="0" rIns="0" bIns="0"/>
          <a:lstStyle>
            <a:lvl1pPr indent="-255600">
              <a:defRPr sz="2200">
                <a:latin typeface="+mn-lt"/>
              </a:defRPr>
            </a:lvl1pPr>
            <a:lvl2pPr indent="-284400">
              <a:defRPr sz="2200">
                <a:latin typeface="+mn-lt"/>
              </a:defRPr>
            </a:lvl2pPr>
            <a:lvl3pPr indent="-230400">
              <a:defRPr sz="2200">
                <a:latin typeface="+mn-lt"/>
              </a:defRPr>
            </a:lvl3pPr>
            <a:lvl4pPr>
              <a:defRPr sz="2200">
                <a:latin typeface="+mn-lt"/>
              </a:defRPr>
            </a:lvl4pPr>
            <a:lvl5pPr>
              <a:defRPr sz="22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5068609"/>
            <a:ext cx="8232128" cy="915328"/>
          </a:xfrm>
        </p:spPr>
        <p:txBody>
          <a:bodyPr lIns="0" tIns="0" rIns="0" bIns="0"/>
          <a:lstStyle>
            <a:lvl1pPr indent="-255600">
              <a:defRPr sz="2200">
                <a:latin typeface="+mn-lt"/>
              </a:defRPr>
            </a:lvl1pPr>
            <a:lvl2pPr indent="-284400">
              <a:defRPr sz="2200">
                <a:latin typeface="+mn-lt"/>
              </a:defRPr>
            </a:lvl2pPr>
            <a:lvl3pPr indent="-230400">
              <a:defRPr sz="2200">
                <a:latin typeface="+mn-lt"/>
              </a:defRPr>
            </a:lvl3pPr>
            <a:lvl4pPr>
              <a:defRPr sz="2200">
                <a:latin typeface="+mn-lt"/>
              </a:defRPr>
            </a:lvl4pPr>
            <a:lvl5pPr>
              <a:defRPr sz="22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0623930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GB">
                <a:solidFill>
                  <a:srgbClr val="000000"/>
                </a:solidFill>
              </a:rPr>
              <a:t>© 2016 Pearson Education, Inc.</a:t>
            </a:r>
            <a:endParaRPr lang="en-GB" dirty="0">
              <a:solidFill>
                <a:srgbClr val="000000"/>
              </a:solidFill>
            </a:endParaRPr>
          </a:p>
        </p:txBody>
      </p:sp>
    </p:spTree>
    <p:extLst>
      <p:ext uri="{BB962C8B-B14F-4D97-AF65-F5344CB8AC3E}">
        <p14:creationId xmlns:p14="http://schemas.microsoft.com/office/powerpoint/2010/main" val="40653558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GB">
                <a:solidFill>
                  <a:srgbClr val="000000"/>
                </a:solidFill>
              </a:rPr>
              <a:t>© 2016 Pearson Education, Inc.</a:t>
            </a:r>
            <a:endParaRPr lang="en-GB" dirty="0">
              <a:solidFill>
                <a:srgbClr val="000000"/>
              </a:solidFill>
            </a:endParaRPr>
          </a:p>
        </p:txBody>
      </p:sp>
    </p:spTree>
    <p:extLst>
      <p:ext uri="{BB962C8B-B14F-4D97-AF65-F5344CB8AC3E}">
        <p14:creationId xmlns:p14="http://schemas.microsoft.com/office/powerpoint/2010/main" val="12714400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GB">
                <a:solidFill>
                  <a:srgbClr val="000000"/>
                </a:solidFill>
              </a:rPr>
              <a:t>© 2016 Pearson Education, Inc.</a:t>
            </a:r>
            <a:endParaRPr lang="en-GB" dirty="0">
              <a:solidFill>
                <a:srgbClr val="000000"/>
              </a:solidFill>
            </a:endParaRPr>
          </a:p>
        </p:txBody>
      </p:sp>
    </p:spTree>
    <p:extLst>
      <p:ext uri="{BB962C8B-B14F-4D97-AF65-F5344CB8AC3E}">
        <p14:creationId xmlns:p14="http://schemas.microsoft.com/office/powerpoint/2010/main" val="28101267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GB">
                <a:solidFill>
                  <a:srgbClr val="000000"/>
                </a:solidFill>
              </a:rPr>
              <a:t>© 2016 Pearson Education, Inc.</a:t>
            </a:r>
            <a:endParaRPr lang="en-GB" dirty="0">
              <a:solidFill>
                <a:srgbClr val="000000"/>
              </a:solidFill>
            </a:endParaRPr>
          </a:p>
        </p:txBody>
      </p:sp>
    </p:spTree>
    <p:extLst>
      <p:ext uri="{BB962C8B-B14F-4D97-AF65-F5344CB8AC3E}">
        <p14:creationId xmlns:p14="http://schemas.microsoft.com/office/powerpoint/2010/main" val="25050863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705600" cy="61261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GB">
                <a:solidFill>
                  <a:srgbClr val="000000"/>
                </a:solidFill>
              </a:rPr>
              <a:t>© 2016 Pearson Education, Inc.</a:t>
            </a:r>
            <a:endParaRPr lang="en-GB" dirty="0">
              <a:solidFill>
                <a:srgbClr val="000000"/>
              </a:solidFill>
            </a:endParaRPr>
          </a:p>
        </p:txBody>
      </p:sp>
    </p:spTree>
    <p:extLst>
      <p:ext uri="{BB962C8B-B14F-4D97-AF65-F5344CB8AC3E}">
        <p14:creationId xmlns:p14="http://schemas.microsoft.com/office/powerpoint/2010/main" val="37365562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365125" y="3124200"/>
            <a:ext cx="6569075" cy="457200"/>
          </a:xfrm>
          <a:extLst>
            <a:ext uri="{909E8E84-426E-40dd-AFC4-6F175D3DCCD1}">
              <a14:hiddenFill xmlns="" xmlns:a14="http://schemas.microsoft.com/office/drawing/2010/main">
                <a:solidFill>
                  <a:schemeClr val="accent1"/>
                </a:solidFill>
              </a14:hiddenFill>
            </a:ext>
          </a:extLst>
        </p:spPr>
        <p:txBody>
          <a:bodyPr lIns="91440"/>
          <a:lstStyle>
            <a:lvl1pPr>
              <a:defRPr sz="2400"/>
            </a:lvl1pPr>
          </a:lstStyle>
          <a:p>
            <a:pPr lvl="0"/>
            <a:r>
              <a:rPr lang="en-US" noProof="0"/>
              <a:t>Click to edit Master title style</a:t>
            </a:r>
          </a:p>
        </p:txBody>
      </p:sp>
      <p:sp>
        <p:nvSpPr>
          <p:cNvPr id="4099" name="Rectangle 3"/>
          <p:cNvSpPr>
            <a:spLocks noGrp="1" noChangeArrowheads="1"/>
          </p:cNvSpPr>
          <p:nvPr>
            <p:ph type="subTitle" idx="1"/>
          </p:nvPr>
        </p:nvSpPr>
        <p:spPr bwMode="auto">
          <a:xfrm>
            <a:off x="365125" y="3811588"/>
            <a:ext cx="6569075" cy="457200"/>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marL="0" indent="0">
              <a:buFontTx/>
              <a:buNone/>
              <a:defRPr sz="2400"/>
            </a:lvl1pPr>
          </a:lstStyle>
          <a:p>
            <a:pPr lvl="0"/>
            <a:r>
              <a:rPr lang="en-US" noProof="0"/>
              <a:t>Click to edit Master subtitle style</a:t>
            </a:r>
          </a:p>
        </p:txBody>
      </p:sp>
      <p:sp>
        <p:nvSpPr>
          <p:cNvPr id="4101" name="Rectangle 5"/>
          <p:cNvSpPr>
            <a:spLocks noChangeArrowheads="1"/>
          </p:cNvSpPr>
          <p:nvPr/>
        </p:nvSpPr>
        <p:spPr bwMode="auto">
          <a:xfrm>
            <a:off x="0" y="0"/>
            <a:ext cx="9144000" cy="609600"/>
          </a:xfrm>
          <a:prstGeom prst="rect">
            <a:avLst/>
          </a:prstGeom>
          <a:solidFill>
            <a:srgbClr val="333399"/>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4102" name="Text Box 6"/>
          <p:cNvSpPr txBox="1">
            <a:spLocks noChangeArrowheads="1"/>
          </p:cNvSpPr>
          <p:nvPr/>
        </p:nvSpPr>
        <p:spPr bwMode="auto">
          <a:xfrm>
            <a:off x="365125" y="44450"/>
            <a:ext cx="800100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charset="0"/>
                <a:ea typeface="ＭＳ Ｐゴシック" charset="0"/>
                <a:cs typeface="+mn-cs"/>
              </a:rPr>
              <a:t>Chapter X Lecture</a:t>
            </a:r>
          </a:p>
        </p:txBody>
      </p:sp>
      <p:sp>
        <p:nvSpPr>
          <p:cNvPr id="4104" name="Rectangle 8"/>
          <p:cNvSpPr>
            <a:spLocks noChangeArrowheads="1"/>
          </p:cNvSpPr>
          <p:nvPr userDrawn="1"/>
        </p:nvSpPr>
        <p:spPr bwMode="gray">
          <a:xfrm>
            <a:off x="0" y="6400800"/>
            <a:ext cx="9144000" cy="457200"/>
          </a:xfrm>
          <a:prstGeom prst="rect">
            <a:avLst/>
          </a:prstGeom>
          <a:solidFill>
            <a:srgbClr val="333399"/>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pic>
        <p:nvPicPr>
          <p:cNvPr id="4107" name="Picture 11" descr="Pearson_Bound_White"/>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12063" y="6356350"/>
            <a:ext cx="1528762" cy="493713"/>
          </a:xfrm>
          <a:prstGeom prst="rect">
            <a:avLst/>
          </a:prstGeom>
          <a:noFill/>
          <a:extLst>
            <a:ext uri="{909E8E84-426E-40dd-AFC4-6F175D3DCCD1}">
              <a14:hiddenFill xmlns="" xmlns:a14="http://schemas.microsoft.com/office/drawing/2010/main">
                <a:solidFill>
                  <a:srgbClr val="FFFFFF"/>
                </a:solidFill>
              </a14:hiddenFill>
            </a:ext>
          </a:extLst>
        </p:spPr>
      </p:pic>
      <p:pic>
        <p:nvPicPr>
          <p:cNvPr id="4108" name="Picture 12" descr="Pearson_Strap_Bound_White"/>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356350"/>
            <a:ext cx="1762125" cy="493713"/>
          </a:xfrm>
          <a:prstGeom prst="rect">
            <a:avLst/>
          </a:prstGeom>
          <a:noFill/>
          <a:extLst>
            <a:ext uri="{909E8E84-426E-40dd-AFC4-6F175D3DCCD1}">
              <a14:hiddenFill xmlns="" xmlns:a14="http://schemas.microsoft.com/office/drawing/2010/main">
                <a:solidFill>
                  <a:srgbClr val="FFFFFF"/>
                </a:solidFill>
              </a14:hiddenFill>
            </a:ext>
          </a:extLst>
        </p:spPr>
      </p:pic>
      <p:sp>
        <p:nvSpPr>
          <p:cNvPr id="4110" name="Line 14"/>
          <p:cNvSpPr>
            <a:spLocks noChangeShapeType="1"/>
          </p:cNvSpPr>
          <p:nvPr userDrawn="1"/>
        </p:nvSpPr>
        <p:spPr bwMode="gray">
          <a:xfrm>
            <a:off x="0" y="6397625"/>
            <a:ext cx="9139238" cy="0"/>
          </a:xfrm>
          <a:prstGeom prst="line">
            <a:avLst/>
          </a:prstGeom>
          <a:noFill/>
          <a:ln w="635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4111" name="Text Box 15"/>
          <p:cNvSpPr txBox="1">
            <a:spLocks noChangeArrowheads="1"/>
          </p:cNvSpPr>
          <p:nvPr userDrawn="1"/>
        </p:nvSpPr>
        <p:spPr bwMode="auto">
          <a:xfrm>
            <a:off x="457200" y="881063"/>
            <a:ext cx="8448675" cy="942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charset="0"/>
                <a:ea typeface="ＭＳ Ｐゴシック" charset="0"/>
                <a:cs typeface="+mn-cs"/>
              </a:rPr>
              <a:t>Book Title</a:t>
            </a:r>
          </a:p>
          <a:p>
            <a:pPr marL="0" marR="0" lvl="0" indent="0" algn="r" defTabSz="914400" rtl="0" eaLnBrk="1" fontAlgn="base" latinLnBrk="0" hangingPunct="1">
              <a:lnSpc>
                <a:spcPct val="100000"/>
              </a:lnSpc>
              <a:spcBef>
                <a:spcPct val="1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mn-cs"/>
              </a:rPr>
              <a:t>Edition</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4741950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Arial" charset="0"/>
                <a:ea typeface="ＭＳ Ｐゴシック" charset="0"/>
                <a:cs typeface="Arial"/>
              </a:rPr>
              <a:t>© 2016 Pearson Education, Inc.</a:t>
            </a:r>
            <a:endParaRPr kumimoji="0" lang="en-GB" sz="900" b="0" i="0" u="none" strike="noStrike" kern="1200" cap="none" spc="0" normalizeH="0" baseline="0" noProof="0" dirty="0">
              <a:ln>
                <a:noFill/>
              </a:ln>
              <a:solidFill>
                <a:srgbClr val="000000"/>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5490200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Arial" charset="0"/>
                <a:ea typeface="ＭＳ Ｐゴシック" charset="0"/>
                <a:cs typeface="Arial"/>
              </a:rPr>
              <a:t>© 2016 Pearson Education, Inc.</a:t>
            </a:r>
            <a:endParaRPr kumimoji="0" lang="en-GB" sz="900" b="0" i="0" u="none" strike="noStrike" kern="1200" cap="none" spc="0" normalizeH="0" baseline="0" noProof="0" dirty="0">
              <a:ln>
                <a:noFill/>
              </a:ln>
              <a:solidFill>
                <a:srgbClr val="000000"/>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23606661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Arial" charset="0"/>
                <a:ea typeface="ＭＳ Ｐゴシック" charset="0"/>
                <a:cs typeface="Arial"/>
              </a:rPr>
              <a:t>© 2016 Pearson Education, Inc.</a:t>
            </a:r>
            <a:endParaRPr kumimoji="0" lang="en-GB" sz="900" b="0" i="0" u="none" strike="noStrike" kern="1200" cap="none" spc="0" normalizeH="0" baseline="0" noProof="0" dirty="0">
              <a:ln>
                <a:noFill/>
              </a:ln>
              <a:solidFill>
                <a:srgbClr val="000000"/>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12535554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Arial" charset="0"/>
                <a:ea typeface="ＭＳ Ｐゴシック" charset="0"/>
                <a:cs typeface="Arial"/>
              </a:rPr>
              <a:t>© 2016 Pearson Education, Inc.</a:t>
            </a:r>
            <a:endParaRPr kumimoji="0" lang="en-GB" sz="900" b="0" i="0" u="none" strike="noStrike" kern="1200" cap="none" spc="0" normalizeH="0" baseline="0" noProof="0" dirty="0">
              <a:ln>
                <a:noFill/>
              </a:ln>
              <a:solidFill>
                <a:srgbClr val="000000"/>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3948340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p:cNvSpPr>
            <a:spLocks noGrp="1"/>
          </p:cNvSpPr>
          <p:nvPr>
            <p:ph sz="quarter" idx="14"/>
          </p:nvPr>
        </p:nvSpPr>
        <p:spPr>
          <a:xfrm>
            <a:off x="457200" y="2392649"/>
            <a:ext cx="8229600" cy="739698"/>
          </a:xfrm>
        </p:spPr>
        <p:txBody>
          <a:bodyPr lIns="0" tIns="0" rIns="0" bIns="0"/>
          <a:lstStyle>
            <a:lvl1pPr indent="-255600">
              <a:defRPr sz="2200">
                <a:latin typeface="+mn-lt"/>
              </a:defRPr>
            </a:lvl1pPr>
            <a:lvl2pPr indent="-284400">
              <a:defRPr sz="2200">
                <a:latin typeface="+mn-lt"/>
              </a:defRPr>
            </a:lvl2pPr>
            <a:lvl3pPr>
              <a:defRPr sz="2200">
                <a:latin typeface="+mn-lt"/>
              </a:defRPr>
            </a:lvl3pPr>
            <a:lvl4pPr>
              <a:defRPr sz="2200">
                <a:latin typeface="+mn-lt"/>
              </a:defRPr>
            </a:lvl4pPr>
            <a:lvl5pPr>
              <a:defRPr sz="22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335803"/>
            <a:ext cx="8232128" cy="813243"/>
          </a:xfrm>
        </p:spPr>
        <p:txBody>
          <a:bodyPr lIns="0" tIns="0" rIns="0" bIns="0"/>
          <a:lstStyle>
            <a:lvl1pPr indent="-255600">
              <a:defRPr sz="2200">
                <a:latin typeface="+mn-lt"/>
              </a:defRPr>
            </a:lvl1pPr>
            <a:lvl2pPr indent="-284400">
              <a:defRPr sz="2200">
                <a:latin typeface="+mn-lt"/>
              </a:defRPr>
            </a:lvl2pPr>
            <a:lvl3pPr>
              <a:defRPr sz="2200">
                <a:latin typeface="+mn-lt"/>
              </a:defRPr>
            </a:lvl3pPr>
            <a:lvl4pPr>
              <a:defRPr sz="2200">
                <a:latin typeface="+mn-lt"/>
              </a:defRPr>
            </a:lvl4pPr>
            <a:lvl5pPr>
              <a:defRPr sz="22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Content Placeholder 7"/>
          <p:cNvSpPr>
            <a:spLocks noGrp="1"/>
          </p:cNvSpPr>
          <p:nvPr>
            <p:ph sz="quarter" idx="16"/>
          </p:nvPr>
        </p:nvSpPr>
        <p:spPr>
          <a:xfrm>
            <a:off x="457200" y="1555749"/>
            <a:ext cx="8232128" cy="676464"/>
          </a:xfrm>
        </p:spPr>
        <p:txBody>
          <a:bodyPr lIns="0" tIns="0" rIns="0" bIns="0"/>
          <a:lstStyle>
            <a:lvl1pPr indent="-255600">
              <a:defRPr sz="2200">
                <a:latin typeface="+mn-lt"/>
              </a:defRPr>
            </a:lvl1pPr>
            <a:lvl2pPr indent="-284400">
              <a:defRPr sz="2200">
                <a:latin typeface="+mn-lt"/>
              </a:defRPr>
            </a:lvl2pPr>
            <a:lvl3pPr indent="-230400">
              <a:defRPr sz="2200">
                <a:latin typeface="+mn-lt"/>
              </a:defRPr>
            </a:lvl3pPr>
            <a:lvl4pPr>
              <a:defRPr sz="2200">
                <a:latin typeface="+mn-lt"/>
              </a:defRPr>
            </a:lvl4pPr>
            <a:lvl5pPr>
              <a:defRPr sz="22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4362943"/>
            <a:ext cx="8232128" cy="693152"/>
          </a:xfrm>
        </p:spPr>
        <p:txBody>
          <a:bodyPr lIns="0" tIns="0" rIns="0" bIns="0"/>
          <a:lstStyle>
            <a:lvl1pPr indent="-255600">
              <a:defRPr sz="2200">
                <a:latin typeface="+mn-lt"/>
              </a:defRPr>
            </a:lvl1pPr>
            <a:lvl2pPr indent="-284400">
              <a:defRPr sz="2200">
                <a:latin typeface="+mn-lt"/>
              </a:defRPr>
            </a:lvl2pPr>
            <a:lvl3pPr>
              <a:defRPr sz="2200">
                <a:latin typeface="+mn-lt"/>
              </a:defRPr>
            </a:lvl3pPr>
            <a:lvl4pPr>
              <a:defRPr sz="2200">
                <a:latin typeface="+mn-lt"/>
              </a:defRPr>
            </a:lvl4pPr>
            <a:lvl5pPr>
              <a:defRPr sz="22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5297488"/>
            <a:ext cx="8232128" cy="659559"/>
          </a:xfrm>
        </p:spPr>
        <p:txBody>
          <a:bodyPr lIns="0" tIns="0" rIns="0" bIns="0"/>
          <a:lstStyle>
            <a:lvl1pPr indent="-255600">
              <a:defRPr sz="2200">
                <a:latin typeface="+mn-lt"/>
              </a:defRPr>
            </a:lvl1pPr>
            <a:lvl2pPr>
              <a:defRPr sz="2200">
                <a:latin typeface="+mn-lt"/>
              </a:defRPr>
            </a:lvl2pPr>
            <a:lvl3pPr>
              <a:defRPr sz="2200">
                <a:latin typeface="+mn-lt"/>
              </a:defRPr>
            </a:lvl3pPr>
            <a:lvl4pPr>
              <a:defRPr sz="2200">
                <a:latin typeface="+mn-lt"/>
              </a:defRPr>
            </a:lvl4pPr>
            <a:lvl5pPr>
              <a:defRPr sz="22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3431259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Arial" charset="0"/>
                <a:ea typeface="ＭＳ Ｐゴシック" charset="0"/>
                <a:cs typeface="Arial"/>
              </a:rPr>
              <a:t>© 2016 Pearson Education, Inc.</a:t>
            </a:r>
            <a:endParaRPr kumimoji="0" lang="en-GB" sz="900" b="0" i="0" u="none" strike="noStrike" kern="1200" cap="none" spc="0" normalizeH="0" baseline="0" noProof="0" dirty="0">
              <a:ln>
                <a:noFill/>
              </a:ln>
              <a:solidFill>
                <a:srgbClr val="000000"/>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8932522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Arial" charset="0"/>
                <a:ea typeface="ＭＳ Ｐゴシック" charset="0"/>
                <a:cs typeface="Arial"/>
              </a:rPr>
              <a:t>© 2016 Pearson Education, Inc.</a:t>
            </a:r>
            <a:endParaRPr kumimoji="0" lang="en-GB" sz="900" b="0" i="0" u="none" strike="noStrike" kern="1200" cap="none" spc="0" normalizeH="0" baseline="0" noProof="0" dirty="0">
              <a:ln>
                <a:noFill/>
              </a:ln>
              <a:solidFill>
                <a:srgbClr val="000000"/>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2305841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Arial" charset="0"/>
                <a:ea typeface="ＭＳ Ｐゴシック" charset="0"/>
                <a:cs typeface="Arial"/>
              </a:rPr>
              <a:t>© 2016 Pearson Education, Inc.</a:t>
            </a:r>
            <a:endParaRPr kumimoji="0" lang="en-GB" sz="900" b="0" i="0" u="none" strike="noStrike" kern="1200" cap="none" spc="0" normalizeH="0" baseline="0" noProof="0" dirty="0">
              <a:ln>
                <a:noFill/>
              </a:ln>
              <a:solidFill>
                <a:srgbClr val="000000"/>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33103499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Arial" charset="0"/>
                <a:ea typeface="ＭＳ Ｐゴシック" charset="0"/>
                <a:cs typeface="Arial"/>
              </a:rPr>
              <a:t>© 2016 Pearson Education, Inc.</a:t>
            </a:r>
            <a:endParaRPr kumimoji="0" lang="en-GB" sz="900" b="0" i="0" u="none" strike="noStrike" kern="1200" cap="none" spc="0" normalizeH="0" baseline="0" noProof="0" dirty="0">
              <a:ln>
                <a:noFill/>
              </a:ln>
              <a:solidFill>
                <a:srgbClr val="000000"/>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36907271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Arial" charset="0"/>
                <a:ea typeface="ＭＳ Ｐゴシック" charset="0"/>
                <a:cs typeface="Arial"/>
              </a:rPr>
              <a:t>© 2016 Pearson Education, Inc.</a:t>
            </a:r>
            <a:endParaRPr kumimoji="0" lang="en-GB" sz="900" b="0" i="0" u="none" strike="noStrike" kern="1200" cap="none" spc="0" normalizeH="0" baseline="0" noProof="0" dirty="0">
              <a:ln>
                <a:noFill/>
              </a:ln>
              <a:solidFill>
                <a:srgbClr val="000000"/>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12729414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705600" cy="61261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Arial" charset="0"/>
                <a:ea typeface="ＭＳ Ｐゴシック" charset="0"/>
                <a:cs typeface="Arial"/>
              </a:rPr>
              <a:t>© 2016 Pearson Education, Inc.</a:t>
            </a:r>
            <a:endParaRPr kumimoji="0" lang="en-GB" sz="900" b="0" i="0" u="none" strike="noStrike" kern="1200" cap="none" spc="0" normalizeH="0" baseline="0" noProof="0" dirty="0">
              <a:ln>
                <a:noFill/>
              </a:ln>
              <a:solidFill>
                <a:srgbClr val="000000"/>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4700709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pPr fontAlgn="auto">
              <a:spcBef>
                <a:spcPts val="0"/>
              </a:spcBef>
              <a:spcAft>
                <a:spcPts val="0"/>
              </a:spcAft>
            </a:pPr>
            <a:endParaRPr lang="en-US" sz="1800" b="0">
              <a:solidFill>
                <a:prstClr val="black"/>
              </a:solidFill>
              <a:latin typeface="Arial"/>
            </a:endParaRPr>
          </a:p>
        </p:txBody>
      </p:sp>
      <p:sp>
        <p:nvSpPr>
          <p:cNvPr id="5" name="Footer Placeholder 4"/>
          <p:cNvSpPr>
            <a:spLocks noGrp="1"/>
          </p:cNvSpPr>
          <p:nvPr>
            <p:ph type="ftr" sz="quarter" idx="11"/>
          </p:nvPr>
        </p:nvSpPr>
        <p:spPr/>
        <p:txBody>
          <a:bodyPr/>
          <a:lstStyle/>
          <a:p>
            <a:r>
              <a:rPr lang="en-US">
                <a:solidFill>
                  <a:prstClr val="black"/>
                </a:solidFill>
              </a:rPr>
              <a:t>© 2016 Pearson Education, Inc.</a:t>
            </a:r>
          </a:p>
        </p:txBody>
      </p:sp>
      <p:sp>
        <p:nvSpPr>
          <p:cNvPr id="6" name="Slide Number Placeholder 5"/>
          <p:cNvSpPr>
            <a:spLocks noGrp="1"/>
          </p:cNvSpPr>
          <p:nvPr>
            <p:ph type="sldNum" sz="quarter" idx="12"/>
          </p:nvPr>
        </p:nvSpPr>
        <p:spPr/>
        <p:txBody>
          <a:bodyPr/>
          <a:lstStyle/>
          <a:p>
            <a:fld id="{1AAF9A3B-854F-4EF0-A421-E1FD42077B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7775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pPr fontAlgn="auto">
              <a:spcBef>
                <a:spcPts val="0"/>
              </a:spcBef>
              <a:spcAft>
                <a:spcPts val="0"/>
              </a:spcAft>
            </a:pPr>
            <a:endParaRPr lang="en-US" sz="1800" b="0">
              <a:solidFill>
                <a:prstClr val="black"/>
              </a:solidFill>
              <a:latin typeface="Arial"/>
            </a:endParaRPr>
          </a:p>
        </p:txBody>
      </p:sp>
      <p:sp>
        <p:nvSpPr>
          <p:cNvPr id="5" name="Footer Placeholder 4"/>
          <p:cNvSpPr>
            <a:spLocks noGrp="1"/>
          </p:cNvSpPr>
          <p:nvPr>
            <p:ph type="ftr" sz="quarter" idx="11"/>
          </p:nvPr>
        </p:nvSpPr>
        <p:spPr/>
        <p:txBody>
          <a:bodyPr/>
          <a:lstStyle/>
          <a:p>
            <a:r>
              <a:rPr lang="en-US">
                <a:solidFill>
                  <a:prstClr val="black"/>
                </a:solidFill>
              </a:rPr>
              <a:t>© 2016 Pearson Education, Inc.</a:t>
            </a:r>
          </a:p>
        </p:txBody>
      </p:sp>
      <p:sp>
        <p:nvSpPr>
          <p:cNvPr id="6" name="Slide Number Placeholder 5"/>
          <p:cNvSpPr>
            <a:spLocks noGrp="1"/>
          </p:cNvSpPr>
          <p:nvPr>
            <p:ph type="sldNum" sz="quarter" idx="12"/>
          </p:nvPr>
        </p:nvSpPr>
        <p:spPr/>
        <p:txBody>
          <a:bodyPr/>
          <a:lstStyle/>
          <a:p>
            <a:fld id="{1AAF9A3B-854F-4EF0-A421-E1FD42077B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67891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pPr fontAlgn="auto">
              <a:spcBef>
                <a:spcPts val="0"/>
              </a:spcBef>
              <a:spcAft>
                <a:spcPts val="0"/>
              </a:spcAft>
            </a:pPr>
            <a:endParaRPr lang="en-US" sz="1800" b="0">
              <a:solidFill>
                <a:prstClr val="black"/>
              </a:solidFill>
              <a:latin typeface="Arial"/>
            </a:endParaRPr>
          </a:p>
        </p:txBody>
      </p:sp>
      <p:sp>
        <p:nvSpPr>
          <p:cNvPr id="4" name="Footer Placeholder 3"/>
          <p:cNvSpPr>
            <a:spLocks noGrp="1"/>
          </p:cNvSpPr>
          <p:nvPr>
            <p:ph type="ftr" sz="quarter" idx="11"/>
          </p:nvPr>
        </p:nvSpPr>
        <p:spPr/>
        <p:txBody>
          <a:bodyPr/>
          <a:lstStyle/>
          <a:p>
            <a:r>
              <a:rPr lang="en-US">
                <a:solidFill>
                  <a:prstClr val="black"/>
                </a:solidFill>
              </a:rPr>
              <a:t>© 2016 Pearson Education, Inc.</a:t>
            </a:r>
          </a:p>
        </p:txBody>
      </p:sp>
      <p:sp>
        <p:nvSpPr>
          <p:cNvPr id="5" name="Slide Number Placeholder 4"/>
          <p:cNvSpPr>
            <a:spLocks noGrp="1"/>
          </p:cNvSpPr>
          <p:nvPr>
            <p:ph type="sldNum" sz="quarter" idx="12"/>
          </p:nvPr>
        </p:nvSpPr>
        <p:spPr/>
        <p:txBody>
          <a:bodyPr/>
          <a:lstStyle/>
          <a:p>
            <a:fld id="{1AAF9A3B-854F-4EF0-A421-E1FD42077B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19928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pPr fontAlgn="auto">
              <a:spcBef>
                <a:spcPts val="0"/>
              </a:spcBef>
              <a:spcAft>
                <a:spcPts val="0"/>
              </a:spcAft>
            </a:pPr>
            <a:endParaRPr lang="en-US" sz="1800" b="0">
              <a:solidFill>
                <a:prstClr val="black"/>
              </a:solidFill>
              <a:latin typeface="Arial"/>
            </a:endParaRPr>
          </a:p>
        </p:txBody>
      </p:sp>
      <p:sp>
        <p:nvSpPr>
          <p:cNvPr id="3" name="Footer Placeholder 2"/>
          <p:cNvSpPr>
            <a:spLocks noGrp="1"/>
          </p:cNvSpPr>
          <p:nvPr>
            <p:ph type="ftr" sz="quarter" idx="11"/>
          </p:nvPr>
        </p:nvSpPr>
        <p:spPr/>
        <p:txBody>
          <a:bodyPr/>
          <a:lstStyle/>
          <a:p>
            <a:r>
              <a:rPr lang="en-US">
                <a:solidFill>
                  <a:prstClr val="black"/>
                </a:solidFill>
              </a:rPr>
              <a:t>© 2016 Pearson Education, Inc.</a:t>
            </a:r>
          </a:p>
        </p:txBody>
      </p:sp>
      <p:sp>
        <p:nvSpPr>
          <p:cNvPr id="4" name="Slide Number Placeholder 3"/>
          <p:cNvSpPr>
            <a:spLocks noGrp="1"/>
          </p:cNvSpPr>
          <p:nvPr>
            <p:ph type="sldNum" sz="quarter" idx="12"/>
          </p:nvPr>
        </p:nvSpPr>
        <p:spPr/>
        <p:txBody>
          <a:bodyPr/>
          <a:lstStyle/>
          <a:p>
            <a:fld id="{1AAF9A3B-854F-4EF0-A421-E1FD42077BF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2970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7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p:cNvSpPr>
            <a:spLocks noGrp="1"/>
          </p:cNvSpPr>
          <p:nvPr>
            <p:ph sz="quarter" idx="14"/>
          </p:nvPr>
        </p:nvSpPr>
        <p:spPr>
          <a:xfrm>
            <a:off x="457200" y="2392649"/>
            <a:ext cx="4124325" cy="739698"/>
          </a:xfrm>
        </p:spPr>
        <p:txBody>
          <a:bodyPr/>
          <a:lstStyle>
            <a:lvl1pPr indent="-255600">
              <a:defRPr/>
            </a:lvl1pPr>
            <a:lvl2pPr indent="-284400">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335803"/>
            <a:ext cx="4126853" cy="813243"/>
          </a:xfrm>
        </p:spPr>
        <p:txBody>
          <a:bodyPr/>
          <a:lstStyle>
            <a:lvl1pPr indent="-255600">
              <a:defRPr/>
            </a:lvl1pPr>
            <a:lvl2pPr indent="-284400">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Content Placeholder 7"/>
          <p:cNvSpPr>
            <a:spLocks noGrp="1"/>
          </p:cNvSpPr>
          <p:nvPr>
            <p:ph sz="quarter" idx="16"/>
          </p:nvPr>
        </p:nvSpPr>
        <p:spPr>
          <a:xfrm>
            <a:off x="457200" y="1555749"/>
            <a:ext cx="8232128" cy="676464"/>
          </a:xfrm>
        </p:spPr>
        <p:txBody>
          <a:bodyPr/>
          <a:lstStyle>
            <a:lvl1pPr indent="-255600">
              <a:defRPr/>
            </a:lvl1pPr>
            <a:lvl2pPr indent="-284400">
              <a:defRPr/>
            </a:lvl2pPr>
            <a:lvl3pPr indent="-230400">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4362943"/>
            <a:ext cx="4124325" cy="693152"/>
          </a:xfrm>
        </p:spPr>
        <p:txBody>
          <a:bodyPr/>
          <a:lstStyle>
            <a:lvl1pPr indent="-255600">
              <a:defRPr/>
            </a:lvl1pPr>
            <a:lvl2pPr indent="-284400">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5297488"/>
            <a:ext cx="4124325" cy="659559"/>
          </a:xfrm>
        </p:spPr>
        <p:txBody>
          <a:bodyPr/>
          <a:lstStyle>
            <a:lvl1pPr indent="-255600">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19"/>
          </p:nvPr>
        </p:nvSpPr>
        <p:spPr>
          <a:xfrm>
            <a:off x="5267325" y="2392363"/>
            <a:ext cx="3419475" cy="7397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2" name="Content Placeholder 11"/>
          <p:cNvSpPr>
            <a:spLocks noGrp="1"/>
          </p:cNvSpPr>
          <p:nvPr>
            <p:ph sz="quarter" idx="20"/>
          </p:nvPr>
        </p:nvSpPr>
        <p:spPr>
          <a:xfrm>
            <a:off x="5267325" y="3369563"/>
            <a:ext cx="3419475" cy="7905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45089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pitchFamily="8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pitchFamily="8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B3D39CA-EAF6-524F-82DD-4B1FFED6C444}" type="slidenum">
              <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33737311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pitchFamily="8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pitchFamily="8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D94F707-C549-F84E-9FF7-BD39CE5F30DD}" type="slidenum">
              <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7783661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pitchFamily="8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pitchFamily="8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36BD8065-35F8-CB41-B084-D02EF0F81BDB}" type="slidenum">
              <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33951339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pitchFamily="8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pitchFamily="8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0DA5BC3-40B9-BC46-82E5-F82EEC534392}" type="slidenum">
              <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35774195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pitchFamily="84"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pitchFamily="84"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7A02E5E-B094-6441-A813-5D8527197207}" type="slidenum">
              <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5085125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pitchFamily="8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pitchFamily="8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D88C0EF9-1D55-8747-9622-351018CDDE3E}" type="slidenum">
              <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13243838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pitchFamily="84"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pitchFamily="84"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0F6DBFF-7B3A-AE47-9E5F-13CFCD226417}" type="slidenum">
              <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35784827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pitchFamily="8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pitchFamily="8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550F016-508D-B740-A322-D320CA5FE02D}" type="slidenum">
              <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3505316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pitchFamily="84"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pitchFamily="84"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93C5C8D-EBE9-384B-974B-DE3D6EA6379A}" type="slidenum">
              <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16282758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pitchFamily="8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pitchFamily="8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0813CE3-205F-3943-B6A9-6EE241D978F9}" type="slidenum">
              <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879615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Shape 54"/>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55" name="Shape 55"/>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Tree>
    <p:extLst>
      <p:ext uri="{BB962C8B-B14F-4D97-AF65-F5344CB8AC3E}">
        <p14:creationId xmlns:p14="http://schemas.microsoft.com/office/powerpoint/2010/main" val="18850975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pitchFamily="84"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pitchFamily="84"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14AC4B4-C9D4-9C46-B624-F92409E1D978}" type="slidenum">
              <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15460142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465A4E28-8270-45C7-8735-237239D5040E}"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102109-33BC-4533-AF98-42FBFE73B9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40021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A4E28-8270-45C7-8735-237239D5040E}"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102109-33BC-4533-AF98-42FBFE73B9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04434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5A4E28-8270-45C7-8735-237239D5040E}"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102109-33BC-4533-AF98-42FBFE73B9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05887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5A4E28-8270-45C7-8735-237239D5040E}" type="datetimeFigureOut">
              <a:rPr lang="en-US" smtClean="0">
                <a:solidFill>
                  <a:prstClr val="black">
                    <a:tint val="75000"/>
                  </a:prstClr>
                </a:solidFill>
              </a:rPr>
              <a:pPr/>
              <a:t>11/6/2023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102109-33BC-4533-AF98-42FBFE73B9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421177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5A4E28-8270-45C7-8735-237239D5040E}" type="datetimeFigureOut">
              <a:rPr lang="en-US" smtClean="0">
                <a:solidFill>
                  <a:prstClr val="black">
                    <a:tint val="75000"/>
                  </a:prstClr>
                </a:solidFill>
              </a:rPr>
              <a:pPr/>
              <a:t>11/6/2023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5102109-33BC-4533-AF98-42FBFE73B9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95757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5A4E28-8270-45C7-8735-237239D5040E}" type="datetimeFigureOut">
              <a:rPr lang="en-US" smtClean="0">
                <a:solidFill>
                  <a:prstClr val="black">
                    <a:tint val="75000"/>
                  </a:prstClr>
                </a:solidFill>
              </a:rPr>
              <a:pPr/>
              <a:t>11/6/2023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5102109-33BC-4533-AF98-42FBFE73B9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37819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5A4E28-8270-45C7-8735-237239D5040E}" type="datetimeFigureOut">
              <a:rPr lang="en-US" smtClean="0">
                <a:solidFill>
                  <a:prstClr val="black">
                    <a:tint val="75000"/>
                  </a:prstClr>
                </a:solidFill>
              </a:rPr>
              <a:pPr/>
              <a:t>11/6/2023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5102109-33BC-4533-AF98-42FBFE73B9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89208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65A4E28-8270-45C7-8735-237239D5040E}" type="datetimeFigureOut">
              <a:rPr lang="en-US" smtClean="0">
                <a:solidFill>
                  <a:prstClr val="black">
                    <a:tint val="75000"/>
                  </a:prstClr>
                </a:solidFill>
              </a:rPr>
              <a:pPr/>
              <a:t>11/6/2023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102109-33BC-4533-AF98-42FBFE73B9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382952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65A4E28-8270-45C7-8735-237239D5040E}" type="datetimeFigureOut">
              <a:rPr lang="en-US" smtClean="0">
                <a:solidFill>
                  <a:prstClr val="black">
                    <a:tint val="75000"/>
                  </a:prstClr>
                </a:solidFill>
              </a:rPr>
              <a:pPr/>
              <a:t>11/6/2023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102109-33BC-4533-AF98-42FBFE73B9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709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28616086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A4E28-8270-45C7-8735-237239D5040E}"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102109-33BC-4533-AF98-42FBFE73B9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82152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A4E28-8270-45C7-8735-237239D5040E}"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102109-33BC-4533-AF98-42FBFE73B9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13509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365125" y="3124200"/>
            <a:ext cx="6569075" cy="579438"/>
          </a:xfrm>
          <a:extLst>
            <a:ext uri="{909E8E84-426E-40dd-AFC4-6F175D3DCCD1}">
              <a14:hiddenFill xmlns="" xmlns:a14="http://schemas.microsoft.com/office/drawing/2010/main">
                <a:solidFill>
                  <a:schemeClr val="accent1"/>
                </a:solidFill>
              </a14:hiddenFill>
            </a:ext>
          </a:extLst>
        </p:spPr>
        <p:txBody>
          <a:bodyPr lIns="91440"/>
          <a:lstStyle>
            <a:lvl1pPr>
              <a:defRPr>
                <a:solidFill>
                  <a:schemeClr val="tx1"/>
                </a:solidFill>
              </a:defRPr>
            </a:lvl1pPr>
          </a:lstStyle>
          <a:p>
            <a:pPr lvl="0"/>
            <a:r>
              <a:rPr lang="en-US" noProof="0"/>
              <a:t>Click to edit Master title style</a:t>
            </a:r>
          </a:p>
        </p:txBody>
      </p:sp>
      <p:sp>
        <p:nvSpPr>
          <p:cNvPr id="4099" name="Rectangle 3"/>
          <p:cNvSpPr>
            <a:spLocks noGrp="1" noChangeArrowheads="1"/>
          </p:cNvSpPr>
          <p:nvPr>
            <p:ph type="subTitle" idx="1"/>
          </p:nvPr>
        </p:nvSpPr>
        <p:spPr>
          <a:xfrm>
            <a:off x="365125" y="4860925"/>
            <a:ext cx="6569075" cy="400110"/>
          </a:xfrm>
        </p:spPr>
        <p:txBody>
          <a:bodyPr>
            <a:spAutoFit/>
          </a:bodyPr>
          <a:lstStyle>
            <a:lvl1pPr marL="0" indent="0">
              <a:buFontTx/>
              <a:buNone/>
              <a:defRPr sz="2000" baseline="0"/>
            </a:lvl1pPr>
          </a:lstStyle>
          <a:p>
            <a:pPr lvl="0"/>
            <a:endParaRPr lang="en-US" noProof="0" dirty="0"/>
          </a:p>
        </p:txBody>
      </p:sp>
      <p:sp>
        <p:nvSpPr>
          <p:cNvPr id="4113" name="Rectangle 17"/>
          <p:cNvSpPr>
            <a:spLocks noGrp="1" noChangeArrowheads="1"/>
          </p:cNvSpPr>
          <p:nvPr>
            <p:ph type="ftr" sz="quarter" idx="3"/>
          </p:nvPr>
        </p:nvSpPr>
        <p:spPr/>
        <p:txBody>
          <a:bodyPr/>
          <a:lstStyle>
            <a:lvl1pPr>
              <a:defRPr/>
            </a:lvl1pPr>
          </a:lstStyle>
          <a:p>
            <a:r>
              <a:rPr lang="en-GB">
                <a:solidFill>
                  <a:srgbClr val="000000"/>
                </a:solidFill>
              </a:rPr>
              <a:t>© 2016 Pearson Education, Inc.</a:t>
            </a:r>
          </a:p>
        </p:txBody>
      </p:sp>
      <p:sp>
        <p:nvSpPr>
          <p:cNvPr id="4101" name="Rectangle 5"/>
          <p:cNvSpPr>
            <a:spLocks noChangeArrowheads="1"/>
          </p:cNvSpPr>
          <p:nvPr/>
        </p:nvSpPr>
        <p:spPr bwMode="auto">
          <a:xfrm>
            <a:off x="-6350" y="0"/>
            <a:ext cx="9162288" cy="609600"/>
          </a:xfrm>
          <a:prstGeom prst="rect">
            <a:avLst/>
          </a:prstGeom>
          <a:solidFill>
            <a:srgbClr val="324881"/>
          </a:solidFill>
          <a:ln>
            <a:noFill/>
          </a:ln>
          <a:effectLst/>
        </p:spPr>
        <p:txBody>
          <a:bodyPr wrap="none" anchor="ctr"/>
          <a:lstStyle/>
          <a:p>
            <a:pPr algn="ctr" eaLnBrk="0" hangingPunct="0"/>
            <a:endParaRPr lang="en-US" b="0">
              <a:solidFill>
                <a:srgbClr val="BBE0E3"/>
              </a:solidFill>
              <a:latin typeface="Arial" charset="0"/>
            </a:endParaRPr>
          </a:p>
        </p:txBody>
      </p:sp>
      <p:sp>
        <p:nvSpPr>
          <p:cNvPr id="4102" name="Text Box 6"/>
          <p:cNvSpPr txBox="1">
            <a:spLocks noChangeArrowheads="1"/>
          </p:cNvSpPr>
          <p:nvPr/>
        </p:nvSpPr>
        <p:spPr bwMode="auto">
          <a:xfrm>
            <a:off x="365125" y="44450"/>
            <a:ext cx="800100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800" b="0" dirty="0">
                <a:solidFill>
                  <a:srgbClr val="FFFFFF"/>
                </a:solidFill>
                <a:latin typeface="Arial" charset="0"/>
              </a:rPr>
              <a:t>Chapter 12 Lecture</a:t>
            </a:r>
          </a:p>
        </p:txBody>
      </p:sp>
      <p:pic>
        <p:nvPicPr>
          <p:cNvPr id="9" name="Picture 8" descr="YOUN2785_10_thumbnai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1481" y="603504"/>
            <a:ext cx="5320281" cy="6254496"/>
          </a:xfrm>
          <a:prstGeom prst="rect">
            <a:avLst/>
          </a:prstGeom>
        </p:spPr>
      </p:pic>
    </p:spTree>
    <p:extLst>
      <p:ext uri="{BB962C8B-B14F-4D97-AF65-F5344CB8AC3E}">
        <p14:creationId xmlns:p14="http://schemas.microsoft.com/office/powerpoint/2010/main" val="337283953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E69A1"/>
                </a:solidFill>
              </a:defRPr>
            </a:lvl1pPr>
          </a:lstStyle>
          <a:p>
            <a:r>
              <a:rPr lang="en-US" dirty="0"/>
              <a:t>Click to edit Master title style</a:t>
            </a:r>
          </a:p>
        </p:txBody>
      </p:sp>
      <p:sp>
        <p:nvSpPr>
          <p:cNvPr id="3" name="Content Placeholder 2"/>
          <p:cNvSpPr>
            <a:spLocks noGrp="1"/>
          </p:cNvSpPr>
          <p:nvPr>
            <p:ph idx="1"/>
          </p:nvPr>
        </p:nvSpPr>
        <p:spPr/>
        <p:txBody>
          <a:bodyPr/>
          <a:lstStyle>
            <a:lvl2pPr marL="800100" indent="-342900">
              <a:buFont typeface="Arial"/>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p:txBody>
          <a:bodyPr/>
          <a:lstStyle>
            <a:lvl1pPr>
              <a:defRPr/>
            </a:lvl1pPr>
          </a:lstStyle>
          <a:p>
            <a:r>
              <a:rPr lang="en-GB">
                <a:solidFill>
                  <a:srgbClr val="000000"/>
                </a:solidFill>
              </a:rPr>
              <a:t>© 2016 Pearson Education, Inc.</a:t>
            </a:r>
          </a:p>
        </p:txBody>
      </p:sp>
    </p:spTree>
    <p:extLst>
      <p:ext uri="{BB962C8B-B14F-4D97-AF65-F5344CB8AC3E}">
        <p14:creationId xmlns:p14="http://schemas.microsoft.com/office/powerpoint/2010/main" val="291172044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E69A1"/>
                </a:solidFill>
              </a:defRPr>
            </a:lvl1pPr>
          </a:lstStyle>
          <a:p>
            <a:r>
              <a:rPr lang="en-US" dirty="0"/>
              <a:t>Click to edit Master title style</a:t>
            </a:r>
          </a:p>
        </p:txBody>
      </p:sp>
      <p:sp>
        <p:nvSpPr>
          <p:cNvPr id="3" name="Content Placeholder 2"/>
          <p:cNvSpPr>
            <a:spLocks noGrp="1"/>
          </p:cNvSpPr>
          <p:nvPr>
            <p:ph sz="half" idx="1"/>
          </p:nvPr>
        </p:nvSpPr>
        <p:spPr>
          <a:xfrm>
            <a:off x="365125" y="1141413"/>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56125" y="1141413"/>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0"/>
          </p:nvPr>
        </p:nvSpPr>
        <p:spPr/>
        <p:txBody>
          <a:bodyPr/>
          <a:lstStyle>
            <a:lvl1pPr>
              <a:defRPr/>
            </a:lvl1pPr>
          </a:lstStyle>
          <a:p>
            <a:r>
              <a:rPr lang="en-GB">
                <a:solidFill>
                  <a:srgbClr val="000000"/>
                </a:solidFill>
              </a:rPr>
              <a:t>© 2016 Pearson Education, Inc.</a:t>
            </a:r>
          </a:p>
        </p:txBody>
      </p:sp>
    </p:spTree>
    <p:extLst>
      <p:ext uri="{BB962C8B-B14F-4D97-AF65-F5344CB8AC3E}">
        <p14:creationId xmlns:p14="http://schemas.microsoft.com/office/powerpoint/2010/main" val="346963853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Text Placeholder 2"/>
          <p:cNvSpPr>
            <a:spLocks noGrp="1"/>
          </p:cNvSpPr>
          <p:nvPr>
            <p:ph type="body" sz="half" idx="1"/>
          </p:nvPr>
        </p:nvSpPr>
        <p:spPr>
          <a:xfrm>
            <a:off x="304800" y="685800"/>
            <a:ext cx="4191000" cy="328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685800"/>
            <a:ext cx="4191000" cy="328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31744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Text Placeholder 2"/>
          <p:cNvSpPr>
            <a:spLocks noGrp="1"/>
          </p:cNvSpPr>
          <p:nvPr>
            <p:ph type="body" sz="half" idx="1"/>
          </p:nvPr>
        </p:nvSpPr>
        <p:spPr>
          <a:xfrm>
            <a:off x="304800" y="685800"/>
            <a:ext cx="4191000" cy="328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685800"/>
            <a:ext cx="4191000" cy="1565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403475"/>
            <a:ext cx="4191000" cy="1565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309554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6864D-D4C1-5A51-76B2-D192BD26B3C1}"/>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6279E97-AC03-12E7-352F-C6D386A63FD8}"/>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75F3352-FEA2-B633-611E-1F5269929D7D}"/>
              </a:ext>
            </a:extLst>
          </p:cNvPr>
          <p:cNvSpPr>
            <a:spLocks noGrp="1"/>
          </p:cNvSpPr>
          <p:nvPr>
            <p:ph type="dt" sz="half" idx="10"/>
          </p:nvPr>
        </p:nvSpPr>
        <p:spPr/>
        <p:txBody>
          <a:bodyPr/>
          <a:lstStyle/>
          <a:p>
            <a:fld id="{E584AD0E-D7F9-4D83-AB78-832AC722EA3E}" type="datetimeFigureOut">
              <a:rPr lang="en-US" smtClean="0"/>
              <a:t>11/6/2023</a:t>
            </a:fld>
            <a:endParaRPr lang="en-US"/>
          </a:p>
        </p:txBody>
      </p:sp>
      <p:sp>
        <p:nvSpPr>
          <p:cNvPr id="5" name="Footer Placeholder 4">
            <a:extLst>
              <a:ext uri="{FF2B5EF4-FFF2-40B4-BE49-F238E27FC236}">
                <a16:creationId xmlns:a16="http://schemas.microsoft.com/office/drawing/2014/main" id="{CCA30570-4BF8-8EBA-7553-07A3D47CCC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5309CE-25D5-B1F8-3E99-F95B832F5DDC}"/>
              </a:ext>
            </a:extLst>
          </p:cNvPr>
          <p:cNvSpPr>
            <a:spLocks noGrp="1"/>
          </p:cNvSpPr>
          <p:nvPr>
            <p:ph type="sldNum" sz="quarter" idx="12"/>
          </p:nvPr>
        </p:nvSpPr>
        <p:spPr/>
        <p:txBody>
          <a:bodyPr/>
          <a:lstStyle/>
          <a:p>
            <a:fld id="{A7BA7A26-B129-4D90-AB91-FA0C92BAF348}" type="slidenum">
              <a:rPr lang="en-US" smtClean="0"/>
              <a:t>‹#›</a:t>
            </a:fld>
            <a:endParaRPr lang="en-US"/>
          </a:p>
        </p:txBody>
      </p:sp>
    </p:spTree>
    <p:extLst>
      <p:ext uri="{BB962C8B-B14F-4D97-AF65-F5344CB8AC3E}">
        <p14:creationId xmlns:p14="http://schemas.microsoft.com/office/powerpoint/2010/main" val="246460431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D7317-E09F-6EE7-C683-87B87935D5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A68D17-A451-A80E-9CDA-60495590EE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30FDE9-7DF3-9BCE-14D7-F7259C233E5B}"/>
              </a:ext>
            </a:extLst>
          </p:cNvPr>
          <p:cNvSpPr>
            <a:spLocks noGrp="1"/>
          </p:cNvSpPr>
          <p:nvPr>
            <p:ph type="dt" sz="half" idx="10"/>
          </p:nvPr>
        </p:nvSpPr>
        <p:spPr/>
        <p:txBody>
          <a:bodyPr/>
          <a:lstStyle/>
          <a:p>
            <a:fld id="{E584AD0E-D7F9-4D83-AB78-832AC722EA3E}" type="datetimeFigureOut">
              <a:rPr lang="en-US" smtClean="0"/>
              <a:t>11/6/2023</a:t>
            </a:fld>
            <a:endParaRPr lang="en-US"/>
          </a:p>
        </p:txBody>
      </p:sp>
      <p:sp>
        <p:nvSpPr>
          <p:cNvPr id="5" name="Footer Placeholder 4">
            <a:extLst>
              <a:ext uri="{FF2B5EF4-FFF2-40B4-BE49-F238E27FC236}">
                <a16:creationId xmlns:a16="http://schemas.microsoft.com/office/drawing/2014/main" id="{19884524-3CFA-738D-B307-B6A997CF91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E4DF0D-8DEF-7095-98BD-96D50207C52C}"/>
              </a:ext>
            </a:extLst>
          </p:cNvPr>
          <p:cNvSpPr>
            <a:spLocks noGrp="1"/>
          </p:cNvSpPr>
          <p:nvPr>
            <p:ph type="sldNum" sz="quarter" idx="12"/>
          </p:nvPr>
        </p:nvSpPr>
        <p:spPr/>
        <p:txBody>
          <a:bodyPr/>
          <a:lstStyle/>
          <a:p>
            <a:fld id="{A7BA7A26-B129-4D90-AB91-FA0C92BAF348}" type="slidenum">
              <a:rPr lang="en-US" smtClean="0"/>
              <a:t>‹#›</a:t>
            </a:fld>
            <a:endParaRPr lang="en-US"/>
          </a:p>
        </p:txBody>
      </p:sp>
    </p:spTree>
    <p:extLst>
      <p:ext uri="{BB962C8B-B14F-4D97-AF65-F5344CB8AC3E}">
        <p14:creationId xmlns:p14="http://schemas.microsoft.com/office/powerpoint/2010/main" val="41956061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947DC-6521-117A-602F-84045343DC6E}"/>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C037C12-964B-00C2-346F-9877022F0B40}"/>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7A9A7B-D3E3-569E-295C-FA4E944D6457}"/>
              </a:ext>
            </a:extLst>
          </p:cNvPr>
          <p:cNvSpPr>
            <a:spLocks noGrp="1"/>
          </p:cNvSpPr>
          <p:nvPr>
            <p:ph type="dt" sz="half" idx="10"/>
          </p:nvPr>
        </p:nvSpPr>
        <p:spPr/>
        <p:txBody>
          <a:bodyPr/>
          <a:lstStyle/>
          <a:p>
            <a:fld id="{E584AD0E-D7F9-4D83-AB78-832AC722EA3E}" type="datetimeFigureOut">
              <a:rPr lang="en-US" smtClean="0"/>
              <a:t>11/6/2023</a:t>
            </a:fld>
            <a:endParaRPr lang="en-US"/>
          </a:p>
        </p:txBody>
      </p:sp>
      <p:sp>
        <p:nvSpPr>
          <p:cNvPr id="5" name="Footer Placeholder 4">
            <a:extLst>
              <a:ext uri="{FF2B5EF4-FFF2-40B4-BE49-F238E27FC236}">
                <a16:creationId xmlns:a16="http://schemas.microsoft.com/office/drawing/2014/main" id="{56EDB870-C5F0-7D2C-84BB-29BB577115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0F7869-3A87-BAB6-AFAE-70C3CE3C4DA3}"/>
              </a:ext>
            </a:extLst>
          </p:cNvPr>
          <p:cNvSpPr>
            <a:spLocks noGrp="1"/>
          </p:cNvSpPr>
          <p:nvPr>
            <p:ph type="sldNum" sz="quarter" idx="12"/>
          </p:nvPr>
        </p:nvSpPr>
        <p:spPr/>
        <p:txBody>
          <a:bodyPr/>
          <a:lstStyle/>
          <a:p>
            <a:fld id="{A7BA7A26-B129-4D90-AB91-FA0C92BAF348}" type="slidenum">
              <a:rPr lang="en-US" smtClean="0"/>
              <a:t>‹#›</a:t>
            </a:fld>
            <a:endParaRPr lang="en-US"/>
          </a:p>
        </p:txBody>
      </p:sp>
    </p:spTree>
    <p:extLst>
      <p:ext uri="{BB962C8B-B14F-4D97-AF65-F5344CB8AC3E}">
        <p14:creationId xmlns:p14="http://schemas.microsoft.com/office/powerpoint/2010/main" val="2558635306"/>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10.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94.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theme" Target="../theme/theme11.xml"/><Relationship Id="rId5" Type="http://schemas.openxmlformats.org/officeDocument/2006/relationships/slideLayout" Target="../slideLayouts/slideLayout96.xml"/><Relationship Id="rId4" Type="http://schemas.openxmlformats.org/officeDocument/2006/relationships/slideLayout" Target="../slideLayouts/slideLayout9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2.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2.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4.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slideLayout" Target="../slideLayouts/slideLayout67.xml"/><Relationship Id="rId1" Type="http://schemas.openxmlformats.org/officeDocument/2006/relationships/slideLayout" Target="../slideLayouts/slideLayout66.xml"/><Relationship Id="rId5" Type="http://schemas.openxmlformats.org/officeDocument/2006/relationships/theme" Target="../theme/theme8.xml"/><Relationship Id="rId4" Type="http://schemas.openxmlformats.org/officeDocument/2006/relationships/slideLayout" Target="../slideLayouts/slideLayout6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9.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2" name="Footer Placeholder 1">
            <a:extLst>
              <a:ext uri="{FF2B5EF4-FFF2-40B4-BE49-F238E27FC236}">
                <a16:creationId xmlns:a16="http://schemas.microsoft.com/office/drawing/2014/main" id="{7B8A108E-B0AF-4869-B5B8-3D3BB7BC725E}"/>
              </a:ext>
            </a:extLst>
          </p:cNvPr>
          <p:cNvSpPr>
            <a:spLocks noGrp="1"/>
          </p:cNvSpPr>
          <p:nvPr>
            <p:ph type="ftr" sz="quarter" idx="3"/>
          </p:nvPr>
        </p:nvSpPr>
        <p:spPr>
          <a:xfrm>
            <a:off x="457200" y="6028611"/>
            <a:ext cx="8229600" cy="200549"/>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000000">
                  <a:tint val="75000"/>
                </a:srgbClr>
              </a:solidFill>
              <a:effectLst/>
              <a:uLnTx/>
              <a:uFillTx/>
              <a:latin typeface="Arial"/>
              <a:cs typeface="Arial"/>
              <a:sym typeface="Arial"/>
            </a:endParaRPr>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465A4E28-8270-45C7-8735-237239D5040E}" type="datetimeFigureOut">
              <a:rPr lang="en-US" b="0" smtClean="0">
                <a:solidFill>
                  <a:prstClr val="black">
                    <a:tint val="75000"/>
                  </a:prstClr>
                </a:solidFill>
                <a:latin typeface="Calibri" panose="020F0502020204030204"/>
              </a:rPr>
              <a:pPr fontAlgn="auto">
                <a:spcBef>
                  <a:spcPts val="0"/>
                </a:spcBef>
                <a:spcAft>
                  <a:spcPts val="0"/>
                </a:spcAft>
              </a:pPr>
              <a:t>11/6/2023</a:t>
            </a:fld>
            <a:endParaRPr lang="en-US" b="0" dirty="0">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b="0" dirty="0">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15102109-33BC-4533-AF98-42FBFE73B943}" type="slidenum">
              <a:rPr lang="en-US" b="0" smtClean="0">
                <a:solidFill>
                  <a:prstClr val="black">
                    <a:tint val="75000"/>
                  </a:prstClr>
                </a:solidFill>
                <a:latin typeface="Calibri" panose="020F0502020204030204"/>
              </a:rPr>
              <a:pPr fontAlgn="auto">
                <a:spcBef>
                  <a:spcPts val="0"/>
                </a:spcBef>
                <a:spcAft>
                  <a:spcPts val="0"/>
                </a:spcAft>
              </a:pPr>
              <a:t>‹#›</a:t>
            </a:fld>
            <a:endParaRPr lang="en-US" b="0" dirty="0">
              <a:solidFill>
                <a:prstClr val="black">
                  <a:tint val="75000"/>
                </a:prstClr>
              </a:solidFill>
              <a:latin typeface="Calibri" panose="020F0502020204030204"/>
            </a:endParaRPr>
          </a:p>
        </p:txBody>
      </p:sp>
    </p:spTree>
    <p:extLst>
      <p:ext uri="{BB962C8B-B14F-4D97-AF65-F5344CB8AC3E}">
        <p14:creationId xmlns:p14="http://schemas.microsoft.com/office/powerpoint/2010/main" val="1329293317"/>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bwMode="auto">
          <a:xfrm>
            <a:off x="0" y="0"/>
            <a:ext cx="9144000" cy="579438"/>
          </a:xfrm>
          <a:prstGeom prst="rect">
            <a:avLst/>
          </a:prstGeom>
          <a:noFill/>
          <a:ln>
            <a:noFill/>
          </a:ln>
          <a:effectLst/>
          <a:extLst>
            <a:ext uri="{909E8E84-426E-40dd-AFC4-6F175D3DCCD1}">
              <a14:hiddenFill xmlns="" xmlns:a14="http://schemas.microsoft.com/office/drawing/2010/main">
                <a:solidFill>
                  <a:srgbClr val="333399"/>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457200" tIns="45720" rIns="91440" bIns="45720" numCol="1" anchor="t" anchorCtr="0" compatLnSpc="1">
            <a:prstTxWarp prst="textNoShape">
              <a:avLst/>
            </a:prstTxWarp>
            <a:spAutoFit/>
          </a:bodyPr>
          <a:lstStyle/>
          <a:p>
            <a:pPr lvl="0"/>
            <a:r>
              <a:rPr lang="en-US" dirty="0"/>
              <a:t>Click to edit Master title style</a:t>
            </a:r>
          </a:p>
        </p:txBody>
      </p:sp>
      <p:sp>
        <p:nvSpPr>
          <p:cNvPr id="3076" name="Rectangle 4"/>
          <p:cNvSpPr>
            <a:spLocks noGrp="1" noChangeArrowheads="1"/>
          </p:cNvSpPr>
          <p:nvPr>
            <p:ph type="body" idx="1"/>
          </p:nvPr>
        </p:nvSpPr>
        <p:spPr bwMode="auto">
          <a:xfrm>
            <a:off x="365125" y="1141413"/>
            <a:ext cx="8229600" cy="5106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91" name="Rectangle 19"/>
          <p:cNvSpPr>
            <a:spLocks noGrp="1" noChangeArrowheads="1"/>
          </p:cNvSpPr>
          <p:nvPr>
            <p:ph type="ftr" sz="quarter" idx="3"/>
          </p:nvPr>
        </p:nvSpPr>
        <p:spPr bwMode="gray">
          <a:xfrm>
            <a:off x="87313" y="6613525"/>
            <a:ext cx="5399087" cy="1793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eaLnBrk="1" hangingPunct="1">
              <a:defRPr sz="900">
                <a:cs typeface="+mj-cs"/>
              </a:defRPr>
            </a:lvl1pPr>
          </a:lstStyle>
          <a:p>
            <a:r>
              <a:rPr lang="en-GB" b="0" dirty="0">
                <a:solidFill>
                  <a:srgbClr val="000000"/>
                </a:solidFill>
                <a:latin typeface="Arial" charset="0"/>
              </a:rPr>
              <a:t>© 2016 Pearson Education, Inc.</a:t>
            </a:r>
          </a:p>
        </p:txBody>
      </p:sp>
    </p:spTree>
    <p:extLst>
      <p:ext uri="{BB962C8B-B14F-4D97-AF65-F5344CB8AC3E}">
        <p14:creationId xmlns:p14="http://schemas.microsoft.com/office/powerpoint/2010/main" val="3155524555"/>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Lst>
  <p:hf sldNum="0" hdr="0" dt="0"/>
  <p:txStyles>
    <p:titleStyle>
      <a:lvl1pPr algn="l" rtl="0" fontAlgn="base">
        <a:spcBef>
          <a:spcPct val="50000"/>
        </a:spcBef>
        <a:spcAft>
          <a:spcPct val="0"/>
        </a:spcAft>
        <a:defRPr sz="3200" b="1">
          <a:solidFill>
            <a:srgbClr val="3E69A1"/>
          </a:solidFill>
          <a:latin typeface="+mj-lt"/>
          <a:ea typeface="+mj-ea"/>
          <a:cs typeface="+mj-cs"/>
        </a:defRPr>
      </a:lvl1pPr>
      <a:lvl2pPr algn="l" rtl="0" fontAlgn="base">
        <a:spcBef>
          <a:spcPct val="50000"/>
        </a:spcBef>
        <a:spcAft>
          <a:spcPct val="0"/>
        </a:spcAft>
        <a:defRPr sz="3200" b="1">
          <a:solidFill>
            <a:srgbClr val="BE58A1"/>
          </a:solidFill>
          <a:latin typeface="Arial" charset="0"/>
          <a:ea typeface="ＭＳ Ｐゴシック" charset="0"/>
          <a:cs typeface="Arial" charset="0"/>
        </a:defRPr>
      </a:lvl2pPr>
      <a:lvl3pPr algn="l" rtl="0" fontAlgn="base">
        <a:spcBef>
          <a:spcPct val="50000"/>
        </a:spcBef>
        <a:spcAft>
          <a:spcPct val="0"/>
        </a:spcAft>
        <a:defRPr sz="3200" b="1">
          <a:solidFill>
            <a:srgbClr val="BE58A1"/>
          </a:solidFill>
          <a:latin typeface="Arial" charset="0"/>
          <a:ea typeface="ＭＳ Ｐゴシック" charset="0"/>
          <a:cs typeface="Arial" charset="0"/>
        </a:defRPr>
      </a:lvl3pPr>
      <a:lvl4pPr algn="l" rtl="0" fontAlgn="base">
        <a:spcBef>
          <a:spcPct val="50000"/>
        </a:spcBef>
        <a:spcAft>
          <a:spcPct val="0"/>
        </a:spcAft>
        <a:defRPr sz="3200" b="1">
          <a:solidFill>
            <a:srgbClr val="BE58A1"/>
          </a:solidFill>
          <a:latin typeface="Arial" charset="0"/>
          <a:ea typeface="ＭＳ Ｐゴシック" charset="0"/>
          <a:cs typeface="Arial" charset="0"/>
        </a:defRPr>
      </a:lvl4pPr>
      <a:lvl5pPr algn="l" rtl="0" fontAlgn="base">
        <a:spcBef>
          <a:spcPct val="50000"/>
        </a:spcBef>
        <a:spcAft>
          <a:spcPct val="0"/>
        </a:spcAft>
        <a:defRPr sz="3200" b="1">
          <a:solidFill>
            <a:srgbClr val="BE58A1"/>
          </a:solidFill>
          <a:latin typeface="Arial" charset="0"/>
          <a:ea typeface="ＭＳ Ｐゴシック" charset="0"/>
          <a:cs typeface="Arial" charset="0"/>
        </a:defRPr>
      </a:lvl5pPr>
      <a:lvl6pPr marL="457200" algn="l" rtl="0" fontAlgn="base">
        <a:spcBef>
          <a:spcPct val="50000"/>
        </a:spcBef>
        <a:spcAft>
          <a:spcPct val="0"/>
        </a:spcAft>
        <a:defRPr sz="3200" b="1">
          <a:solidFill>
            <a:srgbClr val="BE58A1"/>
          </a:solidFill>
          <a:latin typeface="Arial" charset="0"/>
          <a:ea typeface="ＭＳ Ｐゴシック" charset="0"/>
          <a:cs typeface="Arial" charset="0"/>
        </a:defRPr>
      </a:lvl6pPr>
      <a:lvl7pPr marL="914400" algn="l" rtl="0" fontAlgn="base">
        <a:spcBef>
          <a:spcPct val="50000"/>
        </a:spcBef>
        <a:spcAft>
          <a:spcPct val="0"/>
        </a:spcAft>
        <a:defRPr sz="3200" b="1">
          <a:solidFill>
            <a:srgbClr val="BE58A1"/>
          </a:solidFill>
          <a:latin typeface="Arial" charset="0"/>
          <a:ea typeface="ＭＳ Ｐゴシック" charset="0"/>
          <a:cs typeface="Arial" charset="0"/>
        </a:defRPr>
      </a:lvl7pPr>
      <a:lvl8pPr marL="1371600" algn="l" rtl="0" fontAlgn="base">
        <a:spcBef>
          <a:spcPct val="50000"/>
        </a:spcBef>
        <a:spcAft>
          <a:spcPct val="0"/>
        </a:spcAft>
        <a:defRPr sz="3200" b="1">
          <a:solidFill>
            <a:srgbClr val="BE58A1"/>
          </a:solidFill>
          <a:latin typeface="Arial" charset="0"/>
          <a:ea typeface="ＭＳ Ｐゴシック" charset="0"/>
          <a:cs typeface="Arial" charset="0"/>
        </a:defRPr>
      </a:lvl8pPr>
      <a:lvl9pPr marL="1828800" algn="l" rtl="0" fontAlgn="base">
        <a:spcBef>
          <a:spcPct val="50000"/>
        </a:spcBef>
        <a:spcAft>
          <a:spcPct val="0"/>
        </a:spcAft>
        <a:defRPr sz="3200" b="1">
          <a:solidFill>
            <a:srgbClr val="BE58A1"/>
          </a:solidFill>
          <a:latin typeface="Arial" charset="0"/>
          <a:ea typeface="ＭＳ Ｐゴシック" charset="0"/>
          <a:cs typeface="Arial" charset="0"/>
        </a:defRPr>
      </a:lvl9pPr>
    </p:titleStyle>
    <p:bodyStyle>
      <a:lvl1pPr marL="342900" indent="-342900" algn="l" rtl="0" fontAlgn="base">
        <a:spcBef>
          <a:spcPct val="20000"/>
        </a:spcBef>
        <a:spcAft>
          <a:spcPct val="0"/>
        </a:spcAft>
        <a:buClr>
          <a:srgbClr val="3E69A1"/>
        </a:buClr>
        <a:buChar char="•"/>
        <a:defRPr sz="2800">
          <a:solidFill>
            <a:schemeClr val="tx1"/>
          </a:solidFill>
          <a:latin typeface="+mn-lt"/>
          <a:ea typeface="+mn-ea"/>
          <a:cs typeface="+mn-cs"/>
        </a:defRPr>
      </a:lvl1pPr>
      <a:lvl2pPr marL="800100" indent="-342900" algn="l" rtl="0" fontAlgn="base">
        <a:spcBef>
          <a:spcPct val="20000"/>
        </a:spcBef>
        <a:spcAft>
          <a:spcPct val="0"/>
        </a:spcAft>
        <a:buClr>
          <a:srgbClr val="3E69A1"/>
        </a:buClr>
        <a:buFont typeface="Arial"/>
        <a:buChar char="•"/>
        <a:tabLst/>
        <a:defRPr sz="2800">
          <a:solidFill>
            <a:schemeClr val="tx1"/>
          </a:solidFill>
          <a:latin typeface="+mn-lt"/>
          <a:ea typeface="+mn-ea"/>
        </a:defRPr>
      </a:lvl2pPr>
      <a:lvl3pPr marL="1143000" indent="-228600" algn="l" rtl="0" fontAlgn="base">
        <a:spcBef>
          <a:spcPct val="20000"/>
        </a:spcBef>
        <a:spcAft>
          <a:spcPct val="0"/>
        </a:spcAft>
        <a:buClr>
          <a:srgbClr val="3E69A1"/>
        </a:buClr>
        <a:buChar char="•"/>
        <a:defRPr sz="2400">
          <a:solidFill>
            <a:schemeClr val="tx1"/>
          </a:solidFill>
          <a:latin typeface="+mn-lt"/>
          <a:ea typeface="+mn-ea"/>
        </a:defRPr>
      </a:lvl3pPr>
      <a:lvl4pPr marL="1600200" indent="-228600" algn="l" rtl="0" fontAlgn="base">
        <a:spcBef>
          <a:spcPct val="20000"/>
        </a:spcBef>
        <a:spcAft>
          <a:spcPct val="0"/>
        </a:spcAft>
        <a:buClr>
          <a:srgbClr val="3E69A1"/>
        </a:buClr>
        <a:buChar char="–"/>
        <a:defRPr sz="2000">
          <a:solidFill>
            <a:schemeClr val="tx1"/>
          </a:solidFill>
          <a:latin typeface="+mn-lt"/>
          <a:ea typeface="+mn-ea"/>
        </a:defRPr>
      </a:lvl4pPr>
      <a:lvl5pPr marL="2057400" indent="-228600" algn="l" rtl="0" fontAlgn="base">
        <a:spcBef>
          <a:spcPct val="20000"/>
        </a:spcBef>
        <a:spcAft>
          <a:spcPct val="0"/>
        </a:spcAft>
        <a:buClr>
          <a:srgbClr val="3E69A1"/>
        </a:buClr>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5C405A-F32A-01BA-3DA1-0DD5AB65F37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4DCA7D-D5E4-8E17-8CB8-6CD019A91BF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0AAACC-79F5-58A3-F382-D87AB7AFEC1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584AD0E-D7F9-4D83-AB78-832AC722EA3E}" type="datetimeFigureOut">
              <a:rPr lang="en-US" smtClean="0"/>
              <a:t>11/6/2023</a:t>
            </a:fld>
            <a:endParaRPr lang="en-US" dirty="0"/>
          </a:p>
        </p:txBody>
      </p:sp>
      <p:sp>
        <p:nvSpPr>
          <p:cNvPr id="5" name="Footer Placeholder 4">
            <a:extLst>
              <a:ext uri="{FF2B5EF4-FFF2-40B4-BE49-F238E27FC236}">
                <a16:creationId xmlns:a16="http://schemas.microsoft.com/office/drawing/2014/main" id="{02BD3AD9-0D38-E8ED-CE12-E48ABA83263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2F755E6-D0EB-5C9A-406B-F4391F2A9D3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7BA7A26-B129-4D90-AB91-FA0C92BAF348}" type="slidenum">
              <a:rPr lang="en-US" smtClean="0"/>
              <a:t>‹#›</a:t>
            </a:fld>
            <a:endParaRPr lang="en-US" dirty="0"/>
          </a:p>
        </p:txBody>
      </p:sp>
    </p:spTree>
    <p:extLst>
      <p:ext uri="{BB962C8B-B14F-4D97-AF65-F5344CB8AC3E}">
        <p14:creationId xmlns:p14="http://schemas.microsoft.com/office/powerpoint/2010/main" val="328982898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574562"/>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11">
            <a:alphaModFix/>
          </a:blip>
          <a:srcRect/>
          <a:stretch/>
        </p:blipFill>
        <p:spPr>
          <a:xfrm>
            <a:off x="443972" y="6429709"/>
            <a:ext cx="917999" cy="279914"/>
          </a:xfrm>
          <a:prstGeom prst="rect">
            <a:avLst/>
          </a:prstGeom>
          <a:noFill/>
          <a:ln>
            <a:noFill/>
          </a:ln>
        </p:spPr>
      </p:pic>
      <p:sp>
        <p:nvSpPr>
          <p:cNvPr id="2" name="Footer Placeholder 1">
            <a:extLst>
              <a:ext uri="{FF2B5EF4-FFF2-40B4-BE49-F238E27FC236}">
                <a16:creationId xmlns:a16="http://schemas.microsoft.com/office/drawing/2014/main" id="{7B8A108E-B0AF-4869-B5B8-3D3BB7BC725E}"/>
              </a:ext>
            </a:extLst>
          </p:cNvPr>
          <p:cNvSpPr>
            <a:spLocks noGrp="1"/>
          </p:cNvSpPr>
          <p:nvPr>
            <p:ph type="ftr" sz="quarter" idx="3"/>
          </p:nvPr>
        </p:nvSpPr>
        <p:spPr>
          <a:xfrm>
            <a:off x="457200" y="6028611"/>
            <a:ext cx="8229600" cy="200549"/>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9" name="Content Placeholder 7"/>
          <p:cNvSpPr txBox="1">
            <a:spLocks/>
          </p:cNvSpPr>
          <p:nvPr userDrawn="1"/>
        </p:nvSpPr>
        <p:spPr>
          <a:xfrm>
            <a:off x="2708694" y="6505575"/>
            <a:ext cx="5978106" cy="342900"/>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altLang="en-US" sz="1200" dirty="0">
                <a:latin typeface="Verdana"/>
                <a:ea typeface="Verdana" panose="020B0604030504040204" pitchFamily="34" charset="0"/>
                <a:cs typeface="Verdana" panose="020B0604030504040204" pitchFamily="34" charset="0"/>
              </a:rPr>
              <a:t>Copyright © 2020, 2016, 2012 Pearson Education, Inc. All Rights Reserved</a:t>
            </a:r>
          </a:p>
        </p:txBody>
      </p:sp>
    </p:spTree>
  </p:cSld>
  <p:clrMap bg1="lt1" tx1="dk1" bg2="dk2" tx2="lt2" accent1="accent1" accent2="accent2" accent3="accent3" accent4="accent4" accent5="accent5" accent6="accent6" hlink="hlink" folHlink="folHlink"/>
  <p:sldLayoutIdLst>
    <p:sldLayoutId id="2147483682" r:id="rId1"/>
    <p:sldLayoutId id="2147483681" r:id="rId2"/>
    <p:sldLayoutId id="2147483675" r:id="rId3"/>
    <p:sldLayoutId id="2147483679" r:id="rId4"/>
    <p:sldLayoutId id="2147483677" r:id="rId5"/>
    <p:sldLayoutId id="2147483678" r:id="rId6"/>
    <p:sldLayoutId id="2147483683" r:id="rId7"/>
    <p:sldLayoutId id="2147483671" r:id="rId8"/>
    <p:sldLayoutId id="214748368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0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B510DE9-7EF1-40C5-90AA-4C657746CA9B}" type="datetimeFigureOut">
              <a:rPr lang="en-US" smtClean="0"/>
              <a:t>11/6/2023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4614918-2525-4508-ACF0-77F171D98C74}" type="slidenum">
              <a:rPr lang="en-US" smtClean="0"/>
              <a:t>‹#›</a:t>
            </a:fld>
            <a:endParaRPr lang="en-US" dirty="0"/>
          </a:p>
        </p:txBody>
      </p:sp>
    </p:spTree>
    <p:extLst>
      <p:ext uri="{BB962C8B-B14F-4D97-AF65-F5344CB8AC3E}">
        <p14:creationId xmlns:p14="http://schemas.microsoft.com/office/powerpoint/2010/main" val="57434095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624441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Times" charset="0"/>
              <a:ea typeface="ＭＳ Ｐゴシック" charset="0"/>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Times" charset="0"/>
              <a:ea typeface="ＭＳ Ｐゴシック" charset="0"/>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C08A042-737F-8448-A5F7-6D137635A7CE}" type="slidenum">
              <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dirty="0">
              <a:ln>
                <a:noFill/>
              </a:ln>
              <a:solidFill>
                <a:srgbClr val="000000"/>
              </a:solidFill>
              <a:effectLst/>
              <a:uLnTx/>
              <a:uFillTx/>
              <a:latin typeface="Times" charset="0"/>
              <a:ea typeface="ＭＳ Ｐゴシック" charset="0"/>
              <a:cs typeface="+mn-cs"/>
            </a:endParaRPr>
          </a:p>
        </p:txBody>
      </p:sp>
      <p:sp>
        <p:nvSpPr>
          <p:cNvPr id="7" name="Date Placeholder 3"/>
          <p:cNvSpPr txBox="1">
            <a:spLocks/>
          </p:cNvSpPr>
          <p:nvPr userDrawn="1"/>
        </p:nvSpPr>
        <p:spPr>
          <a:xfrm>
            <a:off x="169863" y="6492875"/>
            <a:ext cx="3355975" cy="365125"/>
          </a:xfrm>
          <a:prstGeom prst="rect">
            <a:avLst/>
          </a:prstGeom>
        </p:spPr>
        <p:txBody>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 2016 Pearson Education, Inc.</a:t>
            </a:r>
          </a:p>
        </p:txBody>
      </p:sp>
    </p:spTree>
    <p:extLst>
      <p:ext uri="{BB962C8B-B14F-4D97-AF65-F5344CB8AC3E}">
        <p14:creationId xmlns:p14="http://schemas.microsoft.com/office/powerpoint/2010/main" val="85600170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ea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defRPr>
      </a:lvl5pPr>
      <a:lvl6pPr marL="457200" algn="ctr" rtl="0" eaLnBrk="0" fontAlgn="base" hangingPunct="0">
        <a:spcBef>
          <a:spcPct val="0"/>
        </a:spcBef>
        <a:spcAft>
          <a:spcPct val="0"/>
        </a:spcAft>
        <a:defRPr sz="4400">
          <a:solidFill>
            <a:schemeClr val="tx2"/>
          </a:solidFill>
          <a:latin typeface="Times" charset="0"/>
          <a:ea typeface="ＭＳ Ｐゴシック" charset="0"/>
        </a:defRPr>
      </a:lvl6pPr>
      <a:lvl7pPr marL="914400" algn="ctr" rtl="0" eaLnBrk="0" fontAlgn="base" hangingPunct="0">
        <a:spcBef>
          <a:spcPct val="0"/>
        </a:spcBef>
        <a:spcAft>
          <a:spcPct val="0"/>
        </a:spcAft>
        <a:defRPr sz="4400">
          <a:solidFill>
            <a:schemeClr val="tx2"/>
          </a:solidFill>
          <a:latin typeface="Times" charset="0"/>
          <a:ea typeface="ＭＳ Ｐゴシック" charset="0"/>
        </a:defRPr>
      </a:lvl7pPr>
      <a:lvl8pPr marL="1371600" algn="ctr" rtl="0" eaLnBrk="0" fontAlgn="base" hangingPunct="0">
        <a:spcBef>
          <a:spcPct val="0"/>
        </a:spcBef>
        <a:spcAft>
          <a:spcPct val="0"/>
        </a:spcAft>
        <a:defRPr sz="4400">
          <a:solidFill>
            <a:schemeClr val="tx2"/>
          </a:solidFill>
          <a:latin typeface="Times" charset="0"/>
          <a:ea typeface="ＭＳ Ｐゴシック" charset="0"/>
        </a:defRPr>
      </a:lvl8pPr>
      <a:lvl9pPr marL="1828800" algn="ctr"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bwMode="auto">
          <a:xfrm>
            <a:off x="0" y="0"/>
            <a:ext cx="9144000" cy="396875"/>
          </a:xfrm>
          <a:prstGeom prst="rect">
            <a:avLst/>
          </a:prstGeom>
          <a:noFill/>
          <a:ln>
            <a:noFill/>
          </a:ln>
          <a:effectLst/>
          <a:extLst>
            <a:ext uri="{909E8E84-426E-40dd-AFC4-6F175D3DCCD1}">
              <a14:hiddenFill xmlns:a14="http://schemas.microsoft.com/office/drawing/2010/main" xmlns="">
                <a:solidFill>
                  <a:srgbClr val="333399"/>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457200" tIns="45720" rIns="91440" bIns="45720" numCol="1" anchor="t" anchorCtr="0" compatLnSpc="1">
            <a:prstTxWarp prst="textNoShape">
              <a:avLst/>
            </a:prstTxWarp>
            <a:spAutoFit/>
          </a:bodyPr>
          <a:lstStyle/>
          <a:p>
            <a:pPr lvl="0"/>
            <a:r>
              <a:rPr lang="en-US"/>
              <a:t>Click to edit Master title style</a:t>
            </a:r>
          </a:p>
        </p:txBody>
      </p:sp>
      <p:sp>
        <p:nvSpPr>
          <p:cNvPr id="3091" name="Rectangle 19"/>
          <p:cNvSpPr>
            <a:spLocks noGrp="1" noChangeArrowheads="1"/>
          </p:cNvSpPr>
          <p:nvPr>
            <p:ph type="ftr" sz="quarter" idx="3"/>
          </p:nvPr>
        </p:nvSpPr>
        <p:spPr bwMode="gray">
          <a:xfrm>
            <a:off x="87313" y="6602413"/>
            <a:ext cx="5399087" cy="1793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eaLnBrk="1" hangingPunct="1">
              <a:defRPr sz="900">
                <a:cs typeface="+mj-cs"/>
              </a:defRPr>
            </a:lvl1pPr>
          </a:lstStyle>
          <a:p>
            <a:r>
              <a:rPr lang="en-GB" b="0" dirty="0">
                <a:solidFill>
                  <a:srgbClr val="000000"/>
                </a:solidFill>
                <a:latin typeface="Arial" charset="0"/>
              </a:rPr>
              <a:t>© 2016 Pearson Education, Inc.</a:t>
            </a:r>
          </a:p>
        </p:txBody>
      </p:sp>
    </p:spTree>
    <p:extLst>
      <p:ext uri="{BB962C8B-B14F-4D97-AF65-F5344CB8AC3E}">
        <p14:creationId xmlns:p14="http://schemas.microsoft.com/office/powerpoint/2010/main" val="357233643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hf sldNum="0" hdr="0" dt="0"/>
  <p:txStyles>
    <p:titleStyle>
      <a:lvl1pPr algn="l" rtl="0" fontAlgn="base">
        <a:spcBef>
          <a:spcPct val="50000"/>
        </a:spcBef>
        <a:spcAft>
          <a:spcPct val="0"/>
        </a:spcAft>
        <a:defRPr sz="2000">
          <a:solidFill>
            <a:schemeClr val="tx1"/>
          </a:solidFill>
          <a:latin typeface="+mj-lt"/>
          <a:ea typeface="+mj-ea"/>
          <a:cs typeface="+mj-cs"/>
        </a:defRPr>
      </a:lvl1pPr>
      <a:lvl2pPr algn="l" rtl="0" fontAlgn="base">
        <a:spcBef>
          <a:spcPct val="50000"/>
        </a:spcBef>
        <a:spcAft>
          <a:spcPct val="0"/>
        </a:spcAft>
        <a:defRPr sz="2000">
          <a:solidFill>
            <a:schemeClr val="tx1"/>
          </a:solidFill>
          <a:latin typeface="Arial" charset="0"/>
          <a:ea typeface="ＭＳ Ｐゴシック" charset="0"/>
          <a:cs typeface="Arial" charset="0"/>
        </a:defRPr>
      </a:lvl2pPr>
      <a:lvl3pPr algn="l" rtl="0" fontAlgn="base">
        <a:spcBef>
          <a:spcPct val="50000"/>
        </a:spcBef>
        <a:spcAft>
          <a:spcPct val="0"/>
        </a:spcAft>
        <a:defRPr sz="2000">
          <a:solidFill>
            <a:schemeClr val="tx1"/>
          </a:solidFill>
          <a:latin typeface="Arial" charset="0"/>
          <a:ea typeface="ＭＳ Ｐゴシック" charset="0"/>
          <a:cs typeface="Arial" charset="0"/>
        </a:defRPr>
      </a:lvl3pPr>
      <a:lvl4pPr algn="l" rtl="0" fontAlgn="base">
        <a:spcBef>
          <a:spcPct val="50000"/>
        </a:spcBef>
        <a:spcAft>
          <a:spcPct val="0"/>
        </a:spcAft>
        <a:defRPr sz="2000">
          <a:solidFill>
            <a:schemeClr val="tx1"/>
          </a:solidFill>
          <a:latin typeface="Arial" charset="0"/>
          <a:ea typeface="ＭＳ Ｐゴシック" charset="0"/>
          <a:cs typeface="Arial" charset="0"/>
        </a:defRPr>
      </a:lvl4pPr>
      <a:lvl5pPr algn="l" rtl="0" fontAlgn="base">
        <a:spcBef>
          <a:spcPct val="50000"/>
        </a:spcBef>
        <a:spcAft>
          <a:spcPct val="0"/>
        </a:spcAft>
        <a:defRPr sz="2000">
          <a:solidFill>
            <a:schemeClr val="tx1"/>
          </a:solidFill>
          <a:latin typeface="Arial" charset="0"/>
          <a:ea typeface="ＭＳ Ｐゴシック" charset="0"/>
          <a:cs typeface="Arial" charset="0"/>
        </a:defRPr>
      </a:lvl5pPr>
      <a:lvl6pPr marL="457200" algn="l" rtl="0" fontAlgn="base">
        <a:spcBef>
          <a:spcPct val="50000"/>
        </a:spcBef>
        <a:spcAft>
          <a:spcPct val="0"/>
        </a:spcAft>
        <a:defRPr sz="2000">
          <a:solidFill>
            <a:schemeClr val="tx1"/>
          </a:solidFill>
          <a:latin typeface="Arial" charset="0"/>
          <a:ea typeface="ＭＳ Ｐゴシック" charset="0"/>
          <a:cs typeface="Arial" charset="0"/>
        </a:defRPr>
      </a:lvl6pPr>
      <a:lvl7pPr marL="914400" algn="l" rtl="0" fontAlgn="base">
        <a:spcBef>
          <a:spcPct val="50000"/>
        </a:spcBef>
        <a:spcAft>
          <a:spcPct val="0"/>
        </a:spcAft>
        <a:defRPr sz="2000">
          <a:solidFill>
            <a:schemeClr val="tx1"/>
          </a:solidFill>
          <a:latin typeface="Arial" charset="0"/>
          <a:ea typeface="ＭＳ Ｐゴシック" charset="0"/>
          <a:cs typeface="Arial" charset="0"/>
        </a:defRPr>
      </a:lvl7pPr>
      <a:lvl8pPr marL="1371600" algn="l" rtl="0" fontAlgn="base">
        <a:spcBef>
          <a:spcPct val="50000"/>
        </a:spcBef>
        <a:spcAft>
          <a:spcPct val="0"/>
        </a:spcAft>
        <a:defRPr sz="2000">
          <a:solidFill>
            <a:schemeClr val="tx1"/>
          </a:solidFill>
          <a:latin typeface="Arial" charset="0"/>
          <a:ea typeface="ＭＳ Ｐゴシック" charset="0"/>
          <a:cs typeface="Arial" charset="0"/>
        </a:defRPr>
      </a:lvl8pPr>
      <a:lvl9pPr marL="1828800" algn="l" rtl="0" fontAlgn="base">
        <a:spcBef>
          <a:spcPct val="50000"/>
        </a:spcBef>
        <a:spcAft>
          <a:spcPct val="0"/>
        </a:spcAft>
        <a:defRPr sz="2000">
          <a:solidFill>
            <a:schemeClr val="tx1"/>
          </a:solidFill>
          <a:latin typeface="Arial" charset="0"/>
          <a:ea typeface="ＭＳ Ｐゴシック"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bwMode="auto">
          <a:xfrm>
            <a:off x="0" y="0"/>
            <a:ext cx="9144000" cy="396875"/>
          </a:xfrm>
          <a:prstGeom prst="rect">
            <a:avLst/>
          </a:prstGeom>
          <a:noFill/>
          <a:ln>
            <a:noFill/>
          </a:ln>
          <a:effectLst/>
          <a:extLst>
            <a:ext uri="{909E8E84-426E-40dd-AFC4-6F175D3DCCD1}">
              <a14:hiddenFill xmlns="" xmlns:a14="http://schemas.microsoft.com/office/drawing/2010/main">
                <a:solidFill>
                  <a:srgbClr val="333399"/>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457200" tIns="45720" rIns="91440" bIns="45720" numCol="1" anchor="t" anchorCtr="0" compatLnSpc="1">
            <a:prstTxWarp prst="textNoShape">
              <a:avLst/>
            </a:prstTxWarp>
            <a:spAutoFit/>
          </a:bodyPr>
          <a:lstStyle/>
          <a:p>
            <a:pPr lvl="0"/>
            <a:r>
              <a:rPr lang="en-US"/>
              <a:t>Click to edit Master title style</a:t>
            </a:r>
          </a:p>
        </p:txBody>
      </p:sp>
      <p:sp>
        <p:nvSpPr>
          <p:cNvPr id="3091" name="Rectangle 19"/>
          <p:cNvSpPr>
            <a:spLocks noGrp="1" noChangeArrowheads="1"/>
          </p:cNvSpPr>
          <p:nvPr>
            <p:ph type="ftr" sz="quarter" idx="3"/>
          </p:nvPr>
        </p:nvSpPr>
        <p:spPr bwMode="gray">
          <a:xfrm>
            <a:off x="87313" y="6602413"/>
            <a:ext cx="5399087" cy="1793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eaLnBrk="1" hangingPunct="1">
              <a:defRPr sz="900">
                <a:cs typeface="+mj-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Arial" charset="0"/>
                <a:ea typeface="ＭＳ Ｐゴシック" charset="0"/>
                <a:cs typeface="Arial"/>
              </a:rPr>
              <a:t>© 2016 Pearson Education, Inc.</a:t>
            </a:r>
          </a:p>
        </p:txBody>
      </p:sp>
    </p:spTree>
    <p:extLst>
      <p:ext uri="{BB962C8B-B14F-4D97-AF65-F5344CB8AC3E}">
        <p14:creationId xmlns:p14="http://schemas.microsoft.com/office/powerpoint/2010/main" val="272655194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hf sldNum="0" hdr="0" dt="0"/>
  <p:txStyles>
    <p:titleStyle>
      <a:lvl1pPr algn="l" rtl="0" fontAlgn="base">
        <a:spcBef>
          <a:spcPct val="50000"/>
        </a:spcBef>
        <a:spcAft>
          <a:spcPct val="0"/>
        </a:spcAft>
        <a:defRPr sz="2000">
          <a:solidFill>
            <a:schemeClr val="tx1"/>
          </a:solidFill>
          <a:latin typeface="+mj-lt"/>
          <a:ea typeface="+mj-ea"/>
          <a:cs typeface="+mj-cs"/>
        </a:defRPr>
      </a:lvl1pPr>
      <a:lvl2pPr algn="l" rtl="0" fontAlgn="base">
        <a:spcBef>
          <a:spcPct val="50000"/>
        </a:spcBef>
        <a:spcAft>
          <a:spcPct val="0"/>
        </a:spcAft>
        <a:defRPr sz="2000">
          <a:solidFill>
            <a:schemeClr val="tx1"/>
          </a:solidFill>
          <a:latin typeface="Arial" charset="0"/>
          <a:ea typeface="ＭＳ Ｐゴシック" charset="0"/>
          <a:cs typeface="Arial" charset="0"/>
        </a:defRPr>
      </a:lvl2pPr>
      <a:lvl3pPr algn="l" rtl="0" fontAlgn="base">
        <a:spcBef>
          <a:spcPct val="50000"/>
        </a:spcBef>
        <a:spcAft>
          <a:spcPct val="0"/>
        </a:spcAft>
        <a:defRPr sz="2000">
          <a:solidFill>
            <a:schemeClr val="tx1"/>
          </a:solidFill>
          <a:latin typeface="Arial" charset="0"/>
          <a:ea typeface="ＭＳ Ｐゴシック" charset="0"/>
          <a:cs typeface="Arial" charset="0"/>
        </a:defRPr>
      </a:lvl3pPr>
      <a:lvl4pPr algn="l" rtl="0" fontAlgn="base">
        <a:spcBef>
          <a:spcPct val="50000"/>
        </a:spcBef>
        <a:spcAft>
          <a:spcPct val="0"/>
        </a:spcAft>
        <a:defRPr sz="2000">
          <a:solidFill>
            <a:schemeClr val="tx1"/>
          </a:solidFill>
          <a:latin typeface="Arial" charset="0"/>
          <a:ea typeface="ＭＳ Ｐゴシック" charset="0"/>
          <a:cs typeface="Arial" charset="0"/>
        </a:defRPr>
      </a:lvl4pPr>
      <a:lvl5pPr algn="l" rtl="0" fontAlgn="base">
        <a:spcBef>
          <a:spcPct val="50000"/>
        </a:spcBef>
        <a:spcAft>
          <a:spcPct val="0"/>
        </a:spcAft>
        <a:defRPr sz="2000">
          <a:solidFill>
            <a:schemeClr val="tx1"/>
          </a:solidFill>
          <a:latin typeface="Arial" charset="0"/>
          <a:ea typeface="ＭＳ Ｐゴシック" charset="0"/>
          <a:cs typeface="Arial" charset="0"/>
        </a:defRPr>
      </a:lvl5pPr>
      <a:lvl6pPr marL="457200" algn="l" rtl="0" fontAlgn="base">
        <a:spcBef>
          <a:spcPct val="50000"/>
        </a:spcBef>
        <a:spcAft>
          <a:spcPct val="0"/>
        </a:spcAft>
        <a:defRPr sz="2000">
          <a:solidFill>
            <a:schemeClr val="tx1"/>
          </a:solidFill>
          <a:latin typeface="Arial" charset="0"/>
          <a:ea typeface="ＭＳ Ｐゴシック" charset="0"/>
          <a:cs typeface="Arial" charset="0"/>
        </a:defRPr>
      </a:lvl6pPr>
      <a:lvl7pPr marL="914400" algn="l" rtl="0" fontAlgn="base">
        <a:spcBef>
          <a:spcPct val="50000"/>
        </a:spcBef>
        <a:spcAft>
          <a:spcPct val="0"/>
        </a:spcAft>
        <a:defRPr sz="2000">
          <a:solidFill>
            <a:schemeClr val="tx1"/>
          </a:solidFill>
          <a:latin typeface="Arial" charset="0"/>
          <a:ea typeface="ＭＳ Ｐゴシック" charset="0"/>
          <a:cs typeface="Arial" charset="0"/>
        </a:defRPr>
      </a:lvl7pPr>
      <a:lvl8pPr marL="1371600" algn="l" rtl="0" fontAlgn="base">
        <a:spcBef>
          <a:spcPct val="50000"/>
        </a:spcBef>
        <a:spcAft>
          <a:spcPct val="0"/>
        </a:spcAft>
        <a:defRPr sz="2000">
          <a:solidFill>
            <a:schemeClr val="tx1"/>
          </a:solidFill>
          <a:latin typeface="Arial" charset="0"/>
          <a:ea typeface="ＭＳ Ｐゴシック" charset="0"/>
          <a:cs typeface="Arial" charset="0"/>
        </a:defRPr>
      </a:lvl8pPr>
      <a:lvl9pPr marL="1828800" algn="l" rtl="0" fontAlgn="base">
        <a:spcBef>
          <a:spcPct val="50000"/>
        </a:spcBef>
        <a:spcAft>
          <a:spcPct val="0"/>
        </a:spcAft>
        <a:defRPr sz="2000">
          <a:solidFill>
            <a:schemeClr val="tx1"/>
          </a:solidFill>
          <a:latin typeface="Arial" charset="0"/>
          <a:ea typeface="ＭＳ Ｐゴシック"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3352800" cy="3429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9728" y="6483147"/>
            <a:ext cx="3086100" cy="365125"/>
          </a:xfrm>
          <a:prstGeom prst="rect">
            <a:avLst/>
          </a:prstGeom>
        </p:spPr>
        <p:txBody>
          <a:bodyPr vert="horz" lIns="91440" tIns="45720" rIns="91440" bIns="45720" rtlCol="0" anchor="ctr"/>
          <a:lstStyle>
            <a:lvl1pPr algn="l">
              <a:defRPr sz="900">
                <a:solidFill>
                  <a:schemeClr val="tx1"/>
                </a:solidFill>
                <a:latin typeface="Arial" panose="020B0604020202020204" pitchFamily="34" charset="0"/>
                <a:cs typeface="Arial" panose="020B0604020202020204" pitchFamily="34" charset="0"/>
              </a:defRPr>
            </a:lvl1pPr>
          </a:lstStyle>
          <a:p>
            <a:pPr fontAlgn="auto">
              <a:spcBef>
                <a:spcPts val="0"/>
              </a:spcBef>
              <a:spcAft>
                <a:spcPts val="0"/>
              </a:spcAft>
            </a:pPr>
            <a:r>
              <a:rPr lang="en-US" b="0" dirty="0">
                <a:solidFill>
                  <a:prstClr val="black"/>
                </a:solidFill>
              </a:rPr>
              <a:t>© 2016 Pearson Education, Inc.</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1AAF9A3B-854F-4EF0-A421-E1FD42077BFB}" type="slidenum">
              <a:rPr lang="en-US" b="0" smtClean="0">
                <a:solidFill>
                  <a:prstClr val="black">
                    <a:tint val="75000"/>
                  </a:prstClr>
                </a:solidFill>
                <a:latin typeface="Arial"/>
              </a:rPr>
              <a:pPr fontAlgn="auto">
                <a:spcBef>
                  <a:spcPts val="0"/>
                </a:spcBef>
                <a:spcAft>
                  <a:spcPts val="0"/>
                </a:spcAft>
              </a:pPr>
              <a:t>‹#›</a:t>
            </a:fld>
            <a:endParaRPr lang="en-US" b="0" dirty="0">
              <a:solidFill>
                <a:prstClr val="black">
                  <a:tint val="75000"/>
                </a:prstClr>
              </a:solidFill>
              <a:latin typeface="Arial"/>
            </a:endParaRPr>
          </a:p>
        </p:txBody>
      </p:sp>
    </p:spTree>
    <p:extLst>
      <p:ext uri="{BB962C8B-B14F-4D97-AF65-F5344CB8AC3E}">
        <p14:creationId xmlns:p14="http://schemas.microsoft.com/office/powerpoint/2010/main" val="60526812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Lst>
  <p:hf sldNum="0" hdr="0" dt="0"/>
  <p:txStyles>
    <p:titleStyle>
      <a:lvl1pPr algn="l" defTabSz="914400" rtl="0" eaLnBrk="1" latinLnBrk="0" hangingPunct="1">
        <a:lnSpc>
          <a:spcPct val="90000"/>
        </a:lnSpc>
        <a:spcBef>
          <a:spcPct val="0"/>
        </a:spcBef>
        <a:buNone/>
        <a:defRPr sz="1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Times" pitchFamily="84" charset="0"/>
                <a:ea typeface="+mn-ea"/>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Times" pitchFamily="84" charset="0"/>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Times" pitchFamily="84" charset="0"/>
                <a:ea typeface="+mn-ea"/>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Times" pitchFamily="84" charset="0"/>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E3E1592-B644-994E-A80C-CD995F240849}" type="slidenum">
              <a:rPr kumimoji="0" lang="en-US" sz="1400" b="0" i="0" u="none" strike="noStrike" kern="1200" cap="none" spc="0" normalizeH="0" baseline="0" noProof="0">
                <a:ln>
                  <a:noFill/>
                </a:ln>
                <a:solidFill>
                  <a:srgbClr val="000000"/>
                </a:solidFill>
                <a:effectLst/>
                <a:uLnTx/>
                <a:uFillTx/>
                <a:latin typeface="Times"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sz="1400" b="0" i="0" u="none" strike="noStrike" kern="1200" cap="none" spc="0" normalizeH="0" baseline="0" noProof="0" dirty="0">
              <a:ln>
                <a:noFill/>
              </a:ln>
              <a:solidFill>
                <a:srgbClr val="000000"/>
              </a:solidFill>
              <a:effectLst/>
              <a:uLnTx/>
              <a:uFillTx/>
              <a:latin typeface="Times" charset="0"/>
              <a:ea typeface="ＭＳ Ｐゴシック" charset="0"/>
              <a:cs typeface="+mn-cs"/>
            </a:endParaRPr>
          </a:p>
        </p:txBody>
      </p:sp>
      <p:sp>
        <p:nvSpPr>
          <p:cNvPr id="7" name="Date Placeholder 3"/>
          <p:cNvSpPr txBox="1">
            <a:spLocks/>
          </p:cNvSpPr>
          <p:nvPr userDrawn="1"/>
        </p:nvSpPr>
        <p:spPr>
          <a:xfrm>
            <a:off x="169863" y="6492875"/>
            <a:ext cx="3355975" cy="365125"/>
          </a:xfrm>
          <a:prstGeom prst="rect">
            <a:avLst/>
          </a:prstGeom>
        </p:spPr>
        <p:txBody>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 2016 Pearson Education, Inc.</a:t>
            </a:r>
          </a:p>
        </p:txBody>
      </p:sp>
    </p:spTree>
    <p:extLst>
      <p:ext uri="{BB962C8B-B14F-4D97-AF65-F5344CB8AC3E}">
        <p14:creationId xmlns:p14="http://schemas.microsoft.com/office/powerpoint/2010/main" val="383660361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pitchFamily="84" charset="0"/>
          <a:ea typeface="ＭＳ Ｐゴシック" charset="0"/>
        </a:defRPr>
      </a:lvl2pPr>
      <a:lvl3pPr algn="ctr" rtl="0" eaLnBrk="0" fontAlgn="base" hangingPunct="0">
        <a:spcBef>
          <a:spcPct val="0"/>
        </a:spcBef>
        <a:spcAft>
          <a:spcPct val="0"/>
        </a:spcAft>
        <a:defRPr sz="4400">
          <a:solidFill>
            <a:schemeClr val="tx2"/>
          </a:solidFill>
          <a:latin typeface="Times" pitchFamily="84" charset="0"/>
          <a:ea typeface="ＭＳ Ｐゴシック" charset="0"/>
        </a:defRPr>
      </a:lvl3pPr>
      <a:lvl4pPr algn="ctr" rtl="0" eaLnBrk="0" fontAlgn="base" hangingPunct="0">
        <a:spcBef>
          <a:spcPct val="0"/>
        </a:spcBef>
        <a:spcAft>
          <a:spcPct val="0"/>
        </a:spcAft>
        <a:defRPr sz="4400">
          <a:solidFill>
            <a:schemeClr val="tx2"/>
          </a:solidFill>
          <a:latin typeface="Times" pitchFamily="84" charset="0"/>
          <a:ea typeface="ＭＳ Ｐゴシック" charset="0"/>
        </a:defRPr>
      </a:lvl4pPr>
      <a:lvl5pPr algn="ctr" rtl="0" eaLnBrk="0" fontAlgn="base" hangingPunct="0">
        <a:spcBef>
          <a:spcPct val="0"/>
        </a:spcBef>
        <a:spcAft>
          <a:spcPct val="0"/>
        </a:spcAft>
        <a:defRPr sz="4400">
          <a:solidFill>
            <a:schemeClr val="tx2"/>
          </a:solidFill>
          <a:latin typeface="Times" pitchFamily="84" charset="0"/>
          <a:ea typeface="ＭＳ Ｐゴシック" charset="0"/>
        </a:defRPr>
      </a:lvl5pPr>
      <a:lvl6pPr marL="457200" algn="ctr" rtl="0" eaLnBrk="0" fontAlgn="base" hangingPunct="0">
        <a:spcBef>
          <a:spcPct val="0"/>
        </a:spcBef>
        <a:spcAft>
          <a:spcPct val="0"/>
        </a:spcAft>
        <a:defRPr sz="4400">
          <a:solidFill>
            <a:schemeClr val="tx2"/>
          </a:solidFill>
          <a:latin typeface="Times" pitchFamily="84" charset="0"/>
        </a:defRPr>
      </a:lvl6pPr>
      <a:lvl7pPr marL="914400" algn="ctr" rtl="0" eaLnBrk="0" fontAlgn="base" hangingPunct="0">
        <a:spcBef>
          <a:spcPct val="0"/>
        </a:spcBef>
        <a:spcAft>
          <a:spcPct val="0"/>
        </a:spcAft>
        <a:defRPr sz="4400">
          <a:solidFill>
            <a:schemeClr val="tx2"/>
          </a:solidFill>
          <a:latin typeface="Times" pitchFamily="84" charset="0"/>
        </a:defRPr>
      </a:lvl7pPr>
      <a:lvl8pPr marL="1371600" algn="ctr" rtl="0" eaLnBrk="0" fontAlgn="base" hangingPunct="0">
        <a:spcBef>
          <a:spcPct val="0"/>
        </a:spcBef>
        <a:spcAft>
          <a:spcPct val="0"/>
        </a:spcAft>
        <a:defRPr sz="4400">
          <a:solidFill>
            <a:schemeClr val="tx2"/>
          </a:solidFill>
          <a:latin typeface="Times" pitchFamily="84" charset="0"/>
        </a:defRPr>
      </a:lvl8pPr>
      <a:lvl9pPr marL="1828800" algn="ctr" rtl="0" eaLnBrk="0" fontAlgn="base" hangingPunct="0">
        <a:spcBef>
          <a:spcPct val="0"/>
        </a:spcBef>
        <a:spcAft>
          <a:spcPct val="0"/>
        </a:spcAft>
        <a:defRPr sz="4400">
          <a:solidFill>
            <a:schemeClr val="tx2"/>
          </a:solidFill>
          <a:latin typeface="Times"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2.xml"/><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3.xml"/><Relationship Id="rId1" Type="http://schemas.openxmlformats.org/officeDocument/2006/relationships/slideLayout" Target="../slideLayouts/slideLayout27.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jpeg"/><Relationship Id="rId7" Type="http://schemas.openxmlformats.org/officeDocument/2006/relationships/image" Target="../media/image25.emf"/><Relationship Id="rId2" Type="http://schemas.openxmlformats.org/officeDocument/2006/relationships/image" Target="../media/image5.jpeg"/><Relationship Id="rId1" Type="http://schemas.openxmlformats.org/officeDocument/2006/relationships/slideLayout" Target="../slideLayouts/slideLayout27.xml"/><Relationship Id="rId6" Type="http://schemas.openxmlformats.org/officeDocument/2006/relationships/oleObject" Target="../embeddings/oleObject2.bin"/><Relationship Id="rId5" Type="http://schemas.openxmlformats.org/officeDocument/2006/relationships/image" Target="../media/image24.emf"/><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31.jpg"/><Relationship Id="rId1" Type="http://schemas.openxmlformats.org/officeDocument/2006/relationships/slideLayout" Target="../slideLayouts/slideLayout13.xml"/><Relationship Id="rId6" Type="http://schemas.openxmlformats.org/officeDocument/2006/relationships/image" Target="../media/image300.png"/><Relationship Id="rId5" Type="http://schemas.openxmlformats.org/officeDocument/2006/relationships/customXml" Target="../ink/ink1.xml"/><Relationship Id="rId4" Type="http://schemas.openxmlformats.org/officeDocument/2006/relationships/image" Target="../media/image290.png"/></Relationships>
</file>

<file path=ppt/slides/_rels/slide19.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20.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5.jpeg"/><Relationship Id="rId1" Type="http://schemas.openxmlformats.org/officeDocument/2006/relationships/slideLayout" Target="../slideLayouts/slideLayout22.xml"/><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5.jpeg"/><Relationship Id="rId1" Type="http://schemas.openxmlformats.org/officeDocument/2006/relationships/slideLayout" Target="../slideLayouts/slideLayout24.xml"/><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5.jpeg"/><Relationship Id="rId1" Type="http://schemas.openxmlformats.org/officeDocument/2006/relationships/slideLayout" Target="../slideLayouts/slideLayout2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5.jpeg"/><Relationship Id="rId1" Type="http://schemas.openxmlformats.org/officeDocument/2006/relationships/slideLayout" Target="../slideLayouts/slideLayout32.xml"/><Relationship Id="rId5" Type="http://schemas.openxmlformats.org/officeDocument/2006/relationships/image" Target="../media/image45.jpeg"/><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5.jpe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image" Target="../media/image49.jpeg"/><Relationship Id="rId7" Type="http://schemas.openxmlformats.org/officeDocument/2006/relationships/image" Target="../media/image51.emf"/><Relationship Id="rId2" Type="http://schemas.openxmlformats.org/officeDocument/2006/relationships/image" Target="../media/image5.jpeg"/><Relationship Id="rId1" Type="http://schemas.openxmlformats.org/officeDocument/2006/relationships/slideLayout" Target="../slideLayouts/slideLayout22.xml"/><Relationship Id="rId6" Type="http://schemas.openxmlformats.org/officeDocument/2006/relationships/oleObject" Target="../embeddings/oleObject4.bin"/><Relationship Id="rId11" Type="http://schemas.openxmlformats.org/officeDocument/2006/relationships/image" Target="../media/image53.emf"/><Relationship Id="rId5" Type="http://schemas.openxmlformats.org/officeDocument/2006/relationships/image" Target="../media/image50.emf"/><Relationship Id="rId10" Type="http://schemas.openxmlformats.org/officeDocument/2006/relationships/oleObject" Target="../embeddings/oleObject6.bin"/><Relationship Id="rId4" Type="http://schemas.openxmlformats.org/officeDocument/2006/relationships/oleObject" Target="../embeddings/oleObject3.bin"/><Relationship Id="rId9" Type="http://schemas.openxmlformats.org/officeDocument/2006/relationships/image" Target="../media/image52.emf"/></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jpeg"/><Relationship Id="rId1" Type="http://schemas.openxmlformats.org/officeDocument/2006/relationships/slideLayout" Target="../slideLayouts/slideLayout22.xml"/><Relationship Id="rId6" Type="http://schemas.openxmlformats.org/officeDocument/2006/relationships/image" Target="../media/image59.emf"/><Relationship Id="rId5" Type="http://schemas.openxmlformats.org/officeDocument/2006/relationships/oleObject" Target="../embeddings/oleObject7.bin"/><Relationship Id="rId4" Type="http://schemas.openxmlformats.org/officeDocument/2006/relationships/image" Target="../media/image58.jpeg"/></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7.xml"/><Relationship Id="rId4" Type="http://schemas.openxmlformats.org/officeDocument/2006/relationships/image" Target="../media/image62.jpeg"/></Relationships>
</file>

<file path=ppt/slides/_rels/slide3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g"/><Relationship Id="rId1" Type="http://schemas.openxmlformats.org/officeDocument/2006/relationships/slideLayout" Target="../slideLayouts/slideLayout11.xml"/><Relationship Id="rId5" Type="http://schemas.openxmlformats.org/officeDocument/2006/relationships/image" Target="../media/image67.jpeg"/><Relationship Id="rId4" Type="http://schemas.openxmlformats.org/officeDocument/2006/relationships/image" Target="../media/image66.jpeg"/></Relationships>
</file>

<file path=ppt/slides/_rels/slide3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770.png"/><Relationship Id="rId2" Type="http://schemas.openxmlformats.org/officeDocument/2006/relationships/image" Target="../media/image69.jpg"/><Relationship Id="rId1" Type="http://schemas.openxmlformats.org/officeDocument/2006/relationships/slideLayout" Target="../slideLayouts/slideLayout11.xml"/><Relationship Id="rId6" Type="http://schemas.openxmlformats.org/officeDocument/2006/relationships/image" Target="../media/image79.png"/><Relationship Id="rId5" Type="http://schemas.openxmlformats.org/officeDocument/2006/relationships/customXml" Target="../ink/ink2.xml"/><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0.jpe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8" Type="http://schemas.openxmlformats.org/officeDocument/2006/relationships/image" Target="../media/image72.emf"/><Relationship Id="rId3" Type="http://schemas.openxmlformats.org/officeDocument/2006/relationships/image" Target="../media/image5.jpeg"/><Relationship Id="rId7" Type="http://schemas.openxmlformats.org/officeDocument/2006/relationships/oleObject" Target="../embeddings/oleObject9.bin"/><Relationship Id="rId12" Type="http://schemas.openxmlformats.org/officeDocument/2006/relationships/image" Target="../media/image74.emf"/><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image" Target="../media/image71.emf"/><Relationship Id="rId11" Type="http://schemas.openxmlformats.org/officeDocument/2006/relationships/oleObject" Target="../embeddings/oleObject11.bin"/><Relationship Id="rId5" Type="http://schemas.openxmlformats.org/officeDocument/2006/relationships/oleObject" Target="../embeddings/oleObject8.bin"/><Relationship Id="rId10" Type="http://schemas.openxmlformats.org/officeDocument/2006/relationships/image" Target="../media/image73.emf"/><Relationship Id="rId4" Type="http://schemas.openxmlformats.org/officeDocument/2006/relationships/image" Target="../media/image49.jpeg"/><Relationship Id="rId9" Type="http://schemas.openxmlformats.org/officeDocument/2006/relationships/oleObject" Target="../embeddings/oleObject10.bin"/></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5.xml"/><Relationship Id="rId1" Type="http://schemas.openxmlformats.org/officeDocument/2006/relationships/slideLayout" Target="../slideLayouts/slideLayout56.xml"/><Relationship Id="rId5" Type="http://schemas.openxmlformats.org/officeDocument/2006/relationships/image" Target="../media/image77.wmf"/><Relationship Id="rId4" Type="http://schemas.openxmlformats.org/officeDocument/2006/relationships/oleObject" Target="../embeddings/oleObject12.bin"/></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image" Target="../media/image78.jpeg"/><Relationship Id="rId1" Type="http://schemas.openxmlformats.org/officeDocument/2006/relationships/slideLayout" Target="../slideLayouts/slideLayout22.xml"/><Relationship Id="rId4" Type="http://schemas.openxmlformats.org/officeDocument/2006/relationships/image" Target="../media/image77.wmf"/></Relationships>
</file>

<file path=ppt/slides/_rels/slide47.xml.rels><?xml version="1.0" encoding="UTF-8" standalone="yes"?>
<Relationships xmlns="http://schemas.openxmlformats.org/package/2006/relationships"><Relationship Id="rId3" Type="http://schemas.openxmlformats.org/officeDocument/2006/relationships/image" Target="../media/image840.png"/><Relationship Id="rId2" Type="http://schemas.openxmlformats.org/officeDocument/2006/relationships/image" Target="../media/image79.jpg"/><Relationship Id="rId1" Type="http://schemas.openxmlformats.org/officeDocument/2006/relationships/slideLayout" Target="../slideLayouts/slideLayout11.xml"/><Relationship Id="rId6" Type="http://schemas.openxmlformats.org/officeDocument/2006/relationships/image" Target="../media/image860.png"/><Relationship Id="rId5" Type="http://schemas.openxmlformats.org/officeDocument/2006/relationships/image" Target="../media/image850.png"/><Relationship Id="rId4" Type="http://schemas.openxmlformats.org/officeDocument/2006/relationships/customXml" Target="../ink/ink3.xml"/></Relationships>
</file>

<file path=ppt/slides/_rels/slide4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0.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3.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3" Type="http://schemas.openxmlformats.org/officeDocument/2006/relationships/image" Target="../media/image900.png"/><Relationship Id="rId2" Type="http://schemas.openxmlformats.org/officeDocument/2006/relationships/image" Target="../media/image82.png"/><Relationship Id="rId1" Type="http://schemas.openxmlformats.org/officeDocument/2006/relationships/slideLayout" Target="../slideLayouts/slideLayout16.xml"/><Relationship Id="rId4" Type="http://schemas.openxmlformats.org/officeDocument/2006/relationships/image" Target="../media/image69.jpg"/></Relationships>
</file>

<file path=ppt/slides/_rels/slide5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4.pn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16.xml"/><Relationship Id="rId1" Type="http://schemas.openxmlformats.org/officeDocument/2006/relationships/slideLayout" Target="../slideLayouts/slideLayout68.xml"/></Relationships>
</file>

<file path=ppt/slides/_rels/slide55.xml.rels><?xml version="1.0" encoding="UTF-8" standalone="yes"?>
<Relationships xmlns="http://schemas.openxmlformats.org/package/2006/relationships"><Relationship Id="rId3" Type="http://schemas.openxmlformats.org/officeDocument/2006/relationships/image" Target="../media/image501.png"/><Relationship Id="rId2" Type="http://schemas.openxmlformats.org/officeDocument/2006/relationships/image" Target="../media/image89.png"/><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17.xml"/><Relationship Id="rId1" Type="http://schemas.openxmlformats.org/officeDocument/2006/relationships/slideLayout" Target="../slideLayouts/slideLayout56.xml"/></Relationships>
</file>

<file path=ppt/slides/_rels/slide57.xml.rels><?xml version="1.0" encoding="UTF-8" standalone="yes"?>
<Relationships xmlns="http://schemas.openxmlformats.org/package/2006/relationships"><Relationship Id="rId3" Type="http://schemas.openxmlformats.org/officeDocument/2006/relationships/image" Target="../media/image1030.png"/><Relationship Id="rId2" Type="http://schemas.openxmlformats.org/officeDocument/2006/relationships/image" Target="../media/image91.jp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1040.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7.xml"/><Relationship Id="rId4" Type="http://schemas.openxmlformats.org/officeDocument/2006/relationships/image" Target="../media/image95.png"/></Relationships>
</file>

<file path=ppt/slides/_rels/slide6.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gif"/><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82.xml"/></Relationships>
</file>

<file path=ppt/slides/_rels/slide63.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93.xml"/></Relationships>
</file>

<file path=ppt/slides/_rels/slide6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7.xml"/><Relationship Id="rId6" Type="http://schemas.openxmlformats.org/officeDocument/2006/relationships/image" Target="../media/image560.png"/><Relationship Id="rId5" Type="http://schemas.openxmlformats.org/officeDocument/2006/relationships/image" Target="../media/image550.png"/><Relationship Id="rId4" Type="http://schemas.openxmlformats.org/officeDocument/2006/relationships/image" Target="../media/image540.png"/></Relationships>
</file>

<file path=ppt/slides/_rels/slide65.xml.rels><?xml version="1.0" encoding="UTF-8" standalone="yes"?>
<Relationships xmlns="http://schemas.openxmlformats.org/package/2006/relationships"><Relationship Id="rId3" Type="http://schemas.openxmlformats.org/officeDocument/2006/relationships/image" Target="../media/image631.png"/><Relationship Id="rId2" Type="http://schemas.openxmlformats.org/officeDocument/2006/relationships/image" Target="../media/image101.png"/><Relationship Id="rId1" Type="http://schemas.openxmlformats.org/officeDocument/2006/relationships/slideLayout" Target="../slideLayouts/slideLayout27.xml"/></Relationships>
</file>

<file path=ppt/slides/_rels/slide6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2.png"/><Relationship Id="rId1" Type="http://schemas.openxmlformats.org/officeDocument/2006/relationships/slideLayout" Target="../slideLayouts/slideLayout27.xml"/></Relationships>
</file>

<file path=ppt/slides/_rels/slide67.xml.rels><?xml version="1.0" encoding="UTF-8" standalone="yes"?>
<Relationships xmlns="http://schemas.openxmlformats.org/package/2006/relationships"><Relationship Id="rId3" Type="http://schemas.openxmlformats.org/officeDocument/2006/relationships/image" Target="../media/image1130.png"/><Relationship Id="rId2" Type="http://schemas.openxmlformats.org/officeDocument/2006/relationships/image" Target="../media/image105.jp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06.png"/><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3" Type="http://schemas.openxmlformats.org/officeDocument/2006/relationships/image" Target="../media/image1180.png"/><Relationship Id="rId2" Type="http://schemas.openxmlformats.org/officeDocument/2006/relationships/image" Target="../media/image107.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12.png"/><Relationship Id="rId1" Type="http://schemas.openxmlformats.org/officeDocument/2006/relationships/slideLayout" Target="../slideLayouts/slideLayout16.xml"/><Relationship Id="rId5" Type="http://schemas.openxmlformats.org/officeDocument/2006/relationships/image" Target="../media/image14.png"/><Relationship Id="rId4" Type="http://schemas.openxmlformats.org/officeDocument/2006/relationships/image" Target="../media/image138.png"/></Relationships>
</file>

<file path=ppt/slides/_rels/slide70.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8.xml"/><Relationship Id="rId1" Type="http://schemas.openxmlformats.org/officeDocument/2006/relationships/slideLayout" Target="../slideLayouts/slideLayout56.xml"/></Relationships>
</file>

<file path=ppt/slides/_rels/slide7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56.xml"/></Relationships>
</file>

<file path=ppt/slides/_rels/slide72.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9.xml"/><Relationship Id="rId1" Type="http://schemas.openxmlformats.org/officeDocument/2006/relationships/slideLayout" Target="../slideLayouts/slideLayout56.xml"/><Relationship Id="rId4" Type="http://schemas.openxmlformats.org/officeDocument/2006/relationships/image" Target="../media/image111.png"/></Relationships>
</file>

<file path=ppt/slides/_rels/slide7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3" Type="http://schemas.openxmlformats.org/officeDocument/2006/relationships/image" Target="../media/image1270.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114.gif"/></Relationships>
</file>

<file path=ppt/slides/_rels/slide7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6.xml"/></Relationships>
</file>

<file path=ppt/slides/_rels/slide79.xml.rels><?xml version="1.0" encoding="UTF-8" standalone="yes"?>
<Relationships xmlns="http://schemas.openxmlformats.org/package/2006/relationships"><Relationship Id="rId3" Type="http://schemas.openxmlformats.org/officeDocument/2006/relationships/image" Target="../media/image1330.png"/><Relationship Id="rId2" Type="http://schemas.openxmlformats.org/officeDocument/2006/relationships/image" Target="../media/image117.jp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630.png"/><Relationship Id="rId1" Type="http://schemas.openxmlformats.org/officeDocument/2006/relationships/slideLayout" Target="../slideLayouts/slideLayout93.xml"/><Relationship Id="rId4" Type="http://schemas.openxmlformats.org/officeDocument/2006/relationships/image" Target="../media/image650.png"/></Relationships>
</file>

<file path=ppt/slides/_rels/slide81.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34.png"/><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3" Type="http://schemas.openxmlformats.org/officeDocument/2006/relationships/image" Target="../media/image118.jpg"/><Relationship Id="rId7" Type="http://schemas.openxmlformats.org/officeDocument/2006/relationships/image" Target="../media/image680.png"/><Relationship Id="rId2" Type="http://schemas.openxmlformats.org/officeDocument/2006/relationships/notesSlide" Target="../notesSlides/notesSlide22.xml"/><Relationship Id="rId1" Type="http://schemas.openxmlformats.org/officeDocument/2006/relationships/slideLayout" Target="../slideLayouts/slideLayout45.xml"/><Relationship Id="rId6" Type="http://schemas.openxmlformats.org/officeDocument/2006/relationships/image" Target="../media/image671.png"/><Relationship Id="rId5" Type="http://schemas.openxmlformats.org/officeDocument/2006/relationships/image" Target="../media/image520.png"/><Relationship Id="rId4" Type="http://schemas.openxmlformats.org/officeDocument/2006/relationships/image" Target="../media/image510.png"/></Relationships>
</file>

<file path=ppt/slides/_rels/slide83.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360.png"/><Relationship Id="rId1" Type="http://schemas.openxmlformats.org/officeDocument/2006/relationships/slideLayout" Target="../slideLayouts/slideLayout11.xml"/><Relationship Id="rId4" Type="http://schemas.openxmlformats.org/officeDocument/2006/relationships/image" Target="../media/image1370.png"/></Relationships>
</file>

<file path=ppt/slides/_rels/slide8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19.png"/><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3" Type="http://schemas.openxmlformats.org/officeDocument/2006/relationships/image" Target="../media/image670.png"/><Relationship Id="rId2" Type="http://schemas.openxmlformats.org/officeDocument/2006/relationships/image" Target="../media/image121.emf"/><Relationship Id="rId1" Type="http://schemas.openxmlformats.org/officeDocument/2006/relationships/slideLayout" Target="../slideLayouts/slideLayout45.xml"/></Relationships>
</file>

<file path=ppt/slides/_rels/slide8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93.xml"/></Relationships>
</file>

<file path=ppt/slides/_rels/slide8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5.jpeg"/><Relationship Id="rId1" Type="http://schemas.openxmlformats.org/officeDocument/2006/relationships/slideLayout" Target="../slideLayouts/slideLayout22.xml"/></Relationships>
</file>

<file path=ppt/slides/_rels/slide8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5.jpeg"/><Relationship Id="rId1" Type="http://schemas.openxmlformats.org/officeDocument/2006/relationships/slideLayout" Target="../slideLayouts/slideLayout22.xml"/><Relationship Id="rId6" Type="http://schemas.openxmlformats.org/officeDocument/2006/relationships/image" Target="../media/image145.png"/><Relationship Id="rId5" Type="http://schemas.openxmlformats.org/officeDocument/2006/relationships/image" Target="../media/image1440.png"/><Relationship Id="rId4" Type="http://schemas.openxmlformats.org/officeDocument/2006/relationships/image" Target="../media/image12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8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92.xml.rels><?xml version="1.0" encoding="UTF-8" standalone="yes"?>
<Relationships xmlns="http://schemas.openxmlformats.org/package/2006/relationships"><Relationship Id="rId3" Type="http://schemas.openxmlformats.org/officeDocument/2006/relationships/image" Target="../media/image127.png"/><Relationship Id="rId2" Type="http://schemas.microsoft.com/office/2014/relationships/chartEx" Target="../charts/chartEx1.xml"/><Relationship Id="rId1" Type="http://schemas.openxmlformats.org/officeDocument/2006/relationships/slideLayout" Target="../slideLayouts/slideLayout97.xml"/></Relationships>
</file>

<file path=ppt/slides/_rels/slide93.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03.xml"/></Relationships>
</file>

<file path=ppt/slides/_rels/slide94.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98.xml"/></Relationships>
</file>

<file path=ppt/slides/_rels/slide95.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98.xml"/></Relationships>
</file>

<file path=ppt/slides/_rels/slide96.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98.xml"/></Relationships>
</file>

<file path=ppt/slides/_rels/slide97.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98.xml"/></Relationships>
</file>

<file path=ppt/slides/_rels/slide98.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98.xml"/></Relationships>
</file>

<file path=ppt/slides/_rels/slide9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9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D76DD2F-D5DB-4D90-9B3C-92311F816395}"/>
              </a:ext>
            </a:extLst>
          </p:cNvPr>
          <p:cNvSpPr>
            <a:spLocks noGrp="1" noChangeArrowheads="1"/>
          </p:cNvSpPr>
          <p:nvPr>
            <p:ph type="title"/>
          </p:nvPr>
        </p:nvSpPr>
        <p:spPr bwMode="auto">
          <a:xfrm>
            <a:off x="0" y="0"/>
            <a:ext cx="8810625" cy="76835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r>
              <a:rPr lang="en-US" altLang="en-US" sz="3600" b="1" dirty="0">
                <a:solidFill>
                  <a:srgbClr val="FF0000"/>
                </a:solidFill>
              </a:rPr>
              <a:t>Chapter 12: Mechanical Waves and Sound</a:t>
            </a:r>
          </a:p>
        </p:txBody>
      </p:sp>
      <p:sp>
        <p:nvSpPr>
          <p:cNvPr id="1027" name="Rectangle 4" descr="Green marble">
            <a:extLst>
              <a:ext uri="{FF2B5EF4-FFF2-40B4-BE49-F238E27FC236}">
                <a16:creationId xmlns:a16="http://schemas.microsoft.com/office/drawing/2014/main" id="{E2179387-3540-4D19-9D5E-02044A14CF07}"/>
              </a:ext>
            </a:extLst>
          </p:cNvPr>
          <p:cNvSpPr>
            <a:spLocks noChangeArrowheads="1"/>
          </p:cNvSpPr>
          <p:nvPr/>
        </p:nvSpPr>
        <p:spPr bwMode="auto">
          <a:xfrm>
            <a:off x="684213" y="850900"/>
            <a:ext cx="7769225" cy="8255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1028" name="Picture 63" descr="FG15_002">
            <a:extLst>
              <a:ext uri="{FF2B5EF4-FFF2-40B4-BE49-F238E27FC236}">
                <a16:creationId xmlns:a16="http://schemas.microsoft.com/office/drawing/2014/main" id="{4BF8B1DF-0CAF-4EFE-84C9-517787657F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95" t="22139" r="-688" b="24138"/>
          <a:stretch>
            <a:fillRect/>
          </a:stretch>
        </p:blipFill>
        <p:spPr bwMode="auto">
          <a:xfrm>
            <a:off x="215900" y="955675"/>
            <a:ext cx="6640513"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5" descr="FG15_010">
            <a:extLst>
              <a:ext uri="{FF2B5EF4-FFF2-40B4-BE49-F238E27FC236}">
                <a16:creationId xmlns:a16="http://schemas.microsoft.com/office/drawing/2014/main" id="{F30B904E-6B63-4124-9A84-E9D78CE7E4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6389" b="7083"/>
          <a:stretch>
            <a:fillRect/>
          </a:stretch>
        </p:blipFill>
        <p:spPr bwMode="auto">
          <a:xfrm>
            <a:off x="4727575" y="3811588"/>
            <a:ext cx="4060825"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D0B90E10-386D-E4ED-482D-9E3BDFB08D7A}"/>
                  </a:ext>
                </a:extLst>
              </p:cNvPr>
              <p:cNvSpPr txBox="1"/>
              <p:nvPr/>
            </p:nvSpPr>
            <p:spPr>
              <a:xfrm>
                <a:off x="355600" y="5643452"/>
                <a:ext cx="4507802" cy="740972"/>
              </a:xfrm>
              <a:prstGeom prst="rect">
                <a:avLst/>
              </a:prstGeom>
              <a:noFill/>
            </p:spPr>
            <p:txBody>
              <a:bodyPr wrap="square" rtlCol="0">
                <a:spAutoFit/>
              </a:bodyPr>
              <a:lstStyle/>
              <a:p>
                <a14:m>
                  <m:oMath xmlns:m="http://schemas.openxmlformats.org/officeDocument/2006/math">
                    <m:r>
                      <a:rPr kumimoji="0" lang="en-US" sz="2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𝑦</m:t>
                    </m:r>
                    <m:d>
                      <m:dPr>
                        <m:ctrlP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dPr>
                      <m:e>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𝑥</m:t>
                        </m:r>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𝑡</m:t>
                        </m:r>
                      </m:e>
                    </m:d>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𝐴</m:t>
                    </m:r>
                    <m:func>
                      <m:funcPr>
                        <m:ctrlP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funcPr>
                      <m:fName>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𝑠𝑖𝑛</m:t>
                        </m:r>
                      </m:fName>
                      <m:e>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2</m:t>
                        </m:r>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𝜋</m:t>
                        </m:r>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𝑓</m:t>
                        </m:r>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𝑡</m:t>
                            </m:r>
                          </m:num>
                          <m:den>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𝑇</m:t>
                            </m:r>
                          </m:den>
                        </m:f>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𝑥</m:t>
                            </m:r>
                          </m:num>
                          <m:den>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𝜆</m:t>
                            </m:r>
                          </m:den>
                        </m:f>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m:t>
                        </m:r>
                      </m:e>
                    </m:func>
                  </m:oMath>
                </a14:m>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and </a:t>
                </a:r>
                <a14:m>
                  <m:oMath xmlns:m="http://schemas.openxmlformats.org/officeDocument/2006/math">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𝑣</m:t>
                    </m:r>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𝜆</m:t>
                    </m:r>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m:t>
                    </m:r>
                    <m:r>
                      <a:rPr kumimoji="0" lang="en-US" sz="20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𝑓</m:t>
                    </m:r>
                  </m:oMath>
                </a14:m>
                <a:endPar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a:p>
                <a:endParaRPr lang="en-US" dirty="0"/>
              </a:p>
            </p:txBody>
          </p:sp>
        </mc:Choice>
        <mc:Fallback>
          <p:sp>
            <p:nvSpPr>
              <p:cNvPr id="3" name="TextBox 2">
                <a:extLst>
                  <a:ext uri="{FF2B5EF4-FFF2-40B4-BE49-F238E27FC236}">
                    <a16:creationId xmlns:a16="http://schemas.microsoft.com/office/drawing/2014/main" id="{D0B90E10-386D-E4ED-482D-9E3BDFB08D7A}"/>
                  </a:ext>
                </a:extLst>
              </p:cNvPr>
              <p:cNvSpPr txBox="1">
                <a:spLocks noRot="1" noChangeAspect="1" noMove="1" noResize="1" noEditPoints="1" noAdjustHandles="1" noChangeArrowheads="1" noChangeShapeType="1" noTextEdit="1"/>
              </p:cNvSpPr>
              <p:nvPr/>
            </p:nvSpPr>
            <p:spPr>
              <a:xfrm>
                <a:off x="355600" y="5643452"/>
                <a:ext cx="4507802" cy="740972"/>
              </a:xfrm>
              <a:prstGeom prst="rect">
                <a:avLst/>
              </a:prstGeom>
              <a:blipFill>
                <a:blip r:embed="rId5"/>
                <a:stretch>
                  <a:fillRect/>
                </a:stretch>
              </a:blipFill>
            </p:spPr>
            <p:txBody>
              <a:bodyPr/>
              <a:lstStyle/>
              <a:p>
                <a:r>
                  <a:rPr lang="en-US">
                    <a:noFill/>
                  </a:rPr>
                  <a:t> </a:t>
                </a:r>
              </a:p>
            </p:txBody>
          </p:sp>
        </mc:Fallback>
      </mc:AlternateContent>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ext Box 2"/>
          <p:cNvSpPr txBox="1">
            <a:spLocks noChangeArrowheads="1"/>
          </p:cNvSpPr>
          <p:nvPr/>
        </p:nvSpPr>
        <p:spPr bwMode="auto">
          <a:xfrm>
            <a:off x="468923" y="621323"/>
            <a:ext cx="7467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ＭＳ Ｐゴシック" charset="0"/>
                <a:cs typeface="+mn-cs"/>
              </a:rPr>
              <a:t>If you double the wavelength    of a wave on a string, what happens to the wave speed </a:t>
            </a:r>
            <a:r>
              <a:rPr kumimoji="0" lang="en-US" sz="2400" b="0" i="1" u="none" strike="noStrike" kern="1200" cap="none" spc="0" normalizeH="0" baseline="0" noProof="0" dirty="0">
                <a:ln>
                  <a:noFill/>
                </a:ln>
                <a:solidFill>
                  <a:srgbClr val="000000"/>
                </a:solidFill>
                <a:effectLst/>
                <a:uLnTx/>
                <a:uFillTx/>
                <a:latin typeface="Times" charset="0"/>
                <a:ea typeface="ＭＳ Ｐゴシック" charset="0"/>
                <a:cs typeface="+mn-cs"/>
              </a:rPr>
              <a:t>v</a:t>
            </a:r>
            <a:r>
              <a:rPr kumimoji="0" lang="en-US" sz="2400" b="0" i="0" u="none" strike="noStrike" kern="1200" cap="none" spc="0" normalizeH="0" baseline="0" noProof="0" dirty="0">
                <a:ln>
                  <a:noFill/>
                </a:ln>
                <a:solidFill>
                  <a:srgbClr val="000000"/>
                </a:solidFill>
                <a:effectLst/>
                <a:uLnTx/>
                <a:uFillTx/>
                <a:latin typeface="Times" charset="0"/>
                <a:ea typeface="ＭＳ Ｐゴシック" charset="0"/>
                <a:cs typeface="+mn-cs"/>
              </a:rPr>
              <a:t> and the wave frequency </a:t>
            </a:r>
            <a:r>
              <a:rPr kumimoji="0" lang="en-US" sz="2400" b="0" i="1" u="none" strike="noStrike" kern="1200" cap="none" spc="0" normalizeH="0" baseline="0" noProof="0" dirty="0">
                <a:ln>
                  <a:noFill/>
                </a:ln>
                <a:solidFill>
                  <a:srgbClr val="000000"/>
                </a:solidFill>
                <a:effectLst/>
                <a:uLnTx/>
                <a:uFillTx/>
                <a:latin typeface="Times" charset="0"/>
                <a:ea typeface="ＭＳ Ｐゴシック" charset="0"/>
                <a:cs typeface="+mn-cs"/>
              </a:rPr>
              <a:t>f </a:t>
            </a:r>
            <a:r>
              <a:rPr kumimoji="0" lang="en-US" sz="2400" b="0" i="0" u="none" strike="noStrike" kern="1200" cap="none" spc="0" normalizeH="0" baseline="0" noProof="0" dirty="0">
                <a:ln>
                  <a:noFill/>
                </a:ln>
                <a:solidFill>
                  <a:srgbClr val="000000"/>
                </a:solidFill>
                <a:effectLst/>
                <a:uLnTx/>
                <a:uFillTx/>
                <a:latin typeface="Times" charset="0"/>
                <a:ea typeface="ＭＳ Ｐゴシック" charset="0"/>
                <a:cs typeface="+mn-cs"/>
              </a:rPr>
              <a:t>?</a:t>
            </a:r>
          </a:p>
        </p:txBody>
      </p:sp>
      <p:sp>
        <p:nvSpPr>
          <p:cNvPr id="174083" name="Text Box 3"/>
          <p:cNvSpPr txBox="1">
            <a:spLocks noChangeArrowheads="1"/>
          </p:cNvSpPr>
          <p:nvPr/>
        </p:nvSpPr>
        <p:spPr bwMode="auto">
          <a:xfrm>
            <a:off x="926123" y="2209800"/>
            <a:ext cx="46482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ＭＳ Ｐゴシック" charset="0"/>
                <a:cs typeface="+mn-cs"/>
              </a:rPr>
              <a:t>A. </a:t>
            </a:r>
            <a:r>
              <a:rPr kumimoji="0" lang="en-US" sz="2400" b="0" i="1" u="none" strike="noStrike" kern="1200" cap="none" spc="0" normalizeH="0" baseline="0" noProof="0" dirty="0">
                <a:ln>
                  <a:noFill/>
                </a:ln>
                <a:solidFill>
                  <a:srgbClr val="000000"/>
                </a:solidFill>
                <a:effectLst/>
                <a:uLnTx/>
                <a:uFillTx/>
                <a:latin typeface="Times" charset="0"/>
                <a:ea typeface="ＭＳ Ｐゴシック" charset="0"/>
                <a:cs typeface="+mn-cs"/>
              </a:rPr>
              <a:t>v</a:t>
            </a:r>
            <a:r>
              <a:rPr kumimoji="0" lang="en-US" sz="2400" b="0" i="0" u="none" strike="noStrike" kern="1200" cap="none" spc="0" normalizeH="0" baseline="0" noProof="0" dirty="0">
                <a:ln>
                  <a:noFill/>
                </a:ln>
                <a:solidFill>
                  <a:srgbClr val="000000"/>
                </a:solidFill>
                <a:effectLst/>
                <a:uLnTx/>
                <a:uFillTx/>
                <a:latin typeface="Times" charset="0"/>
                <a:ea typeface="ＭＳ Ｐゴシック" charset="0"/>
                <a:cs typeface="+mn-cs"/>
              </a:rPr>
              <a:t> is doubled and </a:t>
            </a:r>
            <a:r>
              <a:rPr kumimoji="0" lang="en-US" sz="2400" b="0" i="1" u="none" strike="noStrike" kern="1200" cap="none" spc="0" normalizeH="0" baseline="0" noProof="0" dirty="0">
                <a:ln>
                  <a:noFill/>
                </a:ln>
                <a:solidFill>
                  <a:srgbClr val="000000"/>
                </a:solidFill>
                <a:effectLst/>
                <a:uLnTx/>
                <a:uFillTx/>
                <a:latin typeface="Times" charset="0"/>
                <a:ea typeface="ＭＳ Ｐゴシック" charset="0"/>
                <a:cs typeface="+mn-cs"/>
              </a:rPr>
              <a:t>f</a:t>
            </a:r>
            <a:r>
              <a:rPr kumimoji="0" lang="en-US" sz="2400" b="0" i="0" u="none" strike="noStrike" kern="1200" cap="none" spc="0" normalizeH="0" baseline="0" noProof="0" dirty="0">
                <a:ln>
                  <a:noFill/>
                </a:ln>
                <a:solidFill>
                  <a:srgbClr val="000000"/>
                </a:solidFill>
                <a:effectLst/>
                <a:uLnTx/>
                <a:uFillTx/>
                <a:latin typeface="Times" charset="0"/>
                <a:ea typeface="ＭＳ Ｐゴシック" charset="0"/>
                <a:cs typeface="+mn-cs"/>
              </a:rPr>
              <a:t> is doubled.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ＭＳ Ｐゴシック" charset="0"/>
                <a:cs typeface="+mn-cs"/>
              </a:rPr>
              <a:t>B. </a:t>
            </a:r>
            <a:r>
              <a:rPr kumimoji="0" lang="en-US" sz="2400" b="0" i="1" u="none" strike="noStrike" kern="1200" cap="none" spc="0" normalizeH="0" baseline="0" noProof="0" dirty="0">
                <a:ln>
                  <a:noFill/>
                </a:ln>
                <a:solidFill>
                  <a:srgbClr val="000000"/>
                </a:solidFill>
                <a:effectLst/>
                <a:uLnTx/>
                <a:uFillTx/>
                <a:latin typeface="Times" charset="0"/>
                <a:ea typeface="ＭＳ Ｐゴシック" charset="0"/>
                <a:cs typeface="+mn-cs"/>
              </a:rPr>
              <a:t>v</a:t>
            </a:r>
            <a:r>
              <a:rPr kumimoji="0" lang="en-US" sz="2400" b="0" i="0" u="none" strike="noStrike" kern="1200" cap="none" spc="0" normalizeH="0" baseline="0" noProof="0" dirty="0">
                <a:ln>
                  <a:noFill/>
                </a:ln>
                <a:solidFill>
                  <a:srgbClr val="000000"/>
                </a:solidFill>
                <a:effectLst/>
                <a:uLnTx/>
                <a:uFillTx/>
                <a:latin typeface="Times" charset="0"/>
                <a:ea typeface="ＭＳ Ｐゴシック" charset="0"/>
                <a:cs typeface="+mn-cs"/>
              </a:rPr>
              <a:t> is doubled and </a:t>
            </a:r>
            <a:r>
              <a:rPr kumimoji="0" lang="en-US" sz="2400" b="0" i="1" u="none" strike="noStrike" kern="1200" cap="none" spc="0" normalizeH="0" baseline="0" noProof="0" dirty="0">
                <a:ln>
                  <a:noFill/>
                </a:ln>
                <a:solidFill>
                  <a:srgbClr val="000000"/>
                </a:solidFill>
                <a:effectLst/>
                <a:uLnTx/>
                <a:uFillTx/>
                <a:latin typeface="Times" charset="0"/>
                <a:ea typeface="ＭＳ Ｐゴシック" charset="0"/>
                <a:cs typeface="+mn-cs"/>
              </a:rPr>
              <a:t>f</a:t>
            </a:r>
            <a:r>
              <a:rPr kumimoji="0" lang="en-US" sz="2400" b="0" i="0" u="none" strike="noStrike" kern="1200" cap="none" spc="0" normalizeH="0" baseline="0" noProof="0" dirty="0">
                <a:ln>
                  <a:noFill/>
                </a:ln>
                <a:solidFill>
                  <a:srgbClr val="000000"/>
                </a:solidFill>
                <a:effectLst/>
                <a:uLnTx/>
                <a:uFillTx/>
                <a:latin typeface="Times" charset="0"/>
                <a:ea typeface="ＭＳ Ｐゴシック" charset="0"/>
                <a:cs typeface="+mn-cs"/>
              </a:rPr>
              <a:t> is unchanged.</a:t>
            </a:r>
            <a:r>
              <a:rPr kumimoji="0" lang="en-US" sz="2400" b="0" i="1" u="none" strike="noStrike" kern="1200" cap="none" spc="0" normalizeH="0" baseline="-25000" noProof="0" dirty="0">
                <a:ln>
                  <a:noFill/>
                </a:ln>
                <a:solidFill>
                  <a:srgbClr val="000000"/>
                </a:solidFill>
                <a:effectLst/>
                <a:uLnTx/>
                <a:uFillTx/>
                <a:latin typeface="Times" charset="0"/>
                <a:ea typeface="ＭＳ Ｐゴシック" charset="0"/>
                <a:cs typeface="+mn-cs"/>
              </a:rPr>
              <a:t> </a:t>
            </a:r>
            <a:endParaRPr kumimoji="0" lang="en-US" sz="2400" b="0" i="0" u="none" strike="noStrike" kern="1200" cap="none" spc="0" normalizeH="0" baseline="0" noProof="0" dirty="0">
              <a:ln>
                <a:noFill/>
              </a:ln>
              <a:solidFill>
                <a:srgbClr val="000000"/>
              </a:solidFill>
              <a:effectLst/>
              <a:uLnTx/>
              <a:uFillTx/>
              <a:latin typeface="Times" charset="0"/>
              <a:ea typeface="ＭＳ Ｐゴシック" charset="0"/>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Times" charset="0"/>
                <a:ea typeface="ＭＳ Ｐゴシック" charset="0"/>
                <a:cs typeface="+mn-cs"/>
              </a:rPr>
              <a:t>C</a:t>
            </a:r>
            <a:r>
              <a:rPr kumimoji="0" lang="en-US" sz="2400" b="0" i="0" u="none" strike="noStrike" kern="1200" cap="none" spc="0" normalizeH="0" baseline="0" noProof="0" dirty="0">
                <a:ln>
                  <a:noFill/>
                </a:ln>
                <a:solidFill>
                  <a:srgbClr val="000000"/>
                </a:solidFill>
                <a:effectLst/>
                <a:uLnTx/>
                <a:uFillTx/>
                <a:latin typeface="Times" charset="0"/>
                <a:ea typeface="ＭＳ Ｐゴシック" charset="0"/>
                <a:cs typeface="+mn-cs"/>
              </a:rPr>
              <a:t>. </a:t>
            </a:r>
            <a:r>
              <a:rPr kumimoji="0" lang="en-US" sz="2400" b="0" i="1" u="none" strike="noStrike" kern="1200" cap="none" spc="0" normalizeH="0" baseline="0" noProof="0" dirty="0">
                <a:ln>
                  <a:noFill/>
                </a:ln>
                <a:solidFill>
                  <a:srgbClr val="000000"/>
                </a:solidFill>
                <a:effectLst/>
                <a:uLnTx/>
                <a:uFillTx/>
                <a:latin typeface="Times" charset="0"/>
                <a:ea typeface="ＭＳ Ｐゴシック" charset="0"/>
                <a:cs typeface="+mn-cs"/>
              </a:rPr>
              <a:t>v</a:t>
            </a:r>
            <a:r>
              <a:rPr kumimoji="0" lang="en-US" sz="2400" b="0" i="0" u="none" strike="noStrike" kern="1200" cap="none" spc="0" normalizeH="0" baseline="0" noProof="0" dirty="0">
                <a:ln>
                  <a:noFill/>
                </a:ln>
                <a:solidFill>
                  <a:srgbClr val="000000"/>
                </a:solidFill>
                <a:effectLst/>
                <a:uLnTx/>
                <a:uFillTx/>
                <a:latin typeface="Times" charset="0"/>
                <a:ea typeface="ＭＳ Ｐゴシック" charset="0"/>
                <a:cs typeface="+mn-cs"/>
              </a:rPr>
              <a:t> is unchanged and </a:t>
            </a:r>
            <a:r>
              <a:rPr kumimoji="0" lang="en-US" sz="2400" b="0" i="1" u="none" strike="noStrike" kern="1200" cap="none" spc="0" normalizeH="0" baseline="0" noProof="0" dirty="0">
                <a:ln>
                  <a:noFill/>
                </a:ln>
                <a:solidFill>
                  <a:srgbClr val="000000"/>
                </a:solidFill>
                <a:effectLst/>
                <a:uLnTx/>
                <a:uFillTx/>
                <a:latin typeface="Times" charset="0"/>
                <a:ea typeface="ＭＳ Ｐゴシック" charset="0"/>
                <a:cs typeface="+mn-cs"/>
              </a:rPr>
              <a:t>f</a:t>
            </a:r>
            <a:r>
              <a:rPr kumimoji="0" lang="en-US" sz="2400" b="0" i="0" u="none" strike="noStrike" kern="1200" cap="none" spc="0" normalizeH="0" baseline="0" noProof="0" dirty="0">
                <a:ln>
                  <a:noFill/>
                </a:ln>
                <a:solidFill>
                  <a:srgbClr val="000000"/>
                </a:solidFill>
                <a:effectLst/>
                <a:uLnTx/>
                <a:uFillTx/>
                <a:latin typeface="Times" charset="0"/>
                <a:ea typeface="ＭＳ Ｐゴシック" charset="0"/>
                <a:cs typeface="+mn-cs"/>
              </a:rPr>
              <a:t> is halved.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ＭＳ Ｐゴシック" charset="0"/>
                <a:cs typeface="+mn-cs"/>
              </a:rPr>
              <a:t>D. </a:t>
            </a:r>
            <a:r>
              <a:rPr kumimoji="0" lang="en-US" sz="2400" b="0" i="1" u="none" strike="noStrike" kern="1200" cap="none" spc="0" normalizeH="0" baseline="0" noProof="0" dirty="0">
                <a:ln>
                  <a:noFill/>
                </a:ln>
                <a:solidFill>
                  <a:srgbClr val="000000"/>
                </a:solidFill>
                <a:effectLst/>
                <a:uLnTx/>
                <a:uFillTx/>
                <a:latin typeface="Times" charset="0"/>
                <a:ea typeface="ＭＳ Ｐゴシック" charset="0"/>
                <a:cs typeface="+mn-cs"/>
              </a:rPr>
              <a:t>v</a:t>
            </a:r>
            <a:r>
              <a:rPr kumimoji="0" lang="en-US" sz="2400" b="0" i="0" u="none" strike="noStrike" kern="1200" cap="none" spc="0" normalizeH="0" baseline="0" noProof="0" dirty="0">
                <a:ln>
                  <a:noFill/>
                </a:ln>
                <a:solidFill>
                  <a:srgbClr val="000000"/>
                </a:solidFill>
                <a:effectLst/>
                <a:uLnTx/>
                <a:uFillTx/>
                <a:latin typeface="Times" charset="0"/>
                <a:ea typeface="ＭＳ Ｐゴシック" charset="0"/>
                <a:cs typeface="+mn-cs"/>
              </a:rPr>
              <a:t> is unchanged and </a:t>
            </a:r>
            <a:r>
              <a:rPr kumimoji="0" lang="en-US" sz="2400" b="0" i="1" u="none" strike="noStrike" kern="1200" cap="none" spc="0" normalizeH="0" baseline="0" noProof="0" dirty="0">
                <a:ln>
                  <a:noFill/>
                </a:ln>
                <a:solidFill>
                  <a:srgbClr val="000000"/>
                </a:solidFill>
                <a:effectLst/>
                <a:uLnTx/>
                <a:uFillTx/>
                <a:latin typeface="Times" charset="0"/>
                <a:ea typeface="ＭＳ Ｐゴシック" charset="0"/>
                <a:cs typeface="+mn-cs"/>
              </a:rPr>
              <a:t>f</a:t>
            </a:r>
            <a:r>
              <a:rPr kumimoji="0" lang="en-US" sz="2400" b="0" i="0" u="none" strike="noStrike" kern="1200" cap="none" spc="0" normalizeH="0" baseline="0" noProof="0" dirty="0">
                <a:ln>
                  <a:noFill/>
                </a:ln>
                <a:solidFill>
                  <a:srgbClr val="000000"/>
                </a:solidFill>
                <a:effectLst/>
                <a:uLnTx/>
                <a:uFillTx/>
                <a:latin typeface="Times" charset="0"/>
                <a:ea typeface="ＭＳ Ｐゴシック" charset="0"/>
                <a:cs typeface="+mn-cs"/>
              </a:rPr>
              <a:t> is doubled.</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ＭＳ Ｐゴシック" charset="0"/>
                <a:cs typeface="+mn-cs"/>
              </a:rPr>
              <a:t>E. </a:t>
            </a:r>
            <a:r>
              <a:rPr kumimoji="0" lang="en-US" sz="2400" b="0" i="1" u="none" strike="noStrike" kern="1200" cap="none" spc="0" normalizeH="0" baseline="0" noProof="0" dirty="0">
                <a:ln>
                  <a:noFill/>
                </a:ln>
                <a:solidFill>
                  <a:srgbClr val="000000"/>
                </a:solidFill>
                <a:effectLst/>
                <a:uLnTx/>
                <a:uFillTx/>
                <a:latin typeface="Times" charset="0"/>
                <a:ea typeface="ＭＳ Ｐゴシック" charset="0"/>
                <a:cs typeface="+mn-cs"/>
              </a:rPr>
              <a:t>v</a:t>
            </a:r>
            <a:r>
              <a:rPr kumimoji="0" lang="en-US" sz="2400" b="0" i="0" u="none" strike="noStrike" kern="1200" cap="none" spc="0" normalizeH="0" baseline="0" noProof="0" dirty="0">
                <a:ln>
                  <a:noFill/>
                </a:ln>
                <a:solidFill>
                  <a:srgbClr val="000000"/>
                </a:solidFill>
                <a:effectLst/>
                <a:uLnTx/>
                <a:uFillTx/>
                <a:latin typeface="Times" charset="0"/>
                <a:ea typeface="ＭＳ Ｐゴシック" charset="0"/>
                <a:cs typeface="+mn-cs"/>
              </a:rPr>
              <a:t> is halved and </a:t>
            </a:r>
            <a:r>
              <a:rPr kumimoji="0" lang="en-US" sz="2400" b="0" i="1" u="none" strike="noStrike" kern="1200" cap="none" spc="0" normalizeH="0" baseline="0" noProof="0" dirty="0">
                <a:ln>
                  <a:noFill/>
                </a:ln>
                <a:solidFill>
                  <a:srgbClr val="000000"/>
                </a:solidFill>
                <a:effectLst/>
                <a:uLnTx/>
                <a:uFillTx/>
                <a:latin typeface="Times" charset="0"/>
                <a:ea typeface="ＭＳ Ｐゴシック" charset="0"/>
                <a:cs typeface="+mn-cs"/>
              </a:rPr>
              <a:t>f</a:t>
            </a:r>
            <a:r>
              <a:rPr kumimoji="0" lang="en-US" sz="2400" b="0" i="0" u="none" strike="noStrike" kern="1200" cap="none" spc="0" normalizeH="0" baseline="0" noProof="0" dirty="0">
                <a:ln>
                  <a:noFill/>
                </a:ln>
                <a:solidFill>
                  <a:srgbClr val="000000"/>
                </a:solidFill>
                <a:effectLst/>
                <a:uLnTx/>
                <a:uFillTx/>
                <a:latin typeface="Times" charset="0"/>
                <a:ea typeface="ＭＳ Ｐゴシック" charset="0"/>
                <a:cs typeface="+mn-cs"/>
              </a:rPr>
              <a:t> is unchanged.</a:t>
            </a:r>
            <a:endParaRPr kumimoji="0" lang="en-US" sz="2400" b="0" i="1" u="none" strike="noStrike" kern="1200" cap="none" spc="0" normalizeH="0" baseline="0" noProof="0" dirty="0">
              <a:ln>
                <a:noFill/>
              </a:ln>
              <a:solidFill>
                <a:srgbClr val="000000"/>
              </a:solidFill>
              <a:effectLst/>
              <a:uLnTx/>
              <a:uFillTx/>
              <a:latin typeface="Times" charset="0"/>
              <a:ea typeface="ＭＳ Ｐゴシック" charset="0"/>
              <a:cs typeface="+mn-cs"/>
            </a:endParaRPr>
          </a:p>
        </p:txBody>
      </p:sp>
      <p:sp>
        <p:nvSpPr>
          <p:cNvPr id="174084" name="Text Box 4"/>
          <p:cNvSpPr txBox="1">
            <a:spLocks noChangeArrowheads="1"/>
          </p:cNvSpPr>
          <p:nvPr/>
        </p:nvSpPr>
        <p:spPr bwMode="auto">
          <a:xfrm>
            <a:off x="76200" y="762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charset="0"/>
                <a:ea typeface="ＭＳ Ｐゴシック" charset="0"/>
                <a:cs typeface="+mn-cs"/>
              </a:rPr>
              <a:t>Q15.1</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2723" y="746095"/>
            <a:ext cx="188992" cy="262151"/>
          </a:xfrm>
          <a:prstGeom prst="rect">
            <a:avLst/>
          </a:prstGeom>
        </p:spPr>
      </p:pic>
      <p:sp>
        <p:nvSpPr>
          <p:cNvPr id="2" name="TextBox 1"/>
          <p:cNvSpPr txBox="1"/>
          <p:nvPr/>
        </p:nvSpPr>
        <p:spPr>
          <a:xfrm>
            <a:off x="2722419" y="142009"/>
            <a:ext cx="3584864"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a:cs typeface="+mn-cs"/>
              </a:rPr>
              <a:t>Clicker question 2</a:t>
            </a:r>
          </a:p>
        </p:txBody>
      </p:sp>
    </p:spTree>
    <p:extLst>
      <p:ext uri="{BB962C8B-B14F-4D97-AF65-F5344CB8AC3E}">
        <p14:creationId xmlns:p14="http://schemas.microsoft.com/office/powerpoint/2010/main" val="623144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ic0001.BMP">
            <a:extLst>
              <a:ext uri="{FF2B5EF4-FFF2-40B4-BE49-F238E27FC236}">
                <a16:creationId xmlns:a16="http://schemas.microsoft.com/office/drawing/2014/main" id="{E1451859-AE15-4422-A33C-406BE2A158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863013"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2">
            <a:extLst>
              <a:ext uri="{FF2B5EF4-FFF2-40B4-BE49-F238E27FC236}">
                <a16:creationId xmlns:a16="http://schemas.microsoft.com/office/drawing/2014/main" id="{C24D4EA0-CE90-4A80-9008-E42BCBC5B7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63" y="0"/>
            <a:ext cx="3990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ounded Rectangle 1"/>
              <p:cNvSpPr/>
              <p:nvPr/>
            </p:nvSpPr>
            <p:spPr>
              <a:xfrm>
                <a:off x="533400" y="609600"/>
                <a:ext cx="8001000" cy="5410200"/>
              </a:xfrm>
              <a:prstGeom prst="roundRect">
                <a:avLst/>
              </a:prstGeom>
              <a:gradFill>
                <a:gsLst>
                  <a:gs pos="0">
                    <a:schemeClr val="accent1">
                      <a:tint val="66000"/>
                      <a:satMod val="160000"/>
                      <a:alpha val="0"/>
                    </a:schemeClr>
                  </a:gs>
                  <a:gs pos="50000">
                    <a:schemeClr val="accent1">
                      <a:tint val="44500"/>
                      <a:satMod val="160000"/>
                    </a:schemeClr>
                  </a:gs>
                  <a:gs pos="100000">
                    <a:schemeClr val="accent1">
                      <a:tint val="23500"/>
                      <a:satMod val="160000"/>
                    </a:schemeClr>
                  </a:gs>
                </a:gsLst>
                <a:lin ang="5400000" scaled="0"/>
              </a:gradFill>
              <a:ln>
                <a:solidFill>
                  <a:schemeClr val="accent1">
                    <a:shade val="50000"/>
                    <a:alpha val="27000"/>
                  </a:schemeClr>
                </a:solidFill>
              </a:ln>
              <a:effectLst>
                <a:outerShdw blurRad="50800" dist="50800" dir="5400000" algn="ctr" rotWithShape="0">
                  <a:srgbClr val="92D050"/>
                </a:outerShdw>
              </a:effectLst>
              <a:scene3d>
                <a:camera prst="orthographicFront"/>
                <a:lightRig rig="threePt" dir="t"/>
              </a:scene3d>
              <a:sp3d extrusionH="76200" contourW="76200">
                <a:extrusionClr>
                  <a:srgbClr val="92D050"/>
                </a:extrusionClr>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a:lstStyle>
                <a:lvl1pPr>
                  <a:defRPr sz="2400">
                    <a:solidFill>
                      <a:schemeClr val="tx2"/>
                    </a:solidFill>
                    <a:latin typeface="Arial" panose="020B0604020202020204" pitchFamily="34" charset="0"/>
                    <a:ea typeface="MS PGothic" panose="020B0600070205080204" pitchFamily="34" charset="-128"/>
                  </a:defRPr>
                </a:lvl1pPr>
                <a:lvl2pPr marL="742950" indent="-285750">
                  <a:defRPr sz="2400">
                    <a:solidFill>
                      <a:schemeClr val="tx2"/>
                    </a:solidFill>
                    <a:latin typeface="Arial" panose="020B0604020202020204" pitchFamily="34" charset="0"/>
                    <a:ea typeface="MS PGothic" panose="020B0600070205080204" pitchFamily="34" charset="-128"/>
                  </a:defRPr>
                </a:lvl2pPr>
                <a:lvl3pPr marL="1143000" indent="-228600">
                  <a:defRPr sz="2400">
                    <a:solidFill>
                      <a:schemeClr val="tx2"/>
                    </a:solidFill>
                    <a:latin typeface="Arial" panose="020B0604020202020204" pitchFamily="34" charset="0"/>
                    <a:ea typeface="MS PGothic" panose="020B0600070205080204" pitchFamily="34" charset="-128"/>
                  </a:defRPr>
                </a:lvl3pPr>
                <a:lvl4pPr marL="1600200" indent="-228600">
                  <a:defRPr sz="2400">
                    <a:solidFill>
                      <a:schemeClr val="tx2"/>
                    </a:solidFill>
                    <a:latin typeface="Arial" panose="020B0604020202020204" pitchFamily="34" charset="0"/>
                    <a:ea typeface="MS PGothic" panose="020B0600070205080204" pitchFamily="34" charset="-128"/>
                  </a:defRPr>
                </a:lvl4pPr>
                <a:lvl5pPr marL="2057400" indent="-228600">
                  <a:defRPr sz="2400">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rPr>
                  <a:t>Suppose at a concert a singer’s voice is radio broadcast all the way around the world before reaching the radio you hold to your ear. This takes 1/8 seconds. If you are close, you hear her voice in air before you hear it from the radio. But if you are far enough away, both signals will reach you at the same time. How many meters distant must you be for this to occur?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en-US" sz="2000" b="1" i="1" u="none" strike="noStrike" kern="1200" cap="none" spc="0" normalizeH="0" baseline="0" noProof="0" smtClean="0">
                          <a:ln>
                            <a:noFill/>
                          </a:ln>
                          <a:solidFill>
                            <a:srgbClr val="000000"/>
                          </a:solidFill>
                          <a:effectLst/>
                          <a:uLnTx/>
                          <a:uFillTx/>
                          <a:latin typeface="Cambria Math" panose="02040503050406030204" pitchFamily="18" charset="0"/>
                          <a:cs typeface="+mn-cs"/>
                        </a:rPr>
                        <m:t>𝒂</m:t>
                      </m:r>
                      <m:r>
                        <a:rPr kumimoji="0" lang="en-US" altLang="en-US" sz="2000" b="1" i="1" u="none" strike="noStrike" kern="1200" cap="none" spc="0" normalizeH="0" baseline="0" noProof="0" smtClean="0">
                          <a:ln>
                            <a:noFill/>
                          </a:ln>
                          <a:solidFill>
                            <a:srgbClr val="000000"/>
                          </a:solidFill>
                          <a:effectLst/>
                          <a:uLnTx/>
                          <a:uFillTx/>
                          <a:latin typeface="Cambria Math" panose="02040503050406030204" pitchFamily="18" charset="0"/>
                          <a:cs typeface="+mn-cs"/>
                        </a:rPr>
                        <m:t>)</m:t>
                      </m:r>
                      <m:r>
                        <a:rPr kumimoji="0" lang="en-US" altLang="en-US" sz="2000" b="1" i="1" u="none" strike="noStrike" kern="1200" cap="none" spc="0" normalizeH="0" baseline="0" noProof="0" smtClean="0">
                          <a:ln>
                            <a:noFill/>
                          </a:ln>
                          <a:solidFill>
                            <a:srgbClr val="000000"/>
                          </a:solidFill>
                          <a:effectLst/>
                          <a:uLnTx/>
                          <a:uFillTx/>
                          <a:latin typeface="Cambria Math" panose="02040503050406030204" pitchFamily="18" charset="0"/>
                          <a:cs typeface="+mn-cs"/>
                        </a:rPr>
                        <m:t>𝟒𝟐</m:t>
                      </m:r>
                      <m:r>
                        <a:rPr kumimoji="0" lang="en-US" altLang="en-US" sz="2000" b="1" i="1" u="none" strike="noStrike" kern="1200" cap="none" spc="0" normalizeH="0" baseline="0" noProof="0" smtClean="0">
                          <a:ln>
                            <a:noFill/>
                          </a:ln>
                          <a:solidFill>
                            <a:srgbClr val="000000"/>
                          </a:solidFill>
                          <a:effectLst/>
                          <a:uLnTx/>
                          <a:uFillTx/>
                          <a:latin typeface="Cambria Math" panose="02040503050406030204" pitchFamily="18" charset="0"/>
                          <a:cs typeface="+mn-cs"/>
                        </a:rPr>
                        <m:t>.</m:t>
                      </m:r>
                      <m:r>
                        <a:rPr kumimoji="0" lang="en-US" altLang="en-US" sz="2000" b="1" i="1" u="none" strike="noStrike" kern="1200" cap="none" spc="0" normalizeH="0" baseline="0" noProof="0" smtClean="0">
                          <a:ln>
                            <a:noFill/>
                          </a:ln>
                          <a:solidFill>
                            <a:srgbClr val="000000"/>
                          </a:solidFill>
                          <a:effectLst/>
                          <a:uLnTx/>
                          <a:uFillTx/>
                          <a:latin typeface="Cambria Math" panose="02040503050406030204" pitchFamily="18" charset="0"/>
                          <a:cs typeface="+mn-cs"/>
                        </a:rPr>
                        <m:t>𝟓</m:t>
                      </m:r>
                      <m:r>
                        <a:rPr kumimoji="0" lang="en-US" altLang="en-US" sz="2000" b="1" i="1" u="none" strike="noStrike" kern="1200" cap="none" spc="0" normalizeH="0" baseline="0" noProof="0" smtClean="0">
                          <a:ln>
                            <a:noFill/>
                          </a:ln>
                          <a:solidFill>
                            <a:srgbClr val="000000"/>
                          </a:solidFill>
                          <a:effectLst/>
                          <a:uLnTx/>
                          <a:uFillTx/>
                          <a:latin typeface="Cambria Math" panose="02040503050406030204" pitchFamily="18" charset="0"/>
                          <a:cs typeface="+mn-cs"/>
                        </a:rPr>
                        <m:t> </m:t>
                      </m:r>
                      <m:r>
                        <a:rPr kumimoji="0" lang="en-US" altLang="en-US" sz="2000" b="1" i="1" u="none" strike="noStrike" kern="1200" cap="none" spc="0" normalizeH="0" baseline="0" noProof="0" smtClean="0">
                          <a:ln>
                            <a:noFill/>
                          </a:ln>
                          <a:solidFill>
                            <a:srgbClr val="000000"/>
                          </a:solidFill>
                          <a:effectLst/>
                          <a:uLnTx/>
                          <a:uFillTx/>
                          <a:latin typeface="Cambria Math" panose="02040503050406030204" pitchFamily="18" charset="0"/>
                          <a:cs typeface="+mn-cs"/>
                        </a:rPr>
                        <m:t>𝒎</m:t>
                      </m:r>
                      <m:r>
                        <a:rPr kumimoji="0" lang="en-US" altLang="en-US" sz="2000" b="1" i="1" u="none" strike="noStrike" kern="1200" cap="none" spc="0" normalizeH="0" baseline="0" noProof="0" smtClean="0">
                          <a:ln>
                            <a:noFill/>
                          </a:ln>
                          <a:solidFill>
                            <a:srgbClr val="000000"/>
                          </a:solidFill>
                          <a:effectLst/>
                          <a:uLnTx/>
                          <a:uFillTx/>
                          <a:latin typeface="Cambria Math" panose="02040503050406030204" pitchFamily="18" charset="0"/>
                          <a:cs typeface="+mn-cs"/>
                        </a:rPr>
                        <m:t>      </m:t>
                      </m:r>
                      <m:r>
                        <a:rPr kumimoji="0" lang="en-US" altLang="en-US" sz="2000" b="1" i="1" u="none" strike="noStrike" kern="1200" cap="none" spc="0" normalizeH="0" baseline="0" noProof="0" smtClean="0">
                          <a:ln>
                            <a:noFill/>
                          </a:ln>
                          <a:solidFill>
                            <a:srgbClr val="000000"/>
                          </a:solidFill>
                          <a:effectLst/>
                          <a:uLnTx/>
                          <a:uFillTx/>
                          <a:latin typeface="Cambria Math" panose="02040503050406030204" pitchFamily="18" charset="0"/>
                          <a:cs typeface="+mn-cs"/>
                        </a:rPr>
                        <m:t>𝒃</m:t>
                      </m:r>
                      <m:r>
                        <a:rPr kumimoji="0" lang="en-US" altLang="en-US" sz="2000" b="1" i="1" u="none" strike="noStrike" kern="1200" cap="none" spc="0" normalizeH="0" baseline="0" noProof="0" smtClean="0">
                          <a:ln>
                            <a:noFill/>
                          </a:ln>
                          <a:solidFill>
                            <a:srgbClr val="000000"/>
                          </a:solidFill>
                          <a:effectLst/>
                          <a:uLnTx/>
                          <a:uFillTx/>
                          <a:latin typeface="Cambria Math" panose="02040503050406030204" pitchFamily="18" charset="0"/>
                          <a:cs typeface="+mn-cs"/>
                        </a:rPr>
                        <m:t>) </m:t>
                      </m:r>
                      <m:r>
                        <a:rPr kumimoji="0" lang="en-US" altLang="en-US" sz="2000" b="1" i="1" u="none" strike="noStrike" kern="1200" cap="none" spc="0" normalizeH="0" baseline="0" noProof="0" smtClean="0">
                          <a:ln>
                            <a:noFill/>
                          </a:ln>
                          <a:solidFill>
                            <a:srgbClr val="000000"/>
                          </a:solidFill>
                          <a:effectLst/>
                          <a:uLnTx/>
                          <a:uFillTx/>
                          <a:latin typeface="Cambria Math" panose="02040503050406030204" pitchFamily="18" charset="0"/>
                          <a:cs typeface="+mn-cs"/>
                        </a:rPr>
                        <m:t>𝟏</m:t>
                      </m:r>
                      <m:r>
                        <a:rPr kumimoji="0" lang="en-US" altLang="en-US" sz="2000" b="1" i="1" u="none" strike="noStrike" kern="1200" cap="none" spc="0" normalizeH="0" baseline="0" noProof="0" smtClean="0">
                          <a:ln>
                            <a:noFill/>
                          </a:ln>
                          <a:solidFill>
                            <a:srgbClr val="000000"/>
                          </a:solidFill>
                          <a:effectLst/>
                          <a:uLnTx/>
                          <a:uFillTx/>
                          <a:latin typeface="Cambria Math" panose="02040503050406030204" pitchFamily="18" charset="0"/>
                          <a:cs typeface="+mn-cs"/>
                        </a:rPr>
                        <m:t>𝒌𝒎</m:t>
                      </m:r>
                      <m:r>
                        <a:rPr kumimoji="0" lang="en-US" altLang="en-US" sz="2000" b="1" i="1" u="none" strike="noStrike" kern="1200" cap="none" spc="0" normalizeH="0" baseline="0" noProof="0" smtClean="0">
                          <a:ln>
                            <a:noFill/>
                          </a:ln>
                          <a:solidFill>
                            <a:srgbClr val="000000"/>
                          </a:solidFill>
                          <a:effectLst/>
                          <a:uLnTx/>
                          <a:uFillTx/>
                          <a:latin typeface="Cambria Math" panose="02040503050406030204" pitchFamily="18" charset="0"/>
                          <a:cs typeface="+mn-cs"/>
                        </a:rPr>
                        <m:t>    </m:t>
                      </m:r>
                      <m:r>
                        <a:rPr kumimoji="0" lang="en-US" altLang="en-US" sz="2000" b="1" i="1" u="none" strike="noStrike" kern="1200" cap="none" spc="0" normalizeH="0" baseline="0" noProof="0" smtClean="0">
                          <a:ln>
                            <a:noFill/>
                          </a:ln>
                          <a:solidFill>
                            <a:srgbClr val="000000"/>
                          </a:solidFill>
                          <a:effectLst/>
                          <a:uLnTx/>
                          <a:uFillTx/>
                          <a:latin typeface="Cambria Math" panose="02040503050406030204" pitchFamily="18" charset="0"/>
                          <a:cs typeface="+mn-cs"/>
                        </a:rPr>
                        <m:t>𝒄</m:t>
                      </m:r>
                      <m:r>
                        <a:rPr kumimoji="0" lang="en-US" altLang="en-US" sz="2000" b="1" i="1" u="none" strike="noStrike" kern="1200" cap="none" spc="0" normalizeH="0" baseline="0" noProof="0" smtClean="0">
                          <a:ln>
                            <a:noFill/>
                          </a:ln>
                          <a:solidFill>
                            <a:srgbClr val="000000"/>
                          </a:solidFill>
                          <a:effectLst/>
                          <a:uLnTx/>
                          <a:uFillTx/>
                          <a:latin typeface="Cambria Math" panose="02040503050406030204" pitchFamily="18" charset="0"/>
                          <a:cs typeface="+mn-cs"/>
                        </a:rPr>
                        <m:t>) </m:t>
                      </m:r>
                      <m:r>
                        <a:rPr kumimoji="0" lang="en-US" altLang="en-US" sz="2000" b="1" i="1" u="none" strike="noStrike" kern="1200" cap="none" spc="0" normalizeH="0" baseline="0" noProof="0" smtClean="0">
                          <a:ln>
                            <a:noFill/>
                          </a:ln>
                          <a:solidFill>
                            <a:srgbClr val="000000"/>
                          </a:solidFill>
                          <a:effectLst/>
                          <a:uLnTx/>
                          <a:uFillTx/>
                          <a:latin typeface="Cambria Math" panose="02040503050406030204" pitchFamily="18" charset="0"/>
                          <a:cs typeface="+mn-cs"/>
                        </a:rPr>
                        <m:t>𝟓</m:t>
                      </m:r>
                      <m:r>
                        <a:rPr kumimoji="0" lang="en-US" altLang="en-US" sz="2000" b="1" i="1" u="none" strike="noStrike" kern="1200" cap="none" spc="0" normalizeH="0" baseline="0" noProof="0" smtClean="0">
                          <a:ln>
                            <a:noFill/>
                          </a:ln>
                          <a:solidFill>
                            <a:srgbClr val="000000"/>
                          </a:solidFill>
                          <a:effectLst/>
                          <a:uLnTx/>
                          <a:uFillTx/>
                          <a:latin typeface="Cambria Math" panose="02040503050406030204" pitchFamily="18" charset="0"/>
                          <a:cs typeface="+mn-cs"/>
                        </a:rPr>
                        <m:t>𝒎</m:t>
                      </m:r>
                      <m:r>
                        <a:rPr kumimoji="0" lang="en-US" altLang="en-US" sz="2000" b="1" i="1" u="none" strike="noStrike" kern="1200" cap="none" spc="0" normalizeH="0" baseline="0" noProof="0" smtClean="0">
                          <a:ln>
                            <a:noFill/>
                          </a:ln>
                          <a:solidFill>
                            <a:srgbClr val="000000"/>
                          </a:solidFill>
                          <a:effectLst/>
                          <a:uLnTx/>
                          <a:uFillTx/>
                          <a:latin typeface="Cambria Math" panose="02040503050406030204" pitchFamily="18" charset="0"/>
                          <a:cs typeface="+mn-cs"/>
                        </a:rPr>
                        <m:t>    </m:t>
                      </m:r>
                      <m:r>
                        <a:rPr kumimoji="0" lang="en-US" altLang="en-US" sz="2000" b="1" i="1" u="none" strike="noStrike" kern="1200" cap="none" spc="0" normalizeH="0" baseline="0" noProof="0" smtClean="0">
                          <a:ln>
                            <a:noFill/>
                          </a:ln>
                          <a:solidFill>
                            <a:srgbClr val="000000"/>
                          </a:solidFill>
                          <a:effectLst/>
                          <a:uLnTx/>
                          <a:uFillTx/>
                          <a:latin typeface="Cambria Math" panose="02040503050406030204" pitchFamily="18" charset="0"/>
                          <a:cs typeface="+mn-cs"/>
                        </a:rPr>
                        <m:t>𝒅</m:t>
                      </m:r>
                      <m:r>
                        <a:rPr kumimoji="0" lang="en-US" altLang="en-US" sz="2000" b="1" i="1" u="none" strike="noStrike" kern="1200" cap="none" spc="0" normalizeH="0" baseline="0" noProof="0" smtClean="0">
                          <a:ln>
                            <a:noFill/>
                          </a:ln>
                          <a:solidFill>
                            <a:srgbClr val="000000"/>
                          </a:solidFill>
                          <a:effectLst/>
                          <a:uLnTx/>
                          <a:uFillTx/>
                          <a:latin typeface="Cambria Math" panose="02040503050406030204" pitchFamily="18" charset="0"/>
                          <a:cs typeface="+mn-cs"/>
                        </a:rPr>
                        <m:t>) </m:t>
                      </m:r>
                      <m:r>
                        <a:rPr kumimoji="0" lang="en-US" altLang="en-US" sz="2000" b="1" i="1" u="none" strike="noStrike" kern="1200" cap="none" spc="0" normalizeH="0" baseline="0" noProof="0" smtClean="0">
                          <a:ln>
                            <a:noFill/>
                          </a:ln>
                          <a:solidFill>
                            <a:srgbClr val="000000"/>
                          </a:solidFill>
                          <a:effectLst/>
                          <a:uLnTx/>
                          <a:uFillTx/>
                          <a:latin typeface="Cambria Math" panose="02040503050406030204" pitchFamily="18" charset="0"/>
                          <a:cs typeface="+mn-cs"/>
                        </a:rPr>
                        <m:t>𝟏𝟎</m:t>
                      </m:r>
                      <m:r>
                        <a:rPr kumimoji="0" lang="en-US" altLang="en-US" sz="2000" b="1" i="1" u="none" strike="noStrike" kern="1200" cap="none" spc="0" normalizeH="0" baseline="0" noProof="0" smtClean="0">
                          <a:ln>
                            <a:noFill/>
                          </a:ln>
                          <a:solidFill>
                            <a:srgbClr val="000000"/>
                          </a:solidFill>
                          <a:effectLst/>
                          <a:uLnTx/>
                          <a:uFillTx/>
                          <a:latin typeface="Cambria Math" panose="02040503050406030204" pitchFamily="18" charset="0"/>
                          <a:cs typeface="+mn-cs"/>
                        </a:rPr>
                        <m:t>𝒎</m:t>
                      </m:r>
                    </m:oMath>
                  </m:oMathPara>
                </a14:m>
                <a:endPar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mc:Choice>
        <mc:Fallback xmlns="">
          <p:sp>
            <p:nvSpPr>
              <p:cNvPr id="2" name="Rounded Rectangle 1"/>
              <p:cNvSpPr>
                <a:spLocks noRot="1" noChangeAspect="1" noMove="1" noResize="1" noEditPoints="1" noAdjustHandles="1" noChangeArrowheads="1" noChangeShapeType="1" noTextEdit="1"/>
              </p:cNvSpPr>
              <p:nvPr/>
            </p:nvSpPr>
            <p:spPr>
              <a:xfrm>
                <a:off x="533400" y="609600"/>
                <a:ext cx="8001000" cy="5410200"/>
              </a:xfrm>
              <a:prstGeom prst="roundRect">
                <a:avLst/>
              </a:prstGeom>
              <a:blipFill rotWithShape="0">
                <a:blip r:embed="rId3"/>
                <a:stretch>
                  <a:fillRect/>
                </a:stretch>
              </a:blipFill>
              <a:ln>
                <a:solidFill>
                  <a:schemeClr val="accent1">
                    <a:shade val="50000"/>
                    <a:alpha val="27000"/>
                  </a:schemeClr>
                </a:solidFill>
              </a:ln>
              <a:effectLst>
                <a:outerShdw blurRad="50800" dist="50800" dir="5400000" algn="ctr" rotWithShape="0">
                  <a:srgbClr val="92D050"/>
                </a:outerShdw>
              </a:effectLst>
            </p:spPr>
            <p:txBody>
              <a:bodyPr/>
              <a:lstStyle/>
              <a:p>
                <a:r>
                  <a:rPr lang="en-US">
                    <a:noFill/>
                  </a:rPr>
                  <a:t> </a:t>
                </a:r>
              </a:p>
            </p:txBody>
          </p:sp>
        </mc:Fallback>
      </mc:AlternateContent>
      <p:sp>
        <p:nvSpPr>
          <p:cNvPr id="3" name="Oval 2"/>
          <p:cNvSpPr/>
          <p:nvPr/>
        </p:nvSpPr>
        <p:spPr>
          <a:xfrm>
            <a:off x="1283091" y="304800"/>
            <a:ext cx="3581400" cy="609600"/>
          </a:xfrm>
          <a:prstGeom prst="ellipse">
            <a:avLst/>
          </a:prstGeom>
          <a:solidFill>
            <a:schemeClr val="bg1"/>
          </a:solidFill>
          <a:scene3d>
            <a:camera prst="orthographicFront"/>
            <a:lightRig rig="threePt" dir="t"/>
          </a:scene3d>
          <a:sp3d extrusionH="76200" contourW="76200">
            <a:extrusionClr>
              <a:srgbClr val="92D050"/>
            </a:extrusionClr>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Clicker – Questions 3</a:t>
            </a:r>
          </a:p>
        </p:txBody>
      </p:sp>
      <p:pic>
        <p:nvPicPr>
          <p:cNvPr id="4" name="Picture 3"/>
          <p:cNvPicPr>
            <a:picLocks noChangeAspect="1"/>
          </p:cNvPicPr>
          <p:nvPr/>
        </p:nvPicPr>
        <p:blipFill>
          <a:blip r:embed="rId4"/>
          <a:stretch>
            <a:fillRect/>
          </a:stretch>
        </p:blipFill>
        <p:spPr>
          <a:xfrm>
            <a:off x="1087130" y="3984620"/>
            <a:ext cx="3348392" cy="1862308"/>
          </a:xfrm>
          <a:prstGeom prst="rect">
            <a:avLst/>
          </a:prstGeom>
        </p:spPr>
      </p:pic>
      <p:pic>
        <p:nvPicPr>
          <p:cNvPr id="5" name="Picture 4"/>
          <p:cNvPicPr>
            <a:picLocks noChangeAspect="1"/>
          </p:cNvPicPr>
          <p:nvPr/>
        </p:nvPicPr>
        <p:blipFill>
          <a:blip r:embed="rId5"/>
          <a:stretch>
            <a:fillRect/>
          </a:stretch>
        </p:blipFill>
        <p:spPr>
          <a:xfrm>
            <a:off x="4864491" y="4063286"/>
            <a:ext cx="1352550" cy="1704975"/>
          </a:xfrm>
          <a:prstGeom prst="rect">
            <a:avLst/>
          </a:prstGeom>
        </p:spPr>
      </p:pic>
    </p:spTree>
    <p:extLst>
      <p:ext uri="{BB962C8B-B14F-4D97-AF65-F5344CB8AC3E}">
        <p14:creationId xmlns:p14="http://schemas.microsoft.com/office/powerpoint/2010/main" val="3820081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027" descr="Green marble">
            <a:extLst>
              <a:ext uri="{FF2B5EF4-FFF2-40B4-BE49-F238E27FC236}">
                <a16:creationId xmlns:a16="http://schemas.microsoft.com/office/drawing/2014/main" id="{8E40CB3F-2821-4872-A734-D6DE00020A8A}"/>
              </a:ext>
            </a:extLst>
          </p:cNvPr>
          <p:cNvSpPr>
            <a:spLocks noChangeArrowheads="1"/>
          </p:cNvSpPr>
          <p:nvPr/>
        </p:nvSpPr>
        <p:spPr bwMode="auto">
          <a:xfrm>
            <a:off x="669925" y="968375"/>
            <a:ext cx="7769225" cy="8255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pic>
        <p:nvPicPr>
          <p:cNvPr id="5124" name="Picture 1032" descr="FG15_014">
            <a:extLst>
              <a:ext uri="{FF2B5EF4-FFF2-40B4-BE49-F238E27FC236}">
                <a16:creationId xmlns:a16="http://schemas.microsoft.com/office/drawing/2014/main" id="{9218C0A7-4A8A-4DC0-B024-A36CA742C2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3528" r="854" b="27167"/>
          <a:stretch>
            <a:fillRect/>
          </a:stretch>
        </p:blipFill>
        <p:spPr bwMode="auto">
          <a:xfrm>
            <a:off x="592138" y="1060450"/>
            <a:ext cx="7554912" cy="281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125" name="Object 3">
            <a:extLst>
              <a:ext uri="{FF2B5EF4-FFF2-40B4-BE49-F238E27FC236}">
                <a16:creationId xmlns:a16="http://schemas.microsoft.com/office/drawing/2014/main" id="{1F26DD75-C16D-498B-83CE-14AA3EDFECCE}"/>
              </a:ext>
            </a:extLst>
          </p:cNvPr>
          <p:cNvGraphicFramePr>
            <a:graphicFrameLocks noChangeAspect="1"/>
          </p:cNvGraphicFramePr>
          <p:nvPr/>
        </p:nvGraphicFramePr>
        <p:xfrm>
          <a:off x="1838325" y="3908425"/>
          <a:ext cx="2108200" cy="1520825"/>
        </p:xfrm>
        <a:graphic>
          <a:graphicData uri="http://schemas.openxmlformats.org/presentationml/2006/ole">
            <mc:AlternateContent xmlns:mc="http://schemas.openxmlformats.org/markup-compatibility/2006">
              <mc:Choice xmlns:v="urn:schemas-microsoft-com:vml" Requires="v">
                <p:oleObj name="Equation" r:id="rId4" imgW="1492295" imgH="1009650" progId="Equation.3">
                  <p:embed/>
                </p:oleObj>
              </mc:Choice>
              <mc:Fallback>
                <p:oleObj name="Equation" r:id="rId4" imgW="1492295" imgH="1009650" progId="Equation.3">
                  <p:embed/>
                  <p:pic>
                    <p:nvPicPr>
                      <p:cNvPr id="5125" name="Object 3">
                        <a:extLst>
                          <a:ext uri="{FF2B5EF4-FFF2-40B4-BE49-F238E27FC236}">
                            <a16:creationId xmlns:a16="http://schemas.microsoft.com/office/drawing/2014/main" id="{1F26DD75-C16D-498B-83CE-14AA3EDFEC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8325" y="3908425"/>
                        <a:ext cx="2108200" cy="1520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rnd">
                            <a:solidFill>
                              <a:schemeClr val="accent2"/>
                            </a:solidFill>
                            <a:prstDash val="sysDot"/>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26" name="Object 4">
            <a:extLst>
              <a:ext uri="{FF2B5EF4-FFF2-40B4-BE49-F238E27FC236}">
                <a16:creationId xmlns:a16="http://schemas.microsoft.com/office/drawing/2014/main" id="{0F15309C-C34B-43B9-A242-88095EA72B77}"/>
              </a:ext>
            </a:extLst>
          </p:cNvPr>
          <p:cNvGraphicFramePr>
            <a:graphicFrameLocks noChangeAspect="1"/>
          </p:cNvGraphicFramePr>
          <p:nvPr/>
        </p:nvGraphicFramePr>
        <p:xfrm>
          <a:off x="1741488" y="5494338"/>
          <a:ext cx="3084512" cy="946150"/>
        </p:xfrm>
        <a:graphic>
          <a:graphicData uri="http://schemas.openxmlformats.org/presentationml/2006/ole">
            <mc:AlternateContent xmlns:mc="http://schemas.openxmlformats.org/markup-compatibility/2006">
              <mc:Choice xmlns:v="urn:schemas-microsoft-com:vml" Requires="v">
                <p:oleObj name="Equation" r:id="rId6" imgW="1492295" imgH="425390" progId="Equation.3">
                  <p:embed/>
                </p:oleObj>
              </mc:Choice>
              <mc:Fallback>
                <p:oleObj name="Equation" r:id="rId6" imgW="1492295" imgH="425390" progId="Equation.3">
                  <p:embed/>
                  <p:pic>
                    <p:nvPicPr>
                      <p:cNvPr id="5126" name="Object 4">
                        <a:extLst>
                          <a:ext uri="{FF2B5EF4-FFF2-40B4-BE49-F238E27FC236}">
                            <a16:creationId xmlns:a16="http://schemas.microsoft.com/office/drawing/2014/main" id="{0F15309C-C34B-43B9-A242-88095EA72B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41488" y="5494338"/>
                        <a:ext cx="3084512" cy="946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rnd">
                            <a:solidFill>
                              <a:schemeClr val="accent2"/>
                            </a:solidFill>
                            <a:prstDash val="sysDot"/>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27" name="AutoShape 1035">
            <a:extLst>
              <a:ext uri="{FF2B5EF4-FFF2-40B4-BE49-F238E27FC236}">
                <a16:creationId xmlns:a16="http://schemas.microsoft.com/office/drawing/2014/main" id="{815D2E15-C7C7-4AE3-9E05-C5C3CF7E04A4}"/>
              </a:ext>
            </a:extLst>
          </p:cNvPr>
          <p:cNvSpPr>
            <a:spLocks/>
          </p:cNvSpPr>
          <p:nvPr/>
        </p:nvSpPr>
        <p:spPr bwMode="auto">
          <a:xfrm>
            <a:off x="4094163" y="3967163"/>
            <a:ext cx="560387" cy="1265237"/>
          </a:xfrm>
          <a:prstGeom prst="rightBrace">
            <a:avLst>
              <a:gd name="adj1" fmla="val 18815"/>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5128" name="Rectangle 1036">
            <a:extLst>
              <a:ext uri="{FF2B5EF4-FFF2-40B4-BE49-F238E27FC236}">
                <a16:creationId xmlns:a16="http://schemas.microsoft.com/office/drawing/2014/main" id="{E787239F-5B46-463A-9B98-21915A571A93}"/>
              </a:ext>
            </a:extLst>
          </p:cNvPr>
          <p:cNvSpPr>
            <a:spLocks noChangeArrowheads="1"/>
          </p:cNvSpPr>
          <p:nvPr/>
        </p:nvSpPr>
        <p:spPr bwMode="auto">
          <a:xfrm>
            <a:off x="1762125" y="5532438"/>
            <a:ext cx="3130550" cy="1004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5129" name="Text Box 1037">
            <a:extLst>
              <a:ext uri="{FF2B5EF4-FFF2-40B4-BE49-F238E27FC236}">
                <a16:creationId xmlns:a16="http://schemas.microsoft.com/office/drawing/2014/main" id="{3955C91A-715B-45C1-B243-823E436FDD6E}"/>
              </a:ext>
            </a:extLst>
          </p:cNvPr>
          <p:cNvSpPr txBox="1">
            <a:spLocks noChangeArrowheads="1"/>
          </p:cNvSpPr>
          <p:nvPr/>
        </p:nvSpPr>
        <p:spPr bwMode="auto">
          <a:xfrm>
            <a:off x="5114925" y="5861050"/>
            <a:ext cx="18415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Dispersion relation</a:t>
            </a:r>
          </a:p>
        </p:txBody>
      </p:sp>
      <p:sp>
        <p:nvSpPr>
          <p:cNvPr id="5130" name="Rectangle 1038">
            <a:extLst>
              <a:ext uri="{FF2B5EF4-FFF2-40B4-BE49-F238E27FC236}">
                <a16:creationId xmlns:a16="http://schemas.microsoft.com/office/drawing/2014/main" id="{F5B91CC6-6F3B-4CC4-B8E0-5B190DC096FB}"/>
              </a:ext>
            </a:extLst>
          </p:cNvPr>
          <p:cNvSpPr>
            <a:spLocks noGrp="1" noChangeArrowheads="1"/>
          </p:cNvSpPr>
          <p:nvPr>
            <p:ph type="title" idx="4294967295"/>
          </p:nvPr>
        </p:nvSpPr>
        <p:spPr bwMode="auto">
          <a:xfrm>
            <a:off x="723900" y="188913"/>
            <a:ext cx="7535863" cy="681037"/>
          </a:xfrm>
          <a:prstGeom prst="rect">
            <a:avLst/>
          </a:prstGeom>
          <a:solidFill>
            <a:srgbClr val="FFFFFF"/>
          </a:solidFill>
          <a:ln>
            <a:solidFill>
              <a:srgbClr val="000000"/>
            </a:solidFill>
            <a:miter lim="800000"/>
            <a:headEnd/>
            <a:tailEnd/>
          </a:ln>
        </p:spPr>
        <p:txBody>
          <a:bodyPr/>
          <a:lstStyle/>
          <a:p>
            <a:pPr eaLnBrk="1" hangingPunct="1"/>
            <a:r>
              <a:rPr lang="en-US" altLang="en-US" sz="3600" b="1">
                <a:solidFill>
                  <a:srgbClr val="FF0000"/>
                </a:solidFill>
              </a:rPr>
              <a:t>Mathematical description of a wave</a:t>
            </a:r>
          </a:p>
        </p:txBody>
      </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66ADA554-086C-6235-4D2E-A2C517CDE0CC}"/>
                  </a:ext>
                </a:extLst>
              </p:cNvPr>
              <p:cNvSpPr txBox="1"/>
              <p:nvPr/>
            </p:nvSpPr>
            <p:spPr>
              <a:xfrm>
                <a:off x="5152746" y="4070371"/>
                <a:ext cx="3607357" cy="1196931"/>
              </a:xfrm>
              <a:prstGeom prst="rect">
                <a:avLst/>
              </a:prstGeom>
              <a:noFill/>
            </p:spPr>
            <p:txBody>
              <a:bodyPr wrap="square" rtlCol="0">
                <a:spAutoFit/>
              </a:bodyPr>
              <a:lstStyle/>
              <a:p>
                <a14:m>
                  <m:oMath xmlns:m="http://schemas.openxmlformats.org/officeDocument/2006/math">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𝑦</m:t>
                    </m:r>
                    <m:d>
                      <m:dPr>
                        <m:ctrlP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𝑥</m:t>
                        </m:r>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m:t>
                        </m:r>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𝑡</m:t>
                        </m:r>
                      </m:e>
                    </m:d>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m:t>
                    </m:r>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𝐴</m:t>
                    </m:r>
                    <m:func>
                      <m:funcPr>
                        <m:ctrlP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funcPr>
                      <m:fName>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𝑠𝑖𝑛</m:t>
                        </m:r>
                      </m:fName>
                      <m:e>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2</m:t>
                        </m:r>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𝜋</m:t>
                        </m:r>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𝑓</m:t>
                        </m:r>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m:t>
                        </m:r>
                        <m:f>
                          <m:fPr>
                            <m:ctrlP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ctrlPr>
                          </m:fPr>
                          <m:num>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𝑡</m:t>
                            </m:r>
                          </m:num>
                          <m:den>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𝑇</m:t>
                            </m:r>
                          </m:den>
                        </m:f>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m:t>
                        </m:r>
                        <m:f>
                          <m:fPr>
                            <m:ctrlP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ctrlPr>
                          </m:fPr>
                          <m:num>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𝑥</m:t>
                            </m:r>
                          </m:num>
                          <m:den>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𝜆</m:t>
                            </m:r>
                          </m:den>
                        </m:f>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m:t>
                        </m:r>
                      </m:e>
                    </m:func>
                  </m:oMath>
                </a14:m>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and </a:t>
                </a:r>
                <a14:m>
                  <m:oMath xmlns:m="http://schemas.openxmlformats.org/officeDocument/2006/math">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𝑣</m:t>
                    </m:r>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m:t>
                    </m:r>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𝜆</m:t>
                    </m:r>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𝑓</m:t>
                    </m:r>
                  </m:oMath>
                </a14:m>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a:p>
                <a:endParaRPr lang="en-US" dirty="0"/>
              </a:p>
            </p:txBody>
          </p:sp>
        </mc:Choice>
        <mc:Fallback>
          <p:sp>
            <p:nvSpPr>
              <p:cNvPr id="2" name="TextBox 1">
                <a:extLst>
                  <a:ext uri="{FF2B5EF4-FFF2-40B4-BE49-F238E27FC236}">
                    <a16:creationId xmlns:a16="http://schemas.microsoft.com/office/drawing/2014/main" id="{66ADA554-086C-6235-4D2E-A2C517CDE0CC}"/>
                  </a:ext>
                </a:extLst>
              </p:cNvPr>
              <p:cNvSpPr txBox="1">
                <a:spLocks noRot="1" noChangeAspect="1" noMove="1" noResize="1" noEditPoints="1" noAdjustHandles="1" noChangeArrowheads="1" noChangeShapeType="1" noTextEdit="1"/>
              </p:cNvSpPr>
              <p:nvPr/>
            </p:nvSpPr>
            <p:spPr>
              <a:xfrm>
                <a:off x="5152746" y="4070371"/>
                <a:ext cx="3607357" cy="1196931"/>
              </a:xfrm>
              <a:prstGeom prst="rect">
                <a:avLst/>
              </a:prstGeom>
              <a:blipFill>
                <a:blip r:embed="rId8"/>
                <a:stretch>
                  <a:fillRect l="-2534"/>
                </a:stretch>
              </a:blipFill>
            </p:spPr>
            <p:txBody>
              <a:bodyPr/>
              <a:lstStyle/>
              <a:p>
                <a:r>
                  <a:rPr lang="en-US">
                    <a:noFill/>
                  </a:rPr>
                  <a:t> </a:t>
                </a:r>
              </a:p>
            </p:txBody>
          </p:sp>
        </mc:Fallback>
      </mc:AlternateContent>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4"/>
          <p:cNvSpPr>
            <a:spLocks noChangeArrowheads="1"/>
          </p:cNvSpPr>
          <p:nvPr/>
        </p:nvSpPr>
        <p:spPr bwMode="auto">
          <a:xfrm>
            <a:off x="4483100" y="1312863"/>
            <a:ext cx="930275" cy="530225"/>
          </a:xfrm>
          <a:prstGeom prst="rect">
            <a:avLst/>
          </a:prstGeom>
          <a:solidFill>
            <a:schemeClr val="bg1"/>
          </a:solidFill>
          <a:ln w="9525" algn="ctr">
            <a:solidFill>
              <a:schemeClr val="bg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cxnSp>
        <p:nvCxnSpPr>
          <p:cNvPr id="12292" name="Straight Arrow Connector 8"/>
          <p:cNvCxnSpPr>
            <a:cxnSpLocks noChangeShapeType="1"/>
          </p:cNvCxnSpPr>
          <p:nvPr/>
        </p:nvCxnSpPr>
        <p:spPr bwMode="auto">
          <a:xfrm>
            <a:off x="2198309" y="1190222"/>
            <a:ext cx="39924" cy="502100"/>
          </a:xfrm>
          <a:prstGeom prst="straightConnector1">
            <a:avLst/>
          </a:prstGeom>
          <a:noFill/>
          <a:ln w="38100" algn="ctr">
            <a:solidFill>
              <a:srgbClr val="FF0000"/>
            </a:solidFill>
            <a:round/>
            <a:headEnd type="arrow" w="med" len="med"/>
            <a:tailEnd type="arrow" w="med" len="med"/>
          </a:ln>
          <a:extLst>
            <a:ext uri="{909E8E84-426E-40DD-AFC4-6F175D3DCCD1}">
              <a14:hiddenFill xmlns:a14="http://schemas.microsoft.com/office/drawing/2010/main">
                <a:noFill/>
              </a14:hiddenFill>
            </a:ext>
          </a:extLst>
        </p:spPr>
      </p:cxnSp>
      <mc:AlternateContent xmlns:mc="http://schemas.openxmlformats.org/markup-compatibility/2006" xmlns:a14="http://schemas.microsoft.com/office/drawing/2010/main">
        <mc:Choice Requires="a14">
          <p:sp>
            <p:nvSpPr>
              <p:cNvPr id="2" name="TextBox 1"/>
              <p:cNvSpPr txBox="1"/>
              <p:nvPr/>
            </p:nvSpPr>
            <p:spPr>
              <a:xfrm>
                <a:off x="818866" y="304842"/>
                <a:ext cx="7915700" cy="672953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sng"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12.9</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 certain transverse wave is described by the equation;</a:t>
                </a:r>
              </a:p>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𝑦</m:t>
                      </m:r>
                      <m:d>
                        <m:dPr>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d>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(6.5</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𝑚𝑚</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func>
                        <m:funcPr>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uncPr>
                        <m:fName>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𝑠𝑖𝑛</m:t>
                          </m:r>
                        </m:fName>
                        <m:e>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𝜋</m:t>
                          </m:r>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𝑡</m:t>
                              </m:r>
                            </m:num>
                            <m:den>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0.036 </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𝑠</m:t>
                              </m:r>
                            </m:den>
                          </m:f>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num>
                            <m:den>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0.280 </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𝑚</m:t>
                              </m:r>
                            </m:den>
                          </m:f>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e>
                      </m:func>
                    </m:oMath>
                  </m:oMathPara>
                </a14:m>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14:m>
                  <m:oMath xmlns:m="http://schemas.openxmlformats.org/officeDocument/2006/math">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𝑦</m:t>
                    </m:r>
                    <m:d>
                      <m:dPr>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𝑥</m:t>
                        </m:r>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𝑡</m:t>
                        </m:r>
                      </m:e>
                    </m:d>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𝐴</m:t>
                    </m:r>
                    <m:func>
                      <m:funcPr>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uncPr>
                      <m:fName>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𝑠𝑖𝑛</m:t>
                        </m:r>
                      </m:fName>
                      <m:e>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𝜋</m:t>
                        </m:r>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𝑓</m:t>
                        </m:r>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𝑡</m:t>
                            </m:r>
                          </m:num>
                          <m:den>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𝑇</m:t>
                            </m:r>
                          </m:den>
                        </m:f>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𝑥</m:t>
                            </m:r>
                          </m:num>
                          <m:den>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𝜆</m:t>
                            </m:r>
                          </m:den>
                        </m:f>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e>
                    </m:func>
                  </m:oMath>
                </a14:m>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and </a:t>
                </a:r>
                <a14:m>
                  <m:oMath xmlns:m="http://schemas.openxmlformats.org/officeDocument/2006/math">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𝑣</m:t>
                    </m:r>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𝜆</m:t>
                    </m:r>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𝑓</m:t>
                    </m:r>
                  </m:oMath>
                </a14:m>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Determine the wave’s (a) amplitude, (b) wavelength, (c) frequency, (d) speed of propagation, and (e) direction of propagation?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457200" marR="0" lvl="0" indent="-457200" algn="l" defTabSz="914400" rtl="0" eaLnBrk="1" fontAlgn="base" latinLnBrk="0" hangingPunct="1">
                  <a:lnSpc>
                    <a:spcPct val="100000"/>
                  </a:lnSpc>
                  <a:spcBef>
                    <a:spcPct val="0"/>
                  </a:spcBef>
                  <a:spcAft>
                    <a:spcPct val="0"/>
                  </a:spcAft>
                  <a:buClrTx/>
                  <a:buSzTx/>
                  <a:buFontTx/>
                  <a:buAutoNum type="alphaLcParenBoth"/>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Amplitude </a:t>
                </a:r>
                <a14:m>
                  <m:oMath xmlns:m="http://schemas.openxmlformats.org/officeDocument/2006/math">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𝐴</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=6.5 </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𝑚𝑚</m:t>
                    </m:r>
                  </m:oMath>
                </a14:m>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457200" marR="0" lvl="0" indent="-457200" algn="l" defTabSz="914400" rtl="0" eaLnBrk="1" fontAlgn="base" latinLnBrk="0" hangingPunct="1">
                  <a:lnSpc>
                    <a:spcPct val="100000"/>
                  </a:lnSpc>
                  <a:spcBef>
                    <a:spcPct val="0"/>
                  </a:spcBef>
                  <a:spcAft>
                    <a:spcPct val="0"/>
                  </a:spcAft>
                  <a:buClrTx/>
                  <a:buSzTx/>
                  <a:buFontTx/>
                  <a:buAutoNum type="alphaLcParenBoth"/>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Wavelength </a:t>
                </a:r>
                <a14:m>
                  <m:oMath xmlns:m="http://schemas.openxmlformats.org/officeDocument/2006/math">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𝜆</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=0.280 </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𝑚</m:t>
                    </m:r>
                  </m:oMath>
                </a14:m>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457200" marR="0" lvl="0" indent="-457200" algn="l" defTabSz="914400" rtl="0" eaLnBrk="1" fontAlgn="base" latinLnBrk="0" hangingPunct="1">
                  <a:lnSpc>
                    <a:spcPct val="100000"/>
                  </a:lnSpc>
                  <a:spcBef>
                    <a:spcPct val="0"/>
                  </a:spcBef>
                  <a:spcAft>
                    <a:spcPct val="0"/>
                  </a:spcAft>
                  <a:buClrTx/>
                  <a:buSzTx/>
                  <a:buFontTx/>
                  <a:buAutoNum type="alphaLcParenBoth"/>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Frequency </a:t>
                </a:r>
                <a14:m>
                  <m:oMath xmlns:m="http://schemas.openxmlformats.org/officeDocument/2006/math">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𝑓</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1</m:t>
                        </m:r>
                      </m:num>
                      <m:den>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𝑇</m:t>
                        </m:r>
                      </m:den>
                    </m:f>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1</m:t>
                        </m:r>
                      </m:num>
                      <m:den>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0.036</m:t>
                        </m:r>
                      </m:den>
                    </m:f>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=27.8 </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𝐻𝑧</m:t>
                    </m:r>
                  </m:oMath>
                </a14:m>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457200" marR="0" lvl="0" indent="-457200" algn="l" defTabSz="914400" rtl="0" eaLnBrk="1" fontAlgn="base" latinLnBrk="0" hangingPunct="1">
                  <a:lnSpc>
                    <a:spcPct val="100000"/>
                  </a:lnSpc>
                  <a:spcBef>
                    <a:spcPct val="0"/>
                  </a:spcBef>
                  <a:spcAft>
                    <a:spcPct val="0"/>
                  </a:spcAft>
                  <a:buClrTx/>
                  <a:buSzTx/>
                  <a:buFontTx/>
                  <a:buAutoNum type="alphaLcParenBoth"/>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Speed of propagation </a:t>
                </a:r>
                <a14:m>
                  <m:oMath xmlns:m="http://schemas.openxmlformats.org/officeDocument/2006/math">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𝑣</m:t>
                    </m:r>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𝜆</m:t>
                    </m:r>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𝑓</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=0.28∗27.8=7.78</m:t>
                    </m:r>
                    <m:f>
                      <m:f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𝑚</m:t>
                        </m:r>
                      </m:num>
                      <m:den>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𝑠</m:t>
                        </m:r>
                      </m:den>
                    </m:f>
                  </m:oMath>
                </a14:m>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457200" marR="0" lvl="0" indent="-457200" algn="l" defTabSz="914400" rtl="0" eaLnBrk="1" fontAlgn="base" latinLnBrk="0" hangingPunct="1">
                  <a:lnSpc>
                    <a:spcPct val="100000"/>
                  </a:lnSpc>
                  <a:spcBef>
                    <a:spcPct val="0"/>
                  </a:spcBef>
                  <a:spcAft>
                    <a:spcPct val="0"/>
                  </a:spcAft>
                  <a:buClrTx/>
                  <a:buSzTx/>
                  <a:buFontTx/>
                  <a:buAutoNum type="alphaLcParenBoth"/>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The wave propagates in the +</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x</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direction.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818866" y="304842"/>
                <a:ext cx="7915700" cy="6729535"/>
              </a:xfrm>
              <a:prstGeom prst="rect">
                <a:avLst/>
              </a:prstGeom>
              <a:blipFill>
                <a:blip r:embed="rId3"/>
                <a:stretch>
                  <a:fillRect l="-1155" t="-725"/>
                </a:stretch>
              </a:blipFill>
            </p:spPr>
            <p:txBody>
              <a:bodyPr/>
              <a:lstStyle/>
              <a:p>
                <a:r>
                  <a:rPr lang="en-US">
                    <a:noFill/>
                  </a:rPr>
                  <a:t> </a:t>
                </a:r>
              </a:p>
            </p:txBody>
          </p:sp>
        </mc:Fallback>
      </mc:AlternateContent>
      <p:sp>
        <p:nvSpPr>
          <p:cNvPr id="6" name="Rectangle 4"/>
          <p:cNvSpPr>
            <a:spLocks noChangeArrowheads="1"/>
          </p:cNvSpPr>
          <p:nvPr/>
        </p:nvSpPr>
        <p:spPr bwMode="auto">
          <a:xfrm>
            <a:off x="1514504" y="1692322"/>
            <a:ext cx="5937191" cy="696036"/>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a:cs typeface="Arial"/>
              </a:rPr>
              <a:t>© 2016 Pearson Education, Inc.</a:t>
            </a:r>
            <a:endParaRPr kumimoji="0" lang="en-GB" sz="9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Arial"/>
            </a:endParaRPr>
          </a:p>
        </p:txBody>
      </p:sp>
      <p:pic>
        <p:nvPicPr>
          <p:cNvPr id="2" name="Picture 1" descr="12_09_Figure.jpg"/>
          <p:cNvPicPr>
            <a:picLocks noChangeAspect="1"/>
          </p:cNvPicPr>
          <p:nvPr/>
        </p:nvPicPr>
        <p:blipFill rotWithShape="1">
          <a:blip r:embed="rId3">
            <a:extLst>
              <a:ext uri="{28A0092B-C50C-407E-A947-70E740481C1C}">
                <a14:useLocalDpi xmlns:a14="http://schemas.microsoft.com/office/drawing/2010/main" val="0"/>
              </a:ext>
            </a:extLst>
          </a:blip>
          <a:srcRect b="2804"/>
          <a:stretch/>
        </p:blipFill>
        <p:spPr>
          <a:xfrm>
            <a:off x="2374900" y="101600"/>
            <a:ext cx="4376928" cy="6446520"/>
          </a:xfrm>
          <a:prstGeom prst="rect">
            <a:avLst/>
          </a:prstGeom>
        </p:spPr>
      </p:pic>
      <p:sp>
        <p:nvSpPr>
          <p:cNvPr id="4" name="TextBox 3"/>
          <p:cNvSpPr txBox="1"/>
          <p:nvPr/>
        </p:nvSpPr>
        <p:spPr>
          <a:xfrm>
            <a:off x="166254" y="290945"/>
            <a:ext cx="1995055"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a:cs typeface="+mn-cs"/>
              </a:rPr>
              <a:t>Two ways to graph a wave</a:t>
            </a:r>
          </a:p>
        </p:txBody>
      </p:sp>
    </p:spTree>
    <p:extLst>
      <p:ext uri="{BB962C8B-B14F-4D97-AF65-F5344CB8AC3E}">
        <p14:creationId xmlns:p14="http://schemas.microsoft.com/office/powerpoint/2010/main" val="3914765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ext Box 2"/>
          <p:cNvSpPr txBox="1">
            <a:spLocks noChangeArrowheads="1"/>
          </p:cNvSpPr>
          <p:nvPr/>
        </p:nvSpPr>
        <p:spPr bwMode="auto">
          <a:xfrm>
            <a:off x="463062" y="616584"/>
            <a:ext cx="54102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ＭＳ Ｐゴシック" charset="0"/>
                <a:cs typeface="+mn-cs"/>
              </a:rPr>
              <a:t>A wave on a string is moving to the right. This graph of </a:t>
            </a:r>
            <a:r>
              <a:rPr kumimoji="0" lang="en-US" sz="2400" b="0" i="1" u="none" strike="noStrike" kern="1200" cap="none" spc="0" normalizeH="0" baseline="0" noProof="0" dirty="0">
                <a:ln>
                  <a:noFill/>
                </a:ln>
                <a:solidFill>
                  <a:srgbClr val="000000"/>
                </a:solidFill>
                <a:effectLst/>
                <a:uLnTx/>
                <a:uFillTx/>
                <a:latin typeface="Times" charset="0"/>
                <a:ea typeface="ＭＳ Ｐゴシック" charset="0"/>
                <a:cs typeface="+mn-cs"/>
              </a:rPr>
              <a:t>y</a:t>
            </a:r>
            <a:r>
              <a:rPr kumimoji="0" lang="en-US" sz="2400" b="0" i="0" u="none" strike="noStrike" kern="1200" cap="none" spc="0" normalizeH="0" baseline="0" noProof="0" dirty="0">
                <a:ln>
                  <a:noFill/>
                </a:ln>
                <a:solidFill>
                  <a:srgbClr val="000000"/>
                </a:solidFill>
                <a:effectLst/>
                <a:uLnTx/>
                <a:uFillTx/>
                <a:latin typeface="Times" charset="0"/>
                <a:ea typeface="ＭＳ Ｐゴシック" charset="0"/>
                <a:cs typeface="+mn-cs"/>
              </a:rPr>
              <a:t>(</a:t>
            </a:r>
            <a:r>
              <a:rPr kumimoji="0" lang="en-US" sz="2400" b="0" i="1" u="none" strike="noStrike" kern="1200" cap="none" spc="0" normalizeH="0" baseline="0" noProof="0" dirty="0">
                <a:ln>
                  <a:noFill/>
                </a:ln>
                <a:solidFill>
                  <a:srgbClr val="000000"/>
                </a:solidFill>
                <a:effectLst/>
                <a:uLnTx/>
                <a:uFillTx/>
                <a:latin typeface="Times" charset="0"/>
                <a:ea typeface="ＭＳ Ｐゴシック" charset="0"/>
                <a:cs typeface="+mn-cs"/>
              </a:rPr>
              <a:t>x, t</a:t>
            </a:r>
            <a:r>
              <a:rPr kumimoji="0" lang="en-US" sz="2400" b="0" i="0" u="none" strike="noStrike" kern="1200" cap="none" spc="0" normalizeH="0" baseline="0" noProof="0" dirty="0">
                <a:ln>
                  <a:noFill/>
                </a:ln>
                <a:solidFill>
                  <a:srgbClr val="000000"/>
                </a:solidFill>
                <a:effectLst/>
                <a:uLnTx/>
                <a:uFillTx/>
                <a:latin typeface="Times" charset="0"/>
                <a:ea typeface="ＭＳ Ｐゴシック" charset="0"/>
                <a:cs typeface="+mn-cs"/>
              </a:rPr>
              <a:t>) versus coordinate </a:t>
            </a:r>
            <a:r>
              <a:rPr kumimoji="0" lang="en-US" sz="2400" b="0" i="1" u="none" strike="noStrike" kern="1200" cap="none" spc="0" normalizeH="0" baseline="0" noProof="0" dirty="0">
                <a:ln>
                  <a:noFill/>
                </a:ln>
                <a:solidFill>
                  <a:srgbClr val="000000"/>
                </a:solidFill>
                <a:effectLst/>
                <a:uLnTx/>
                <a:uFillTx/>
                <a:latin typeface="Times" charset="0"/>
                <a:ea typeface="ＭＳ Ｐゴシック" charset="0"/>
                <a:cs typeface="+mn-cs"/>
              </a:rPr>
              <a:t>x</a:t>
            </a:r>
            <a:r>
              <a:rPr kumimoji="0" lang="en-US" sz="2400" b="0" i="0" u="none" strike="noStrike" kern="1200" cap="none" spc="0" normalizeH="0" baseline="0" noProof="0" dirty="0">
                <a:ln>
                  <a:noFill/>
                </a:ln>
                <a:solidFill>
                  <a:srgbClr val="000000"/>
                </a:solidFill>
                <a:effectLst/>
                <a:uLnTx/>
                <a:uFillTx/>
                <a:latin typeface="Times" charset="0"/>
                <a:ea typeface="ＭＳ Ｐゴシック" charset="0"/>
                <a:cs typeface="+mn-cs"/>
              </a:rPr>
              <a:t> for a specific time </a:t>
            </a:r>
            <a:r>
              <a:rPr kumimoji="0" lang="en-US" sz="2400" b="0" i="1" u="none" strike="noStrike" kern="1200" cap="none" spc="0" normalizeH="0" baseline="0" noProof="0" dirty="0">
                <a:ln>
                  <a:noFill/>
                </a:ln>
                <a:solidFill>
                  <a:srgbClr val="000000"/>
                </a:solidFill>
                <a:effectLst/>
                <a:uLnTx/>
                <a:uFillTx/>
                <a:latin typeface="Times" charset="0"/>
                <a:ea typeface="ＭＳ Ｐゴシック" charset="0"/>
                <a:cs typeface="+mn-cs"/>
              </a:rPr>
              <a:t>t</a:t>
            </a:r>
            <a:r>
              <a:rPr kumimoji="0" lang="en-US" sz="2400" b="0" i="0" u="none" strike="noStrike" kern="1200" cap="none" spc="0" normalizeH="0" baseline="0" noProof="0" dirty="0">
                <a:ln>
                  <a:noFill/>
                </a:ln>
                <a:solidFill>
                  <a:srgbClr val="000000"/>
                </a:solidFill>
                <a:effectLst/>
                <a:uLnTx/>
                <a:uFillTx/>
                <a:latin typeface="Times" charset="0"/>
                <a:ea typeface="ＭＳ Ｐゴシック" charset="0"/>
                <a:cs typeface="+mn-cs"/>
              </a:rPr>
              <a:t> shows the shape of part of the string at that time. At this time, what is the </a:t>
            </a:r>
            <a:r>
              <a:rPr kumimoji="0" lang="en-US" sz="2400" b="0" i="1" u="none" strike="noStrike" kern="1200" cap="none" spc="0" normalizeH="0" baseline="0" noProof="0" dirty="0">
                <a:ln>
                  <a:noFill/>
                </a:ln>
                <a:solidFill>
                  <a:srgbClr val="000000"/>
                </a:solidFill>
                <a:effectLst/>
                <a:uLnTx/>
                <a:uFillTx/>
                <a:latin typeface="Times" charset="0"/>
                <a:ea typeface="ＭＳ Ｐゴシック" charset="0"/>
                <a:cs typeface="+mn-cs"/>
              </a:rPr>
              <a:t>velocity</a:t>
            </a:r>
            <a:r>
              <a:rPr kumimoji="0" lang="en-US" sz="2400" b="0" i="0" u="none" strike="noStrike" kern="1200" cap="none" spc="0" normalizeH="0" baseline="0" noProof="0" dirty="0">
                <a:ln>
                  <a:noFill/>
                </a:ln>
                <a:solidFill>
                  <a:srgbClr val="000000"/>
                </a:solidFill>
                <a:effectLst/>
                <a:uLnTx/>
                <a:uFillTx/>
                <a:latin typeface="Times" charset="0"/>
                <a:ea typeface="ＭＳ Ｐゴシック" charset="0"/>
                <a:cs typeface="+mn-cs"/>
              </a:rPr>
              <a:t> of a particle of the string at </a:t>
            </a:r>
            <a:r>
              <a:rPr kumimoji="0" lang="en-US" sz="2400" b="0" i="1" u="none" strike="noStrike" kern="1200" cap="none" spc="0" normalizeH="0" baseline="0" noProof="0" dirty="0">
                <a:ln>
                  <a:noFill/>
                </a:ln>
                <a:solidFill>
                  <a:srgbClr val="000000"/>
                </a:solidFill>
                <a:effectLst/>
                <a:uLnTx/>
                <a:uFillTx/>
                <a:latin typeface="Times" charset="0"/>
                <a:ea typeface="ＭＳ Ｐゴシック" charset="0"/>
                <a:cs typeface="+mn-cs"/>
              </a:rPr>
              <a:t>x </a:t>
            </a:r>
            <a:r>
              <a:rPr kumimoji="0" lang="en-US" sz="2400" b="0" i="0" u="none" strike="noStrike" kern="1200" cap="none" spc="0" normalizeH="0" baseline="0" noProof="0" dirty="0">
                <a:ln>
                  <a:noFill/>
                </a:ln>
                <a:solidFill>
                  <a:srgbClr val="000000"/>
                </a:solidFill>
                <a:effectLst/>
                <a:uLnTx/>
                <a:uFillTx/>
                <a:latin typeface="Times" charset="0"/>
                <a:ea typeface="ＭＳ Ｐゴシック" charset="0"/>
                <a:cs typeface="+mn-cs"/>
              </a:rPr>
              <a:t>= </a:t>
            </a:r>
            <a:r>
              <a:rPr kumimoji="0" lang="en-US" sz="2400" b="0" i="1" u="none" strike="noStrike" kern="1200" cap="none" spc="0" normalizeH="0" baseline="0" noProof="0" dirty="0">
                <a:ln>
                  <a:noFill/>
                </a:ln>
                <a:solidFill>
                  <a:srgbClr val="000000"/>
                </a:solidFill>
                <a:effectLst/>
                <a:uLnTx/>
                <a:uFillTx/>
                <a:latin typeface="Times" charset="0"/>
                <a:ea typeface="ＭＳ Ｐゴシック" charset="0"/>
                <a:cs typeface="+mn-cs"/>
              </a:rPr>
              <a:t>a</a:t>
            </a:r>
            <a:r>
              <a:rPr kumimoji="0" lang="en-US" sz="2400" b="0" i="0" u="none" strike="noStrike" kern="1200" cap="none" spc="0" normalizeH="0" baseline="0" noProof="0" dirty="0">
                <a:ln>
                  <a:noFill/>
                </a:ln>
                <a:solidFill>
                  <a:srgbClr val="000000"/>
                </a:solidFill>
                <a:effectLst/>
                <a:uLnTx/>
                <a:uFillTx/>
                <a:latin typeface="Times" charset="0"/>
                <a:ea typeface="ＭＳ Ｐゴシック" charset="0"/>
                <a:cs typeface="+mn-cs"/>
              </a:rPr>
              <a:t>?</a:t>
            </a:r>
          </a:p>
        </p:txBody>
      </p:sp>
      <p:sp>
        <p:nvSpPr>
          <p:cNvPr id="187395" name="Text Box 3"/>
          <p:cNvSpPr txBox="1">
            <a:spLocks noChangeArrowheads="1"/>
          </p:cNvSpPr>
          <p:nvPr/>
        </p:nvSpPr>
        <p:spPr bwMode="auto">
          <a:xfrm>
            <a:off x="937846" y="3399294"/>
            <a:ext cx="4853354"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ＭＳ Ｐゴシック" charset="0"/>
                <a:cs typeface="+mn-cs"/>
              </a:rPr>
              <a:t>A. The velocity is upward.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ＭＳ Ｐゴシック" charset="0"/>
                <a:cs typeface="+mn-cs"/>
              </a:rPr>
              <a:t>B. The velocity is downward.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Times" charset="0"/>
                <a:ea typeface="ＭＳ Ｐゴシック" charset="0"/>
                <a:cs typeface="+mn-cs"/>
              </a:rPr>
              <a:t>C</a:t>
            </a:r>
            <a:r>
              <a:rPr kumimoji="0" lang="en-US" sz="2400" b="0" i="0" u="none" strike="noStrike" kern="1200" cap="none" spc="0" normalizeH="0" baseline="0" noProof="0" dirty="0">
                <a:ln>
                  <a:noFill/>
                </a:ln>
                <a:solidFill>
                  <a:srgbClr val="000000"/>
                </a:solidFill>
                <a:effectLst/>
                <a:uLnTx/>
                <a:uFillTx/>
                <a:latin typeface="Times" charset="0"/>
                <a:ea typeface="ＭＳ Ｐゴシック" charset="0"/>
                <a:cs typeface="+mn-cs"/>
              </a:rPr>
              <a:t>. The velocity is zero.</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ＭＳ Ｐゴシック" charset="0"/>
                <a:cs typeface="+mn-cs"/>
              </a:rPr>
              <a:t>D. Either A or B is possible.</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ＭＳ Ｐゴシック" charset="0"/>
                <a:cs typeface="+mn-cs"/>
              </a:rPr>
              <a:t>E. Any of A, B, or C is possible. </a:t>
            </a:r>
          </a:p>
        </p:txBody>
      </p:sp>
      <p:sp>
        <p:nvSpPr>
          <p:cNvPr id="187396" name="Text Box 4"/>
          <p:cNvSpPr txBox="1">
            <a:spLocks noChangeArrowheads="1"/>
          </p:cNvSpPr>
          <p:nvPr/>
        </p:nvSpPr>
        <p:spPr bwMode="auto">
          <a:xfrm>
            <a:off x="76200" y="762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charset="0"/>
                <a:ea typeface="ＭＳ Ｐゴシック" charset="0"/>
                <a:cs typeface="+mn-cs"/>
              </a:rPr>
              <a:t>Q15.3</a:t>
            </a:r>
          </a:p>
        </p:txBody>
      </p:sp>
      <p:grpSp>
        <p:nvGrpSpPr>
          <p:cNvPr id="2" name="Group 1"/>
          <p:cNvGrpSpPr/>
          <p:nvPr/>
        </p:nvGrpSpPr>
        <p:grpSpPr>
          <a:xfrm>
            <a:off x="5791200" y="609600"/>
            <a:ext cx="3200400" cy="5120640"/>
            <a:chOff x="6324600" y="609600"/>
            <a:chExt cx="2667000" cy="4267200"/>
          </a:xfrm>
        </p:grpSpPr>
        <p:grpSp>
          <p:nvGrpSpPr>
            <p:cNvPr id="187418" name="Group 26"/>
            <p:cNvGrpSpPr>
              <a:grpSpLocks/>
            </p:cNvGrpSpPr>
            <p:nvPr/>
          </p:nvGrpSpPr>
          <p:grpSpPr bwMode="auto">
            <a:xfrm>
              <a:off x="6324600" y="1295400"/>
              <a:ext cx="2667000" cy="3581400"/>
              <a:chOff x="4224" y="1728"/>
              <a:chExt cx="1248" cy="960"/>
            </a:xfrm>
          </p:grpSpPr>
          <p:sp>
            <p:nvSpPr>
              <p:cNvPr id="187411" name="Oval 19"/>
              <p:cNvSpPr>
                <a:spLocks noChangeArrowheads="1"/>
              </p:cNvSpPr>
              <p:nvPr/>
            </p:nvSpPr>
            <p:spPr bwMode="auto">
              <a:xfrm>
                <a:off x="4320" y="1728"/>
                <a:ext cx="1056" cy="912"/>
              </a:xfrm>
              <a:prstGeom prst="ellipse">
                <a:avLst/>
              </a:prstGeom>
              <a:noFill/>
              <a:ln w="38100">
                <a:solidFill>
                  <a:srgbClr val="CC66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87415" name="Rectangle 23"/>
              <p:cNvSpPr>
                <a:spLocks noChangeArrowheads="1"/>
              </p:cNvSpPr>
              <p:nvPr/>
            </p:nvSpPr>
            <p:spPr bwMode="auto">
              <a:xfrm rot="5400000">
                <a:off x="4704" y="2064"/>
                <a:ext cx="288" cy="96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87413" name="Rectangle 21"/>
              <p:cNvSpPr>
                <a:spLocks noChangeArrowheads="1"/>
              </p:cNvSpPr>
              <p:nvPr/>
            </p:nvSpPr>
            <p:spPr bwMode="auto">
              <a:xfrm>
                <a:off x="5280" y="1728"/>
                <a:ext cx="192" cy="96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87414" name="Rectangle 22"/>
              <p:cNvSpPr>
                <a:spLocks noChangeArrowheads="1"/>
              </p:cNvSpPr>
              <p:nvPr/>
            </p:nvSpPr>
            <p:spPr bwMode="auto">
              <a:xfrm>
                <a:off x="4224" y="1728"/>
                <a:ext cx="192" cy="96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grpSp>
        <p:sp>
          <p:nvSpPr>
            <p:cNvPr id="187402" name="Line 10"/>
            <p:cNvSpPr>
              <a:spLocks noChangeShapeType="1"/>
            </p:cNvSpPr>
            <p:nvPr/>
          </p:nvSpPr>
          <p:spPr bwMode="auto">
            <a:xfrm>
              <a:off x="6635750" y="990600"/>
              <a:ext cx="0" cy="13652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87403" name="Line 11"/>
            <p:cNvSpPr>
              <a:spLocks noChangeShapeType="1"/>
            </p:cNvSpPr>
            <p:nvPr/>
          </p:nvSpPr>
          <p:spPr bwMode="auto">
            <a:xfrm>
              <a:off x="6629400" y="1676400"/>
              <a:ext cx="2057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87404" name="Text Box 12"/>
            <p:cNvSpPr txBox="1">
              <a:spLocks noChangeArrowheads="1"/>
            </p:cNvSpPr>
            <p:nvPr/>
          </p:nvSpPr>
          <p:spPr bwMode="auto">
            <a:xfrm>
              <a:off x="8686800" y="1485900"/>
              <a:ext cx="2968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Times" charset="0"/>
                  <a:ea typeface="ＭＳ Ｐゴシック" charset="0"/>
                  <a:cs typeface="+mn-cs"/>
                </a:rPr>
                <a:t>x</a:t>
              </a:r>
            </a:p>
          </p:txBody>
        </p:sp>
        <p:sp>
          <p:nvSpPr>
            <p:cNvPr id="187405" name="Text Box 13"/>
            <p:cNvSpPr txBox="1">
              <a:spLocks noChangeArrowheads="1"/>
            </p:cNvSpPr>
            <p:nvPr/>
          </p:nvSpPr>
          <p:spPr bwMode="auto">
            <a:xfrm>
              <a:off x="6481763" y="609600"/>
              <a:ext cx="2968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Times" charset="0"/>
                  <a:ea typeface="ＭＳ Ｐゴシック" charset="0"/>
                  <a:cs typeface="+mn-cs"/>
                </a:rPr>
                <a:t>y</a:t>
              </a:r>
              <a:endParaRPr kumimoji="0" lang="en-US" sz="2800" b="0" i="1" u="none" strike="noStrike" kern="1200" cap="none" spc="0" normalizeH="0" baseline="-25000" noProof="0">
                <a:ln>
                  <a:noFill/>
                </a:ln>
                <a:solidFill>
                  <a:srgbClr val="000000"/>
                </a:solidFill>
                <a:effectLst/>
                <a:uLnTx/>
                <a:uFillTx/>
                <a:latin typeface="Times" charset="0"/>
                <a:ea typeface="ＭＳ Ｐゴシック" charset="0"/>
                <a:cs typeface="+mn-cs"/>
              </a:endParaRPr>
            </a:p>
          </p:txBody>
        </p:sp>
        <p:sp>
          <p:nvSpPr>
            <p:cNvPr id="187406" name="Text Box 14"/>
            <p:cNvSpPr txBox="1">
              <a:spLocks noChangeArrowheads="1"/>
            </p:cNvSpPr>
            <p:nvPr/>
          </p:nvSpPr>
          <p:spPr bwMode="auto">
            <a:xfrm>
              <a:off x="6324600" y="1477963"/>
              <a:ext cx="311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imes" charset="0"/>
                  <a:ea typeface="ＭＳ Ｐゴシック" charset="0"/>
                  <a:cs typeface="+mn-cs"/>
                </a:rPr>
                <a:t>0</a:t>
              </a:r>
            </a:p>
          </p:txBody>
        </p:sp>
        <p:sp>
          <p:nvSpPr>
            <p:cNvPr id="187408" name="Line 16"/>
            <p:cNvSpPr>
              <a:spLocks noChangeShapeType="1"/>
            </p:cNvSpPr>
            <p:nvPr/>
          </p:nvSpPr>
          <p:spPr bwMode="auto">
            <a:xfrm>
              <a:off x="7658100" y="1562100"/>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87409" name="Text Box 17"/>
            <p:cNvSpPr txBox="1">
              <a:spLocks noChangeArrowheads="1"/>
            </p:cNvSpPr>
            <p:nvPr/>
          </p:nvSpPr>
          <p:spPr bwMode="auto">
            <a:xfrm>
              <a:off x="7502525" y="1752600"/>
              <a:ext cx="311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Times" charset="0"/>
                  <a:ea typeface="ＭＳ Ｐゴシック" charset="0"/>
                  <a:cs typeface="+mn-cs"/>
                </a:rPr>
                <a:t>a</a:t>
              </a:r>
            </a:p>
          </p:txBody>
        </p:sp>
        <p:sp>
          <p:nvSpPr>
            <p:cNvPr id="187421" name="Line 29"/>
            <p:cNvSpPr>
              <a:spLocks noChangeShapeType="1"/>
            </p:cNvSpPr>
            <p:nvPr/>
          </p:nvSpPr>
          <p:spPr bwMode="auto">
            <a:xfrm>
              <a:off x="7658100" y="914400"/>
              <a:ext cx="0" cy="6096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grpSp>
      <p:sp>
        <p:nvSpPr>
          <p:cNvPr id="3" name="TextBox 2"/>
          <p:cNvSpPr txBox="1"/>
          <p:nvPr/>
        </p:nvSpPr>
        <p:spPr>
          <a:xfrm>
            <a:off x="2424225" y="-8124"/>
            <a:ext cx="3732735" cy="95410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a:cs typeface="+mn-cs"/>
              </a:rPr>
              <a:t>Clicker question 4</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mn-cs"/>
            </a:endParaRPr>
          </a:p>
        </p:txBody>
      </p:sp>
    </p:spTree>
    <p:extLst>
      <p:ext uri="{BB962C8B-B14F-4D97-AF65-F5344CB8AC3E}">
        <p14:creationId xmlns:p14="http://schemas.microsoft.com/office/powerpoint/2010/main" val="2919604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Longitudinal and Transverse Waves</a:t>
            </a:r>
            <a:endParaRPr lang="en-AU" dirty="0"/>
          </a:p>
        </p:txBody>
      </p:sp>
      <p:sp>
        <p:nvSpPr>
          <p:cNvPr id="3" name="Content Placeholder 2"/>
          <p:cNvSpPr>
            <a:spLocks noGrp="1"/>
          </p:cNvSpPr>
          <p:nvPr>
            <p:ph sz="quarter" idx="13"/>
          </p:nvPr>
        </p:nvSpPr>
        <p:spPr>
          <a:xfrm>
            <a:off x="457200" y="1556326"/>
            <a:ext cx="4814047" cy="851594"/>
          </a:xfrm>
        </p:spPr>
        <p:txBody>
          <a:bodyPr/>
          <a:lstStyle/>
          <a:p>
            <a:r>
              <a:rPr lang="en-US" dirty="0"/>
              <a:t>Figures 12.5 and 12.6 help us to see the sinusoidal waveform.</a:t>
            </a:r>
          </a:p>
        </p:txBody>
      </p:sp>
      <p:pic>
        <p:nvPicPr>
          <p:cNvPr id="4" name="Picture 3" descr="A plunger oscillating in S H M is shown as moving back and forth horizontally within a horizontal tube. Forward motion of the plunger creates a compression (a zone of high pressure); backward motion creates an expansion (a zone of low pressure). Within the tube, the compression and expansion are shown as alternating zones. The wave speed is shown as vector V moving horizontally away from the plunger. The wavelength lambda is the distance between corresponding points on successive objects; this is shown as the distance from compression to compression zones."/>
          <p:cNvPicPr>
            <a:picLocks noChangeAspect="1"/>
          </p:cNvPicPr>
          <p:nvPr/>
        </p:nvPicPr>
        <p:blipFill>
          <a:blip r:embed="rId2"/>
          <a:stretch>
            <a:fillRect/>
          </a:stretch>
        </p:blipFill>
        <p:spPr>
          <a:xfrm>
            <a:off x="457200" y="2661029"/>
            <a:ext cx="3370725" cy="3400956"/>
          </a:xfrm>
          <a:prstGeom prst="rect">
            <a:avLst/>
          </a:prstGeom>
        </p:spPr>
      </p:pic>
      <p:pic>
        <p:nvPicPr>
          <p:cNvPr id="5" name="Picture 4" descr="Nine graphs show two particles in the medium moving as the plunger moves in S H M from 0 to T, in one-eighth T intervals for one period T. The plunger moves in and out of the tube, causing alternating zones of compression and expansion. Two particles are shown in the medium of each graph. Dashed lines connect each particle and extends through all the intervals on the graphs, forming a pair of parallel wavy lines. A vertical line extends through all of the graphs on the left side, indicating that particles oscillate with amplitude of A. A slanted diagonal section extends from the first graph (0) down to the last graph (T); this is lambda or the distance between corresponding points (expansion to expansion). Waves advance by one wavelength each period."/>
          <p:cNvPicPr>
            <a:picLocks noChangeAspect="1"/>
          </p:cNvPicPr>
          <p:nvPr/>
        </p:nvPicPr>
        <p:blipFill>
          <a:blip r:embed="rId3"/>
          <a:stretch>
            <a:fillRect/>
          </a:stretch>
        </p:blipFill>
        <p:spPr>
          <a:xfrm>
            <a:off x="5974025" y="1556326"/>
            <a:ext cx="2431337" cy="4833382"/>
          </a:xfrm>
          <a:prstGeom prst="rect">
            <a:avLst/>
          </a:prstGeom>
        </p:spPr>
      </p:pic>
    </p:spTree>
    <p:extLst>
      <p:ext uri="{BB962C8B-B14F-4D97-AF65-F5344CB8AC3E}">
        <p14:creationId xmlns:p14="http://schemas.microsoft.com/office/powerpoint/2010/main" val="34871574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12_07_Figure.jpg"/>
          <p:cNvPicPr>
            <a:picLocks noChangeAspect="1"/>
          </p:cNvPicPr>
          <p:nvPr/>
        </p:nvPicPr>
        <p:blipFill rotWithShape="1">
          <a:blip r:embed="rId2">
            <a:extLst>
              <a:ext uri="{28A0092B-C50C-407E-A947-70E740481C1C}">
                <a14:useLocalDpi xmlns:a14="http://schemas.microsoft.com/office/drawing/2010/main" val="0"/>
              </a:ext>
            </a:extLst>
          </a:blip>
          <a:srcRect b="2414"/>
          <a:stretch/>
        </p:blipFill>
        <p:spPr>
          <a:xfrm>
            <a:off x="6258051" y="1545528"/>
            <a:ext cx="2709361" cy="3765189"/>
          </a:xfrm>
          <a:prstGeom prst="rect">
            <a:avLst/>
          </a:prstGeom>
        </p:spPr>
      </p:pic>
      <p:sp>
        <p:nvSpPr>
          <p:cNvPr id="7" name="TextBox 6"/>
          <p:cNvSpPr txBox="1"/>
          <p:nvPr/>
        </p:nvSpPr>
        <p:spPr>
          <a:xfrm>
            <a:off x="150887" y="968530"/>
            <a:ext cx="2117836" cy="369332"/>
          </a:xfrm>
          <a:prstGeom prst="rect">
            <a:avLst/>
          </a:prstGeom>
          <a:noFill/>
          <a:ln>
            <a:solidFill>
              <a:schemeClr val="tx1"/>
            </a:solidFill>
          </a:ln>
        </p:spPr>
        <p:txBody>
          <a:bodyPr wrap="square" rtlCol="0">
            <a:spAutoFit/>
          </a:bodyPr>
          <a:lstStyle/>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12.3	Waves Speed</a:t>
            </a:r>
          </a:p>
        </p:txBody>
      </p:sp>
      <mc:AlternateContent xmlns:mc="http://schemas.openxmlformats.org/markup-compatibility/2006" xmlns:a14="http://schemas.microsoft.com/office/drawing/2010/main">
        <mc:Choice Requires="a14">
          <p:sp>
            <p:nvSpPr>
              <p:cNvPr id="9" name="TextBox 8"/>
              <p:cNvSpPr txBox="1"/>
              <p:nvPr/>
            </p:nvSpPr>
            <p:spPr>
              <a:xfrm>
                <a:off x="150887" y="1401560"/>
                <a:ext cx="5847747" cy="1210011"/>
              </a:xfrm>
              <a:prstGeom prst="rect">
                <a:avLst/>
              </a:prstGeom>
              <a:noFill/>
              <a:ln>
                <a:solidFill>
                  <a:schemeClr val="tx1"/>
                </a:solidFill>
              </a:ln>
            </p:spPr>
            <p:txBody>
              <a:bodyPr wrap="square" rtlCol="0">
                <a:spAutoFit/>
              </a:bodyPr>
              <a:lstStyle/>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Speed of a Transverse Wave (in a rope or string) is </a:t>
                </a:r>
                <a14:m>
                  <m:oMath xmlns:m="http://schemas.openxmlformats.org/officeDocument/2006/math">
                    <m:r>
                      <a:rPr lang="en-US" sz="1800" i="1" kern="1200">
                        <a:solidFill>
                          <a:prstClr val="black"/>
                        </a:solidFill>
                        <a:latin typeface="Cambria Math" panose="02040503050406030204" pitchFamily="18" charset="0"/>
                        <a:ea typeface="+mn-ea"/>
                        <a:cs typeface="Times New Roman" panose="02020603050405020304" pitchFamily="18" charset="0"/>
                      </a:rPr>
                      <m:t>𝑣</m:t>
                    </m:r>
                    <m:r>
                      <a:rPr lang="en-US" sz="1800" i="1" kern="1200">
                        <a:solidFill>
                          <a:prstClr val="black"/>
                        </a:solidFill>
                        <a:latin typeface="Cambria Math" panose="02040503050406030204" pitchFamily="18" charset="0"/>
                        <a:ea typeface="+mn-ea"/>
                        <a:cs typeface="Times New Roman" panose="02020603050405020304" pitchFamily="18" charset="0"/>
                      </a:rPr>
                      <m:t>=</m:t>
                    </m:r>
                    <m:rad>
                      <m:radPr>
                        <m:degHide m:val="on"/>
                        <m:ctrlPr>
                          <a:rPr lang="en-US" sz="1800" i="1" kern="1200">
                            <a:solidFill>
                              <a:prstClr val="black"/>
                            </a:solidFill>
                            <a:latin typeface="Cambria Math" panose="02040503050406030204" pitchFamily="18" charset="0"/>
                            <a:ea typeface="+mn-ea"/>
                            <a:cs typeface="Times New Roman" panose="02020603050405020304" pitchFamily="18" charset="0"/>
                          </a:rPr>
                        </m:ctrlPr>
                      </m:radPr>
                      <m:deg/>
                      <m:e>
                        <m:f>
                          <m:fPr>
                            <m:ctrlPr>
                              <a:rPr lang="en-US" sz="1800" i="1" kern="1200">
                                <a:solidFill>
                                  <a:prstClr val="black"/>
                                </a:solidFill>
                                <a:latin typeface="Cambria Math" panose="02040503050406030204" pitchFamily="18" charset="0"/>
                                <a:ea typeface="+mn-ea"/>
                                <a:cs typeface="Times New Roman" panose="02020603050405020304" pitchFamily="18" charset="0"/>
                              </a:rPr>
                            </m:ctrlPr>
                          </m:fPr>
                          <m:num>
                            <m:sSub>
                              <m:sSubPr>
                                <m:ctrlPr>
                                  <a:rPr lang="en-US" sz="1800" i="1" kern="1200">
                                    <a:solidFill>
                                      <a:prstClr val="black"/>
                                    </a:solidFill>
                                    <a:latin typeface="Cambria Math" panose="02040503050406030204" pitchFamily="18" charset="0"/>
                                    <a:ea typeface="+mn-ea"/>
                                    <a:cs typeface="Times New Roman" panose="02020603050405020304" pitchFamily="18" charset="0"/>
                                  </a:rPr>
                                </m:ctrlPr>
                              </m:sSubPr>
                              <m:e>
                                <m:r>
                                  <a:rPr lang="en-US" sz="1800" i="1" kern="1200">
                                    <a:solidFill>
                                      <a:prstClr val="black"/>
                                    </a:solidFill>
                                    <a:latin typeface="Cambria Math" panose="02040503050406030204" pitchFamily="18" charset="0"/>
                                    <a:ea typeface="+mn-ea"/>
                                    <a:cs typeface="Times New Roman" panose="02020603050405020304" pitchFamily="18" charset="0"/>
                                  </a:rPr>
                                  <m:t>𝐹</m:t>
                                </m:r>
                              </m:e>
                              <m:sub>
                                <m:r>
                                  <a:rPr lang="en-US" sz="1800" i="1" kern="1200">
                                    <a:solidFill>
                                      <a:prstClr val="black"/>
                                    </a:solidFill>
                                    <a:latin typeface="Cambria Math" panose="02040503050406030204" pitchFamily="18" charset="0"/>
                                    <a:ea typeface="+mn-ea"/>
                                    <a:cs typeface="Times New Roman" panose="02020603050405020304" pitchFamily="18" charset="0"/>
                                  </a:rPr>
                                  <m:t>𝑇</m:t>
                                </m:r>
                              </m:sub>
                            </m:sSub>
                          </m:num>
                          <m:den>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𝜇</m:t>
                            </m:r>
                          </m:den>
                        </m:f>
                      </m:e>
                    </m:rad>
                  </m:oMath>
                </a14:m>
                <a:endParaRPr lang="en-US" sz="1800" kern="1200" dirty="0">
                  <a:solidFill>
                    <a:prstClr val="black"/>
                  </a:solidFill>
                  <a:latin typeface="Times New Roman" panose="02020603050405020304" pitchFamily="18" charset="0"/>
                  <a:ea typeface="+mn-ea"/>
                  <a:cs typeface="Times New Roman" panose="02020603050405020304" pitchFamily="18" charset="0"/>
                </a:endParaRPr>
              </a:p>
              <a:p>
                <a:pPr defTabSz="685800"/>
                <a14:m>
                  <m:oMath xmlns:m="http://schemas.openxmlformats.org/officeDocument/2006/math">
                    <m:sSub>
                      <m:sSubPr>
                        <m:ctrlPr>
                          <a:rPr lang="en-US" sz="1800" i="1" kern="1200">
                            <a:solidFill>
                              <a:prstClr val="black"/>
                            </a:solidFill>
                            <a:latin typeface="Cambria Math" panose="02040503050406030204" pitchFamily="18" charset="0"/>
                            <a:ea typeface="+mn-ea"/>
                            <a:cs typeface="Times New Roman" panose="02020603050405020304" pitchFamily="18" charset="0"/>
                          </a:rPr>
                        </m:ctrlPr>
                      </m:sSubPr>
                      <m:e>
                        <m:r>
                          <a:rPr lang="en-US" sz="1800" i="1" kern="1200">
                            <a:solidFill>
                              <a:prstClr val="black"/>
                            </a:solidFill>
                            <a:latin typeface="Cambria Math" panose="02040503050406030204" pitchFamily="18" charset="0"/>
                            <a:ea typeface="+mn-ea"/>
                            <a:cs typeface="Times New Roman" panose="02020603050405020304" pitchFamily="18" charset="0"/>
                          </a:rPr>
                          <m:t>𝐹</m:t>
                        </m:r>
                      </m:e>
                      <m:sub>
                        <m:r>
                          <a:rPr lang="en-US" sz="1800" i="1" kern="1200">
                            <a:solidFill>
                              <a:prstClr val="black"/>
                            </a:solidFill>
                            <a:latin typeface="Cambria Math" panose="02040503050406030204" pitchFamily="18" charset="0"/>
                            <a:ea typeface="+mn-ea"/>
                            <a:cs typeface="Times New Roman" panose="02020603050405020304" pitchFamily="18" charset="0"/>
                          </a:rPr>
                          <m:t>𝑇</m:t>
                        </m:r>
                      </m:sub>
                    </m:sSub>
                  </m:oMath>
                </a14:m>
                <a:r>
                  <a:rPr lang="en-US" sz="1800" kern="1200" dirty="0">
                    <a:solidFill>
                      <a:prstClr val="black"/>
                    </a:solidFill>
                    <a:latin typeface="Times New Roman" panose="02020603050405020304" pitchFamily="18" charset="0"/>
                    <a:ea typeface="+mn-ea"/>
                    <a:cs typeface="Times New Roman" panose="02020603050405020304" pitchFamily="18" charset="0"/>
                  </a:rPr>
                  <a:t>: Tension force in N,</a:t>
                </a:r>
              </a:p>
              <a:p>
                <a:pPr defTabSz="685800"/>
                <a14:m>
                  <m:oMath xmlns:m="http://schemas.openxmlformats.org/officeDocument/2006/math">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𝜇</m:t>
                    </m:r>
                  </m:oMath>
                </a14:m>
                <a:r>
                  <a:rPr lang="en-US" sz="1800" kern="1200" dirty="0">
                    <a:solidFill>
                      <a:prstClr val="black"/>
                    </a:solidFill>
                    <a:latin typeface="Times New Roman" panose="02020603050405020304" pitchFamily="18" charset="0"/>
                    <a:ea typeface="+mn-ea"/>
                    <a:cs typeface="Times New Roman" panose="02020603050405020304" pitchFamily="18" charset="0"/>
                  </a:rPr>
                  <a:t>: The linear mass density, mass per unit length, in kg/m.</a:t>
                </a:r>
              </a:p>
            </p:txBody>
          </p:sp>
        </mc:Choice>
        <mc:Fallback xmlns="">
          <p:sp>
            <p:nvSpPr>
              <p:cNvPr id="9" name="TextBox 8"/>
              <p:cNvSpPr txBox="1">
                <a:spLocks noRot="1" noChangeAspect="1" noMove="1" noResize="1" noEditPoints="1" noAdjustHandles="1" noChangeArrowheads="1" noChangeShapeType="1" noTextEdit="1"/>
              </p:cNvSpPr>
              <p:nvPr/>
            </p:nvSpPr>
            <p:spPr>
              <a:xfrm>
                <a:off x="150887" y="1401560"/>
                <a:ext cx="5847747" cy="1210011"/>
              </a:xfrm>
              <a:prstGeom prst="rect">
                <a:avLst/>
              </a:prstGeom>
              <a:blipFill>
                <a:blip r:embed="rId3"/>
                <a:stretch>
                  <a:fillRect l="-832" b="-7000"/>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150887" y="2675253"/>
                <a:ext cx="5847747" cy="3219151"/>
              </a:xfrm>
              <a:prstGeom prst="rect">
                <a:avLst/>
              </a:prstGeom>
              <a:noFill/>
              <a:ln>
                <a:solidFill>
                  <a:schemeClr val="tx1"/>
                </a:solidFill>
              </a:ln>
            </p:spPr>
            <p:txBody>
              <a:bodyPr wrap="square" rtlCol="0">
                <a:spAutoFit/>
              </a:bodyPr>
              <a:lstStyle/>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Example 12.2</a:t>
                </a: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Waves on a Long Rope Under Tension</a:t>
                </a:r>
              </a:p>
              <a:p>
                <a:pPr defTabSz="685800"/>
                <a:endParaRPr lang="en-US" sz="600" kern="1200" dirty="0">
                  <a:solidFill>
                    <a:prstClr val="black"/>
                  </a:solidFill>
                  <a:latin typeface="Times New Roman" panose="02020603050405020304" pitchFamily="18" charset="0"/>
                  <a:ea typeface="+mn-ea"/>
                  <a:cs typeface="Times New Roman" panose="02020603050405020304" pitchFamily="18" charset="0"/>
                </a:endParaRP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Given: See the diagram. Ignore the weight of the rope for </a:t>
                </a:r>
                <a14:m>
                  <m:oMath xmlns:m="http://schemas.openxmlformats.org/officeDocument/2006/math">
                    <m:sSub>
                      <m:sSubPr>
                        <m:ctrlPr>
                          <a:rPr lang="en-US" sz="1800" i="1" kern="1200">
                            <a:solidFill>
                              <a:prstClr val="black"/>
                            </a:solidFill>
                            <a:latin typeface="Cambria Math" panose="02040503050406030204" pitchFamily="18" charset="0"/>
                            <a:ea typeface="+mn-ea"/>
                            <a:cs typeface="Times New Roman" panose="02020603050405020304" pitchFamily="18" charset="0"/>
                          </a:rPr>
                        </m:ctrlPr>
                      </m:sSubPr>
                      <m:e>
                        <m:r>
                          <a:rPr lang="en-US" sz="1800" i="1" kern="1200">
                            <a:solidFill>
                              <a:prstClr val="black"/>
                            </a:solidFill>
                            <a:latin typeface="Cambria Math" panose="02040503050406030204" pitchFamily="18" charset="0"/>
                            <a:ea typeface="+mn-ea"/>
                            <a:cs typeface="Times New Roman" panose="02020603050405020304" pitchFamily="18" charset="0"/>
                          </a:rPr>
                          <m:t>𝐹</m:t>
                        </m:r>
                      </m:e>
                      <m:sub>
                        <m:r>
                          <a:rPr lang="en-US" sz="1800" i="1" kern="1200">
                            <a:solidFill>
                              <a:prstClr val="black"/>
                            </a:solidFill>
                            <a:latin typeface="Cambria Math" panose="02040503050406030204" pitchFamily="18" charset="0"/>
                            <a:ea typeface="+mn-ea"/>
                            <a:cs typeface="Times New Roman" panose="02020603050405020304" pitchFamily="18" charset="0"/>
                          </a:rPr>
                          <m:t>𝑇</m:t>
                        </m:r>
                      </m:sub>
                    </m:sSub>
                  </m:oMath>
                </a14:m>
                <a:r>
                  <a:rPr lang="en-US" sz="1800" kern="1200" dirty="0">
                    <a:solidFill>
                      <a:prstClr val="black"/>
                    </a:solidFill>
                    <a:latin typeface="Times New Roman" panose="02020603050405020304" pitchFamily="18" charset="0"/>
                    <a:ea typeface="+mn-ea"/>
                    <a:cs typeface="Times New Roman" panose="02020603050405020304" pitchFamily="18" charset="0"/>
                  </a:rPr>
                  <a:t>.</a:t>
                </a: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Find:	(a) the speed of the wave.</a:t>
                </a: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 	(b) if </a:t>
                </a:r>
                <a:r>
                  <a:rPr lang="en-US" sz="1800" i="1" kern="1200" dirty="0">
                    <a:solidFill>
                      <a:prstClr val="black"/>
                    </a:solidFill>
                    <a:latin typeface="Times New Roman" panose="02020603050405020304" pitchFamily="18" charset="0"/>
                    <a:ea typeface="+mn-ea"/>
                    <a:cs typeface="Times New Roman" panose="02020603050405020304" pitchFamily="18" charset="0"/>
                  </a:rPr>
                  <a:t>f</a:t>
                </a:r>
                <a:r>
                  <a:rPr lang="en-US" sz="1800" kern="1200" dirty="0">
                    <a:solidFill>
                      <a:prstClr val="black"/>
                    </a:solidFill>
                    <a:latin typeface="Times New Roman" panose="02020603050405020304" pitchFamily="18" charset="0"/>
                    <a:ea typeface="+mn-ea"/>
                    <a:cs typeface="Times New Roman" panose="02020603050405020304" pitchFamily="18" charset="0"/>
                  </a:rPr>
                  <a:t> = 20 Hz, what is </a:t>
                </a:r>
                <a14:m>
                  <m:oMath xmlns:m="http://schemas.openxmlformats.org/officeDocument/2006/math">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𝜆</m:t>
                    </m:r>
                  </m:oMath>
                </a14:m>
                <a:r>
                  <a:rPr lang="en-US" sz="1800" kern="1200" dirty="0">
                    <a:solidFill>
                      <a:prstClr val="black"/>
                    </a:solidFill>
                    <a:latin typeface="Times New Roman" panose="02020603050405020304" pitchFamily="18" charset="0"/>
                    <a:ea typeface="+mn-ea"/>
                    <a:cs typeface="Times New Roman" panose="02020603050405020304" pitchFamily="18" charset="0"/>
                  </a:rPr>
                  <a:t>?</a:t>
                </a:r>
              </a:p>
              <a:p>
                <a:pPr defTabSz="685800"/>
                <a:endParaRPr lang="en-US" sz="600" strike="sngStrike" kern="1200" dirty="0">
                  <a:solidFill>
                    <a:prstClr val="black"/>
                  </a:solidFill>
                  <a:latin typeface="Times New Roman" panose="02020603050405020304" pitchFamily="18" charset="0"/>
                  <a:ea typeface="+mn-ea"/>
                  <a:cs typeface="Times New Roman" panose="02020603050405020304" pitchFamily="18" charset="0"/>
                </a:endParaRPr>
              </a:p>
              <a:p>
                <a:pPr defTabSz="685800"/>
                <a:r>
                  <a:rPr lang="en-US" sz="1800" kern="1200" dirty="0">
                    <a:solidFill>
                      <a:prstClr val="black"/>
                    </a:solidFill>
                    <a:latin typeface="Cambria Math" panose="02040503050406030204" pitchFamily="18" charset="0"/>
                    <a:ea typeface="+mn-ea"/>
                    <a:cs typeface="Times New Roman" panose="02020603050405020304" pitchFamily="18" charset="0"/>
                  </a:rPr>
                  <a:t>Solution:</a:t>
                </a:r>
              </a:p>
              <a:p>
                <a:pPr defTabSz="685800"/>
                <a:r>
                  <a:rPr lang="en-US" sz="1800" kern="1200" dirty="0">
                    <a:solidFill>
                      <a:prstClr val="black"/>
                    </a:solidFill>
                    <a:latin typeface="Cambria Math" panose="02040503050406030204" pitchFamily="18" charset="0"/>
                    <a:ea typeface="+mn-ea"/>
                    <a:cs typeface="Times New Roman" panose="02020603050405020304" pitchFamily="18" charset="0"/>
                  </a:rPr>
                  <a:t>(a)	</a:t>
                </a:r>
                <a14:m>
                  <m:oMath xmlns:m="http://schemas.openxmlformats.org/officeDocument/2006/math">
                    <m:sSub>
                      <m:sSubPr>
                        <m:ctrlPr>
                          <a:rPr lang="en-US" sz="1800" i="1" kern="1200">
                            <a:solidFill>
                              <a:prstClr val="black"/>
                            </a:solidFill>
                            <a:latin typeface="Cambria Math" panose="02040503050406030204" pitchFamily="18" charset="0"/>
                            <a:ea typeface="+mn-ea"/>
                            <a:cs typeface="Times New Roman" panose="02020603050405020304" pitchFamily="18" charset="0"/>
                          </a:rPr>
                        </m:ctrlPr>
                      </m:sSubPr>
                      <m:e>
                        <m:r>
                          <a:rPr lang="en-US" sz="1800" i="1" kern="1200">
                            <a:solidFill>
                              <a:prstClr val="black"/>
                            </a:solidFill>
                            <a:latin typeface="Cambria Math" panose="02040503050406030204" pitchFamily="18" charset="0"/>
                            <a:ea typeface="+mn-ea"/>
                            <a:cs typeface="Times New Roman" panose="02020603050405020304" pitchFamily="18" charset="0"/>
                          </a:rPr>
                          <m:t>𝐹</m:t>
                        </m:r>
                      </m:e>
                      <m:sub>
                        <m:r>
                          <a:rPr lang="en-US" sz="1800" i="1" kern="1200">
                            <a:solidFill>
                              <a:prstClr val="black"/>
                            </a:solidFill>
                            <a:latin typeface="Cambria Math" panose="02040503050406030204" pitchFamily="18" charset="0"/>
                            <a:ea typeface="+mn-ea"/>
                            <a:cs typeface="Times New Roman" panose="02020603050405020304" pitchFamily="18" charset="0"/>
                          </a:rPr>
                          <m:t>𝑇</m:t>
                        </m:r>
                      </m:sub>
                    </m:sSub>
                    <m:r>
                      <a:rPr lang="en-US" sz="1800" i="1" kern="1200">
                        <a:solidFill>
                          <a:prstClr val="black"/>
                        </a:solidFill>
                        <a:latin typeface="Cambria Math" panose="02040503050406030204" pitchFamily="18" charset="0"/>
                        <a:ea typeface="+mn-ea"/>
                        <a:cs typeface="Times New Roman" panose="02020603050405020304" pitchFamily="18" charset="0"/>
                      </a:rPr>
                      <m:t>=</m:t>
                    </m:r>
                    <m:sSub>
                      <m:sSubPr>
                        <m:ctrlPr>
                          <a:rPr lang="en-US" sz="1800" i="1" kern="1200">
                            <a:solidFill>
                              <a:prstClr val="black"/>
                            </a:solidFill>
                            <a:latin typeface="Cambria Math" panose="02040503050406030204" pitchFamily="18" charset="0"/>
                            <a:ea typeface="+mn-ea"/>
                            <a:cs typeface="Times New Roman" panose="02020603050405020304" pitchFamily="18" charset="0"/>
                          </a:rPr>
                        </m:ctrlPr>
                      </m:sSubPr>
                      <m:e>
                        <m:r>
                          <a:rPr lang="en-US" sz="1800" i="1" kern="1200">
                            <a:solidFill>
                              <a:prstClr val="black"/>
                            </a:solidFill>
                            <a:latin typeface="Cambria Math" panose="02040503050406030204" pitchFamily="18" charset="0"/>
                            <a:ea typeface="+mn-ea"/>
                            <a:cs typeface="Times New Roman" panose="02020603050405020304" pitchFamily="18" charset="0"/>
                          </a:rPr>
                          <m:t>𝑚</m:t>
                        </m:r>
                      </m:e>
                      <m:sub>
                        <m:r>
                          <a:rPr lang="en-US" sz="1800" i="1" kern="1200">
                            <a:solidFill>
                              <a:prstClr val="black"/>
                            </a:solidFill>
                            <a:latin typeface="Cambria Math" panose="02040503050406030204" pitchFamily="18" charset="0"/>
                            <a:ea typeface="+mn-ea"/>
                            <a:cs typeface="Times New Roman" panose="02020603050405020304" pitchFamily="18" charset="0"/>
                          </a:rPr>
                          <m:t>𝑠𝑎𝑚𝑝𝑙𝑒</m:t>
                        </m:r>
                      </m:sub>
                    </m:sSub>
                    <m:r>
                      <a:rPr lang="en-US" sz="1800" i="1" kern="1200">
                        <a:solidFill>
                          <a:prstClr val="black"/>
                        </a:solidFill>
                        <a:latin typeface="Cambria Math" panose="02040503050406030204" pitchFamily="18" charset="0"/>
                        <a:ea typeface="+mn-ea"/>
                        <a:cs typeface="Times New Roman" panose="02020603050405020304" pitchFamily="18" charset="0"/>
                      </a:rPr>
                      <m:t>𝑔</m:t>
                    </m:r>
                    <m:r>
                      <a:rPr lang="en-US" sz="1800" i="1" kern="1200">
                        <a:solidFill>
                          <a:prstClr val="black"/>
                        </a:solidFill>
                        <a:latin typeface="Cambria Math" panose="02040503050406030204" pitchFamily="18" charset="0"/>
                        <a:ea typeface="+mn-ea"/>
                        <a:cs typeface="Times New Roman" panose="02020603050405020304" pitchFamily="18" charset="0"/>
                      </a:rPr>
                      <m:t>=</m:t>
                    </m:r>
                  </m:oMath>
                </a14:m>
                <a:r>
                  <a:rPr lang="en-US" sz="1800" kern="1200" dirty="0">
                    <a:solidFill>
                      <a:prstClr val="black"/>
                    </a:solidFill>
                    <a:latin typeface="Cambria Math" panose="02040503050406030204" pitchFamily="18" charset="0"/>
                    <a:ea typeface="+mn-ea"/>
                    <a:cs typeface="Times New Roman" panose="02020603050405020304" pitchFamily="18" charset="0"/>
                  </a:rPr>
                  <a:t> (20 kg)(9.8 m/s</a:t>
                </a:r>
                <a:r>
                  <a:rPr lang="en-US" sz="1800" kern="1200" baseline="30000" dirty="0">
                    <a:solidFill>
                      <a:prstClr val="black"/>
                    </a:solidFill>
                    <a:latin typeface="Cambria Math" panose="02040503050406030204" pitchFamily="18" charset="0"/>
                    <a:ea typeface="+mn-ea"/>
                    <a:cs typeface="Times New Roman" panose="02020603050405020304" pitchFamily="18" charset="0"/>
                  </a:rPr>
                  <a:t>2</a:t>
                </a:r>
                <a:r>
                  <a:rPr lang="en-US" sz="1800" kern="1200" dirty="0">
                    <a:solidFill>
                      <a:prstClr val="black"/>
                    </a:solidFill>
                    <a:latin typeface="Cambria Math" panose="02040503050406030204" pitchFamily="18" charset="0"/>
                    <a:ea typeface="+mn-ea"/>
                    <a:cs typeface="Times New Roman" panose="02020603050405020304" pitchFamily="18" charset="0"/>
                  </a:rPr>
                  <a:t>) = 196 N</a:t>
                </a:r>
              </a:p>
              <a:p>
                <a:pPr defTabSz="685800"/>
                <a:r>
                  <a:rPr lang="en-US" sz="1800" kern="1200" dirty="0">
                    <a:solidFill>
                      <a:prstClr val="black"/>
                    </a:solidFill>
                    <a:latin typeface="Cambria Math" panose="02040503050406030204" pitchFamily="18" charset="0"/>
                    <a:ea typeface="+mn-ea"/>
                    <a:cs typeface="Times New Roman" panose="02020603050405020304" pitchFamily="18" charset="0"/>
                  </a:rPr>
                  <a:t>	</a:t>
                </a:r>
                <a14:m>
                  <m:oMath xmlns:m="http://schemas.openxmlformats.org/officeDocument/2006/math">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𝜇</m:t>
                    </m:r>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𝑚</m:t>
                    </m:r>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𝐿</m:t>
                    </m:r>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1800" kern="1200" dirty="0">
                    <a:solidFill>
                      <a:prstClr val="black"/>
                    </a:solidFill>
                    <a:latin typeface="Cambria Math" panose="02040503050406030204" pitchFamily="18" charset="0"/>
                    <a:ea typeface="+mn-ea"/>
                    <a:cs typeface="Times New Roman" panose="02020603050405020304" pitchFamily="18" charset="0"/>
                  </a:rPr>
                  <a:t> (2.00 kg)/(80.0 m) = 0.0250 kg/m</a:t>
                </a:r>
                <a:endParaRPr lang="en-US" sz="1800" i="1" kern="1200" dirty="0">
                  <a:solidFill>
                    <a:prstClr val="black"/>
                  </a:solidFill>
                  <a:latin typeface="Cambria Math" panose="02040503050406030204" pitchFamily="18" charset="0"/>
                  <a:ea typeface="+mn-ea"/>
                  <a:cs typeface="Times New Roman" panose="02020603050405020304" pitchFamily="18" charset="0"/>
                </a:endParaRPr>
              </a:p>
              <a:p>
                <a:pPr defTabSz="685800"/>
                <a:r>
                  <a:rPr lang="en-US" sz="1800" kern="1200" dirty="0">
                    <a:solidFill>
                      <a:prstClr val="black"/>
                    </a:solidFill>
                    <a:latin typeface="Calibri" panose="020F0502020204030204"/>
                    <a:ea typeface="+mn-ea"/>
                    <a:cs typeface="Times New Roman" panose="02020603050405020304" pitchFamily="18" charset="0"/>
                  </a:rPr>
                  <a:t>	</a:t>
                </a:r>
                <a14:m>
                  <m:oMath xmlns:m="http://schemas.openxmlformats.org/officeDocument/2006/math">
                    <m:r>
                      <a:rPr lang="en-US" sz="1800" i="1" kern="1200">
                        <a:solidFill>
                          <a:prstClr val="black"/>
                        </a:solidFill>
                        <a:latin typeface="Cambria Math" panose="02040503050406030204" pitchFamily="18" charset="0"/>
                        <a:ea typeface="+mn-ea"/>
                        <a:cs typeface="Times New Roman" panose="02020603050405020304" pitchFamily="18" charset="0"/>
                      </a:rPr>
                      <m:t>𝑣</m:t>
                    </m:r>
                    <m:r>
                      <a:rPr lang="en-US" sz="1800" i="1" kern="1200">
                        <a:solidFill>
                          <a:prstClr val="black"/>
                        </a:solidFill>
                        <a:latin typeface="Cambria Math" panose="02040503050406030204" pitchFamily="18" charset="0"/>
                        <a:ea typeface="+mn-ea"/>
                        <a:cs typeface="Times New Roman" panose="02020603050405020304" pitchFamily="18" charset="0"/>
                      </a:rPr>
                      <m:t>=</m:t>
                    </m:r>
                    <m:rad>
                      <m:radPr>
                        <m:degHide m:val="on"/>
                        <m:ctrlPr>
                          <a:rPr lang="en-US" sz="1800" i="1" kern="1200">
                            <a:solidFill>
                              <a:prstClr val="black"/>
                            </a:solidFill>
                            <a:latin typeface="Cambria Math" panose="02040503050406030204" pitchFamily="18" charset="0"/>
                            <a:ea typeface="+mn-ea"/>
                            <a:cs typeface="Times New Roman" panose="02020603050405020304" pitchFamily="18" charset="0"/>
                          </a:rPr>
                        </m:ctrlPr>
                      </m:radPr>
                      <m:deg/>
                      <m:e>
                        <m:sSub>
                          <m:sSubPr>
                            <m:ctrlPr>
                              <a:rPr lang="en-US" sz="1800" i="1" kern="1200">
                                <a:solidFill>
                                  <a:prstClr val="black"/>
                                </a:solidFill>
                                <a:latin typeface="Cambria Math" panose="02040503050406030204" pitchFamily="18" charset="0"/>
                                <a:ea typeface="+mn-ea"/>
                                <a:cs typeface="Times New Roman" panose="02020603050405020304" pitchFamily="18" charset="0"/>
                              </a:rPr>
                            </m:ctrlPr>
                          </m:sSubPr>
                          <m:e>
                            <m:r>
                              <a:rPr lang="en-US" sz="1800" i="1" kern="1200">
                                <a:solidFill>
                                  <a:prstClr val="black"/>
                                </a:solidFill>
                                <a:latin typeface="Cambria Math" panose="02040503050406030204" pitchFamily="18" charset="0"/>
                                <a:ea typeface="+mn-ea"/>
                                <a:cs typeface="Times New Roman" panose="02020603050405020304" pitchFamily="18" charset="0"/>
                              </a:rPr>
                              <m:t>𝐹</m:t>
                            </m:r>
                          </m:e>
                          <m:sub>
                            <m:r>
                              <a:rPr lang="en-US" sz="1800" i="1" kern="1200">
                                <a:solidFill>
                                  <a:prstClr val="black"/>
                                </a:solidFill>
                                <a:latin typeface="Cambria Math" panose="02040503050406030204" pitchFamily="18" charset="0"/>
                                <a:ea typeface="+mn-ea"/>
                                <a:cs typeface="Times New Roman" panose="02020603050405020304" pitchFamily="18" charset="0"/>
                              </a:rPr>
                              <m:t>𝑇</m:t>
                            </m:r>
                          </m:sub>
                        </m:sSub>
                        <m:r>
                          <a:rPr lang="en-US" sz="1800" i="1" kern="1200">
                            <a:solidFill>
                              <a:prstClr val="black"/>
                            </a:solidFill>
                            <a:latin typeface="Cambria Math" panose="02040503050406030204" pitchFamily="18" charset="0"/>
                            <a:ea typeface="+mn-ea"/>
                            <a:cs typeface="Times New Roman" panose="02020603050405020304" pitchFamily="18" charset="0"/>
                          </a:rPr>
                          <m:t>/</m:t>
                        </m:r>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𝜇</m:t>
                        </m:r>
                      </m:e>
                    </m:rad>
                    <m:r>
                      <a:rPr lang="en-US" sz="1800" i="1" kern="1200">
                        <a:solidFill>
                          <a:prstClr val="black"/>
                        </a:solidFill>
                        <a:latin typeface="Cambria Math" panose="02040503050406030204" pitchFamily="18" charset="0"/>
                        <a:ea typeface="+mn-ea"/>
                        <a:cs typeface="Times New Roman" panose="02020603050405020304" pitchFamily="18" charset="0"/>
                      </a:rPr>
                      <m:t>=</m:t>
                    </m:r>
                  </m:oMath>
                </a14:m>
                <a:r>
                  <a:rPr lang="en-US" sz="1800" kern="1200" dirty="0">
                    <a:solidFill>
                      <a:prstClr val="black"/>
                    </a:solidFill>
                    <a:latin typeface="Times New Roman" panose="02020603050405020304" pitchFamily="18" charset="0"/>
                    <a:ea typeface="+mn-ea"/>
                    <a:cs typeface="Times New Roman" panose="02020603050405020304" pitchFamily="18" charset="0"/>
                  </a:rPr>
                  <a:t> 88.5 m/s</a:t>
                </a:r>
              </a:p>
              <a:p>
                <a:pPr defTabSz="685800"/>
                <a:endParaRPr lang="en-US" sz="600" kern="1200" dirty="0">
                  <a:solidFill>
                    <a:prstClr val="black"/>
                  </a:solidFill>
                  <a:latin typeface="Times New Roman" panose="02020603050405020304" pitchFamily="18" charset="0"/>
                  <a:ea typeface="+mn-ea"/>
                  <a:cs typeface="Times New Roman" panose="02020603050405020304" pitchFamily="18" charset="0"/>
                </a:endParaRP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(b)	</a:t>
                </a:r>
                <a:r>
                  <a:rPr lang="en-US" sz="1800" kern="1200" dirty="0">
                    <a:solidFill>
                      <a:prstClr val="black"/>
                    </a:solidFill>
                    <a:latin typeface="Calibri" panose="020F0502020204030204"/>
                    <a:ea typeface="Cambria Math" panose="02040503050406030204" pitchFamily="18" charset="0"/>
                    <a:cs typeface="Times New Roman" panose="02020603050405020304" pitchFamily="18" charset="0"/>
                  </a:rPr>
                  <a:t> </a:t>
                </a:r>
                <a14:m>
                  <m:oMath xmlns:m="http://schemas.openxmlformats.org/officeDocument/2006/math">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𝜆</m:t>
                    </m:r>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𝑓</m:t>
                    </m:r>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1800" kern="1200" dirty="0">
                    <a:solidFill>
                      <a:prstClr val="black"/>
                    </a:solidFill>
                    <a:latin typeface="Times New Roman" panose="02020603050405020304" pitchFamily="18" charset="0"/>
                    <a:ea typeface="+mn-ea"/>
                    <a:cs typeface="Times New Roman" panose="02020603050405020304" pitchFamily="18" charset="0"/>
                  </a:rPr>
                  <a:t> 4.43 m</a:t>
                </a:r>
              </a:p>
            </p:txBody>
          </p:sp>
        </mc:Choice>
        <mc:Fallback xmlns="">
          <p:sp>
            <p:nvSpPr>
              <p:cNvPr id="10" name="TextBox 9"/>
              <p:cNvSpPr txBox="1">
                <a:spLocks noRot="1" noChangeAspect="1" noMove="1" noResize="1" noEditPoints="1" noAdjustHandles="1" noChangeArrowheads="1" noChangeShapeType="1" noTextEdit="1"/>
              </p:cNvSpPr>
              <p:nvPr/>
            </p:nvSpPr>
            <p:spPr>
              <a:xfrm>
                <a:off x="150887" y="2675253"/>
                <a:ext cx="5847747" cy="3219151"/>
              </a:xfrm>
              <a:prstGeom prst="rect">
                <a:avLst/>
              </a:prstGeom>
              <a:blipFill>
                <a:blip r:embed="rId4"/>
                <a:stretch>
                  <a:fillRect l="-832" t="-943" b="-1698"/>
                </a:stretch>
              </a:blipFill>
              <a:ln>
                <a:solidFill>
                  <a:schemeClr val="tx1"/>
                </a:solidFill>
              </a:ln>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5">
            <p14:nvContentPartPr>
              <p14:cNvPr id="25" name="Ink 24">
                <a:extLst>
                  <a:ext uri="{FF2B5EF4-FFF2-40B4-BE49-F238E27FC236}">
                    <a16:creationId xmlns:a16="http://schemas.microsoft.com/office/drawing/2014/main" id="{D5319AE4-700B-4CD8-A41F-4DCA8E33B609}"/>
                  </a:ext>
                </a:extLst>
              </p14:cNvPr>
              <p14:cNvContentPartPr/>
              <p14:nvPr/>
            </p14:nvContentPartPr>
            <p14:xfrm>
              <a:off x="7771140" y="4883490"/>
              <a:ext cx="193050" cy="173880"/>
            </p14:xfrm>
          </p:contentPart>
        </mc:Choice>
        <mc:Fallback xmlns="">
          <p:pic>
            <p:nvPicPr>
              <p:cNvPr id="25" name="Ink 24">
                <a:extLst>
                  <a:ext uri="{FF2B5EF4-FFF2-40B4-BE49-F238E27FC236}">
                    <a16:creationId xmlns:a16="http://schemas.microsoft.com/office/drawing/2014/main" id="{D5319AE4-700B-4CD8-A41F-4DCA8E33B609}"/>
                  </a:ext>
                </a:extLst>
              </p:cNvPr>
              <p:cNvPicPr/>
              <p:nvPr/>
            </p:nvPicPr>
            <p:blipFill>
              <a:blip r:embed="rId6"/>
              <a:stretch>
                <a:fillRect/>
              </a:stretch>
            </p:blipFill>
            <p:spPr>
              <a:xfrm>
                <a:off x="7762136" y="4874509"/>
                <a:ext cx="210698" cy="191484"/>
              </a:xfrm>
              <a:prstGeom prst="rect">
                <a:avLst/>
              </a:prstGeom>
            </p:spPr>
          </p:pic>
        </mc:Fallback>
      </mc:AlternateContent>
      <p:sp>
        <p:nvSpPr>
          <p:cNvPr id="2" name="TextBox 1">
            <a:extLst>
              <a:ext uri="{FF2B5EF4-FFF2-40B4-BE49-F238E27FC236}">
                <a16:creationId xmlns:a16="http://schemas.microsoft.com/office/drawing/2014/main" id="{92ADE8B2-01AC-4539-A409-0C458AE7A01E}"/>
              </a:ext>
            </a:extLst>
          </p:cNvPr>
          <p:cNvSpPr txBox="1"/>
          <p:nvPr/>
        </p:nvSpPr>
        <p:spPr>
          <a:xfrm>
            <a:off x="529473" y="5979351"/>
            <a:ext cx="7241667" cy="923330"/>
          </a:xfrm>
          <a:prstGeom prst="rect">
            <a:avLst/>
          </a:prstGeom>
          <a:noFill/>
        </p:spPr>
        <p:txBody>
          <a:bodyPr wrap="square" rtlCol="0">
            <a:spAutoFit/>
          </a:bodyPr>
          <a:lstStyle/>
          <a:p>
            <a:r>
              <a:rPr lang="en-US" sz="2000" dirty="0">
                <a:solidFill>
                  <a:srgbClr val="FF0000"/>
                </a:solidFill>
              </a:rPr>
              <a:t>The velocity of the wave will depend on the type and size of rope as well as the tension we add with our geological sample</a:t>
            </a:r>
            <a:r>
              <a:rPr lang="en-US" sz="2000" dirty="0"/>
              <a:t>.</a:t>
            </a:r>
          </a:p>
          <a:p>
            <a:endParaRPr lang="en-US" dirty="0"/>
          </a:p>
        </p:txBody>
      </p:sp>
    </p:spTree>
    <p:extLst>
      <p:ext uri="{BB962C8B-B14F-4D97-AF65-F5344CB8AC3E}">
        <p14:creationId xmlns:p14="http://schemas.microsoft.com/office/powerpoint/2010/main" val="11246324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0887" y="968530"/>
            <a:ext cx="4243313" cy="369332"/>
          </a:xfrm>
          <a:prstGeom prst="rect">
            <a:avLst/>
          </a:prstGeom>
          <a:noFill/>
          <a:ln>
            <a:solidFill>
              <a:schemeClr val="tx1"/>
            </a:solidFill>
          </a:ln>
        </p:spPr>
        <p:txBody>
          <a:bodyPr wrap="square" rtlCol="0">
            <a:spAutoFit/>
          </a:bodyPr>
          <a:lstStyle/>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12.4	Mathematical Description of a Wave</a:t>
            </a:r>
          </a:p>
        </p:txBody>
      </p:sp>
      <mc:AlternateContent xmlns:mc="http://schemas.openxmlformats.org/markup-compatibility/2006" xmlns:a14="http://schemas.microsoft.com/office/drawing/2010/main">
        <mc:Choice Requires="a14">
          <p:sp>
            <p:nvSpPr>
              <p:cNvPr id="10" name="TextBox 9"/>
              <p:cNvSpPr txBox="1"/>
              <p:nvPr/>
            </p:nvSpPr>
            <p:spPr>
              <a:xfrm>
                <a:off x="150887" y="2400772"/>
                <a:ext cx="5847747" cy="3232167"/>
              </a:xfrm>
              <a:prstGeom prst="rect">
                <a:avLst/>
              </a:prstGeom>
              <a:noFill/>
              <a:ln>
                <a:solidFill>
                  <a:schemeClr val="tx1"/>
                </a:solidFill>
              </a:ln>
            </p:spPr>
            <p:txBody>
              <a:bodyPr wrap="square" rtlCol="0">
                <a:spAutoFit/>
              </a:bodyPr>
              <a:lstStyle/>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 Consider </a:t>
                </a:r>
                <a:r>
                  <a:rPr lang="en-US" sz="1800" i="1" kern="1200" dirty="0">
                    <a:solidFill>
                      <a:prstClr val="black"/>
                    </a:solidFill>
                    <a:latin typeface="Times New Roman" panose="02020603050405020304" pitchFamily="18" charset="0"/>
                    <a:ea typeface="+mn-ea"/>
                    <a:cs typeface="Times New Roman" panose="02020603050405020304" pitchFamily="18" charset="0"/>
                  </a:rPr>
                  <a:t>x</a:t>
                </a:r>
                <a:r>
                  <a:rPr lang="en-US" sz="1800" kern="1200" dirty="0">
                    <a:solidFill>
                      <a:prstClr val="black"/>
                    </a:solidFill>
                    <a:latin typeface="Times New Roman" panose="02020603050405020304" pitchFamily="18" charset="0"/>
                    <a:ea typeface="+mn-ea"/>
                    <a:cs typeface="Times New Roman" panose="02020603050405020304" pitchFamily="18" charset="0"/>
                  </a:rPr>
                  <a:t> = 0 where the wave is generated:</a:t>
                </a:r>
              </a:p>
              <a:p>
                <a:pPr defTabSz="685800"/>
                <a:endParaRPr lang="en-US" sz="600" kern="1200" dirty="0">
                  <a:solidFill>
                    <a:prstClr val="black"/>
                  </a:solidFill>
                  <a:latin typeface="Times New Roman" panose="02020603050405020304" pitchFamily="18" charset="0"/>
                  <a:ea typeface="+mn-ea"/>
                  <a:cs typeface="Times New Roman" panose="02020603050405020304" pitchFamily="18" charset="0"/>
                </a:endParaRPr>
              </a:p>
              <a:p>
                <a:pPr defTabSz="685800"/>
                <a14:m>
                  <m:oMathPara xmlns:m="http://schemas.openxmlformats.org/officeDocument/2006/math">
                    <m:oMathParaPr>
                      <m:jc m:val="centerGroup"/>
                    </m:oMathParaPr>
                    <m:oMath xmlns:m="http://schemas.openxmlformats.org/officeDocument/2006/math">
                      <m:r>
                        <a:rPr lang="en-US" sz="1800" i="1" kern="1200">
                          <a:solidFill>
                            <a:prstClr val="black"/>
                          </a:solidFill>
                          <a:latin typeface="Cambria Math" panose="02040503050406030204" pitchFamily="18" charset="0"/>
                          <a:ea typeface="+mn-ea"/>
                          <a:cs typeface="Times New Roman" panose="02020603050405020304" pitchFamily="18" charset="0"/>
                        </a:rPr>
                        <m:t>𝑦</m:t>
                      </m:r>
                      <m:r>
                        <a:rPr lang="en-US" sz="1800" i="1" kern="1200">
                          <a:solidFill>
                            <a:prstClr val="black"/>
                          </a:solidFill>
                          <a:latin typeface="Cambria Math" panose="02040503050406030204" pitchFamily="18" charset="0"/>
                          <a:ea typeface="+mn-ea"/>
                          <a:cs typeface="Times New Roman" panose="02020603050405020304" pitchFamily="18" charset="0"/>
                        </a:rPr>
                        <m:t>=</m:t>
                      </m:r>
                      <m:r>
                        <a:rPr lang="en-US" sz="1800" i="1" kern="1200">
                          <a:solidFill>
                            <a:prstClr val="black"/>
                          </a:solidFill>
                          <a:latin typeface="Cambria Math" panose="02040503050406030204" pitchFamily="18" charset="0"/>
                          <a:ea typeface="+mn-ea"/>
                          <a:cs typeface="Times New Roman" panose="02020603050405020304" pitchFamily="18" charset="0"/>
                        </a:rPr>
                        <m:t>𝐴</m:t>
                      </m:r>
                      <m:func>
                        <m:funcPr>
                          <m:ctrlPr>
                            <a:rPr lang="en-US" sz="1800" i="1" kern="1200">
                              <a:solidFill>
                                <a:prstClr val="black"/>
                              </a:solidFill>
                              <a:latin typeface="Cambria Math" panose="02040503050406030204" pitchFamily="18" charset="0"/>
                              <a:ea typeface="+mn-ea"/>
                              <a:cs typeface="Times New Roman" panose="02020603050405020304" pitchFamily="18" charset="0"/>
                            </a:rPr>
                          </m:ctrlPr>
                        </m:funcPr>
                        <m:fName>
                          <m:r>
                            <m:rPr>
                              <m:sty m:val="p"/>
                            </m:rPr>
                            <a:rPr lang="en-US" sz="1800" kern="1200">
                              <a:solidFill>
                                <a:prstClr val="black"/>
                              </a:solidFill>
                              <a:latin typeface="Cambria Math" panose="02040503050406030204" pitchFamily="18" charset="0"/>
                              <a:ea typeface="+mn-ea"/>
                              <a:cs typeface="Times New Roman" panose="02020603050405020304" pitchFamily="18" charset="0"/>
                            </a:rPr>
                            <m:t>sin</m:t>
                          </m:r>
                        </m:fName>
                        <m:e>
                          <m:d>
                            <m:dPr>
                              <m:ctrlPr>
                                <a:rPr lang="en-US" sz="1800" i="1" kern="1200">
                                  <a:solidFill>
                                    <a:prstClr val="black"/>
                                  </a:solidFill>
                                  <a:latin typeface="Cambria Math" panose="02040503050406030204" pitchFamily="18" charset="0"/>
                                  <a:ea typeface="+mn-ea"/>
                                  <a:cs typeface="Times New Roman" panose="02020603050405020304" pitchFamily="18" charset="0"/>
                                </a:rPr>
                              </m:ctrlPr>
                            </m:dPr>
                            <m:e>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𝜔</m:t>
                              </m:r>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m:t>
                              </m:r>
                            </m:e>
                          </m:d>
                        </m:e>
                      </m:func>
                      <m:r>
                        <a:rPr lang="en-US" sz="1800" i="1" kern="1200">
                          <a:solidFill>
                            <a:prstClr val="black"/>
                          </a:solidFill>
                          <a:latin typeface="Cambria Math" panose="02040503050406030204" pitchFamily="18" charset="0"/>
                          <a:ea typeface="+mn-ea"/>
                          <a:cs typeface="Times New Roman" panose="02020603050405020304" pitchFamily="18" charset="0"/>
                        </a:rPr>
                        <m:t>=</m:t>
                      </m:r>
                      <m:r>
                        <a:rPr lang="en-US" sz="1800" i="1" kern="1200">
                          <a:solidFill>
                            <a:prstClr val="black"/>
                          </a:solidFill>
                          <a:latin typeface="Cambria Math" panose="02040503050406030204" pitchFamily="18" charset="0"/>
                          <a:ea typeface="+mn-ea"/>
                          <a:cs typeface="Times New Roman" panose="02020603050405020304" pitchFamily="18" charset="0"/>
                        </a:rPr>
                        <m:t>𝐴</m:t>
                      </m:r>
                      <m:func>
                        <m:funcPr>
                          <m:ctrlPr>
                            <a:rPr lang="en-US" sz="1800" i="1" kern="1200">
                              <a:solidFill>
                                <a:prstClr val="black"/>
                              </a:solidFill>
                              <a:latin typeface="Cambria Math" panose="02040503050406030204" pitchFamily="18" charset="0"/>
                              <a:ea typeface="+mn-ea"/>
                              <a:cs typeface="Times New Roman" panose="02020603050405020304" pitchFamily="18" charset="0"/>
                            </a:rPr>
                          </m:ctrlPr>
                        </m:funcPr>
                        <m:fName>
                          <m:r>
                            <m:rPr>
                              <m:sty m:val="p"/>
                            </m:rPr>
                            <a:rPr lang="en-US" sz="1800" kern="1200">
                              <a:solidFill>
                                <a:prstClr val="black"/>
                              </a:solidFill>
                              <a:latin typeface="Cambria Math" panose="02040503050406030204" pitchFamily="18" charset="0"/>
                              <a:ea typeface="+mn-ea"/>
                              <a:cs typeface="Times New Roman" panose="02020603050405020304" pitchFamily="18" charset="0"/>
                            </a:rPr>
                            <m:t>sin</m:t>
                          </m:r>
                        </m:fName>
                        <m:e>
                          <m:d>
                            <m:dPr>
                              <m:ctrlPr>
                                <a:rPr lang="en-US" sz="1800" i="1" kern="1200">
                                  <a:solidFill>
                                    <a:prstClr val="black"/>
                                  </a:solidFill>
                                  <a:latin typeface="Cambria Math" panose="02040503050406030204" pitchFamily="18" charset="0"/>
                                  <a:ea typeface="+mn-ea"/>
                                  <a:cs typeface="Times New Roman" panose="02020603050405020304" pitchFamily="18" charset="0"/>
                                </a:rPr>
                              </m:ctrlPr>
                            </m:dPr>
                            <m:e>
                              <m:r>
                                <a:rPr lang="en-US" sz="1800" i="1" kern="1200">
                                  <a:solidFill>
                                    <a:prstClr val="black"/>
                                  </a:solidFill>
                                  <a:latin typeface="Cambria Math" panose="02040503050406030204" pitchFamily="18" charset="0"/>
                                  <a:ea typeface="+mn-ea"/>
                                  <a:cs typeface="Times New Roman" panose="02020603050405020304" pitchFamily="18" charset="0"/>
                                </a:rPr>
                                <m:t>2</m:t>
                              </m:r>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r>
                                <a:rPr lang="en-US" sz="1800" i="1" kern="1200">
                                  <a:solidFill>
                                    <a:prstClr val="black"/>
                                  </a:solidFill>
                                  <a:latin typeface="Cambria Math" panose="02040503050406030204" pitchFamily="18" charset="0"/>
                                  <a:ea typeface="+mn-ea"/>
                                  <a:cs typeface="Times New Roman" panose="02020603050405020304" pitchFamily="18" charset="0"/>
                                </a:rPr>
                                <m:t>𝑓</m:t>
                              </m:r>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m:t>
                              </m:r>
                            </m:e>
                          </m:d>
                        </m:e>
                      </m:func>
                    </m:oMath>
                  </m:oMathPara>
                </a14:m>
                <a:endParaRPr lang="en-US" sz="1800" kern="1200" dirty="0">
                  <a:solidFill>
                    <a:prstClr val="black"/>
                  </a:solidFill>
                  <a:latin typeface="Times New Roman" panose="02020603050405020304" pitchFamily="18" charset="0"/>
                  <a:ea typeface="+mn-ea"/>
                  <a:cs typeface="Times New Roman" panose="02020603050405020304" pitchFamily="18" charset="0"/>
                </a:endParaRPr>
              </a:p>
              <a:p>
                <a:pPr defTabSz="685800"/>
                <a:endParaRPr lang="en-US" sz="600" kern="1200" dirty="0">
                  <a:solidFill>
                    <a:prstClr val="black"/>
                  </a:solidFill>
                  <a:latin typeface="Times New Roman" panose="02020603050405020304" pitchFamily="18" charset="0"/>
                  <a:ea typeface="+mn-ea"/>
                  <a:cs typeface="Times New Roman" panose="02020603050405020304" pitchFamily="18" charset="0"/>
                </a:endParaRP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 Now, consider </a:t>
                </a:r>
                <a:r>
                  <a:rPr lang="en-US" sz="1800" i="1" kern="1200" dirty="0">
                    <a:solidFill>
                      <a:prstClr val="black"/>
                    </a:solidFill>
                    <a:latin typeface="Times New Roman" panose="02020603050405020304" pitchFamily="18" charset="0"/>
                    <a:ea typeface="+mn-ea"/>
                    <a:cs typeface="Times New Roman" panose="02020603050405020304" pitchFamily="18" charset="0"/>
                  </a:rPr>
                  <a:t>x</a:t>
                </a:r>
                <a:r>
                  <a:rPr lang="en-US" sz="1800" kern="1200" dirty="0">
                    <a:solidFill>
                      <a:prstClr val="black"/>
                    </a:solidFill>
                    <a:latin typeface="Times New Roman" panose="02020603050405020304" pitchFamily="18" charset="0"/>
                    <a:ea typeface="+mn-ea"/>
                    <a:cs typeface="Times New Roman" panose="02020603050405020304" pitchFamily="18" charset="0"/>
                  </a:rPr>
                  <a:t> </a:t>
                </a:r>
                <a14:m>
                  <m:oMath xmlns:m="http://schemas.openxmlformats.org/officeDocument/2006/math">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1800" kern="1200" dirty="0">
                    <a:solidFill>
                      <a:prstClr val="black"/>
                    </a:solidFill>
                    <a:latin typeface="Times New Roman" panose="02020603050405020304" pitchFamily="18" charset="0"/>
                    <a:ea typeface="+mn-ea"/>
                    <a:cs typeface="Times New Roman" panose="02020603050405020304" pitchFamily="18" charset="0"/>
                  </a:rPr>
                  <a:t> 0.</a:t>
                </a: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   It takes a time </a:t>
                </a:r>
                <a14:m>
                  <m:oMath xmlns:m="http://schemas.openxmlformats.org/officeDocument/2006/math">
                    <m:r>
                      <a:rPr lang="en-US" sz="1800" i="1" kern="1200">
                        <a:solidFill>
                          <a:prstClr val="black"/>
                        </a:solidFill>
                        <a:latin typeface="Cambria Math" panose="02040503050406030204" pitchFamily="18" charset="0"/>
                        <a:ea typeface="+mn-ea"/>
                        <a:cs typeface="Times New Roman" panose="02020603050405020304" pitchFamily="18" charset="0"/>
                      </a:rPr>
                      <m:t>𝑡</m:t>
                    </m:r>
                    <m:r>
                      <a:rPr lang="en-US" sz="1800" i="1" kern="1200">
                        <a:solidFill>
                          <a:prstClr val="black"/>
                        </a:solidFill>
                        <a:latin typeface="Cambria Math" panose="02040503050406030204" pitchFamily="18" charset="0"/>
                        <a:ea typeface="+mn-ea"/>
                        <a:cs typeface="Times New Roman" panose="02020603050405020304" pitchFamily="18" charset="0"/>
                      </a:rPr>
                      <m:t>=</m:t>
                    </m:r>
                    <m:f>
                      <m:fPr>
                        <m:ctrlPr>
                          <a:rPr lang="en-US" sz="1800" i="1" kern="1200">
                            <a:solidFill>
                              <a:prstClr val="black"/>
                            </a:solidFill>
                            <a:latin typeface="Cambria Math" panose="02040503050406030204" pitchFamily="18" charset="0"/>
                            <a:ea typeface="+mn-ea"/>
                            <a:cs typeface="Times New Roman" panose="02020603050405020304" pitchFamily="18" charset="0"/>
                          </a:rPr>
                        </m:ctrlPr>
                      </m:fPr>
                      <m:num>
                        <m:r>
                          <a:rPr lang="en-US" sz="1800" i="1" kern="1200">
                            <a:solidFill>
                              <a:prstClr val="black"/>
                            </a:solidFill>
                            <a:latin typeface="Cambria Math" panose="02040503050406030204" pitchFamily="18" charset="0"/>
                            <a:ea typeface="+mn-ea"/>
                            <a:cs typeface="Times New Roman" panose="02020603050405020304" pitchFamily="18" charset="0"/>
                          </a:rPr>
                          <m:t>𝑥</m:t>
                        </m:r>
                      </m:num>
                      <m:den>
                        <m:r>
                          <a:rPr lang="en-US" sz="1800" i="1" kern="1200">
                            <a:solidFill>
                              <a:prstClr val="black"/>
                            </a:solidFill>
                            <a:latin typeface="Cambria Math" panose="02040503050406030204" pitchFamily="18" charset="0"/>
                            <a:ea typeface="+mn-ea"/>
                            <a:cs typeface="Times New Roman" panose="02020603050405020304" pitchFamily="18" charset="0"/>
                          </a:rPr>
                          <m:t>𝑣</m:t>
                        </m:r>
                      </m:den>
                    </m:f>
                  </m:oMath>
                </a14:m>
                <a:r>
                  <a:rPr lang="en-US" sz="1800" kern="1200" dirty="0">
                    <a:solidFill>
                      <a:prstClr val="black"/>
                    </a:solidFill>
                    <a:latin typeface="Times New Roman" panose="02020603050405020304" pitchFamily="18" charset="0"/>
                    <a:ea typeface="+mn-ea"/>
                    <a:cs typeface="Times New Roman" panose="02020603050405020304" pitchFamily="18" charset="0"/>
                  </a:rPr>
                  <a:t> for the wave generated at </a:t>
                </a:r>
                <a14:m>
                  <m:oMath xmlns:m="http://schemas.openxmlformats.org/officeDocument/2006/math">
                    <m:r>
                      <a:rPr lang="en-US" sz="1800" i="1" kern="1200">
                        <a:solidFill>
                          <a:prstClr val="black"/>
                        </a:solidFill>
                        <a:latin typeface="Cambria Math" panose="02040503050406030204" pitchFamily="18" charset="0"/>
                        <a:ea typeface="+mn-ea"/>
                        <a:cs typeface="Times New Roman" panose="02020603050405020304" pitchFamily="18" charset="0"/>
                      </a:rPr>
                      <m:t>𝑥</m:t>
                    </m:r>
                    <m:r>
                      <a:rPr lang="en-US" sz="1800" i="1" kern="1200">
                        <a:solidFill>
                          <a:prstClr val="black"/>
                        </a:solidFill>
                        <a:latin typeface="Cambria Math" panose="02040503050406030204" pitchFamily="18" charset="0"/>
                        <a:ea typeface="+mn-ea"/>
                        <a:cs typeface="Times New Roman" panose="02020603050405020304" pitchFamily="18" charset="0"/>
                      </a:rPr>
                      <m:t>=</m:t>
                    </m:r>
                  </m:oMath>
                </a14:m>
                <a:r>
                  <a:rPr lang="en-US" sz="1800" kern="1200" dirty="0">
                    <a:solidFill>
                      <a:prstClr val="black"/>
                    </a:solidFill>
                    <a:latin typeface="Times New Roman" panose="02020603050405020304" pitchFamily="18" charset="0"/>
                    <a:ea typeface="+mn-ea"/>
                    <a:cs typeface="Times New Roman" panose="02020603050405020304" pitchFamily="18" charset="0"/>
                  </a:rPr>
                  <a:t> 0 to      </a:t>
                </a: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   propagate to </a:t>
                </a:r>
                <a:r>
                  <a:rPr lang="en-US" sz="1800" i="1" kern="1200" dirty="0">
                    <a:solidFill>
                      <a:prstClr val="black"/>
                    </a:solidFill>
                    <a:latin typeface="Times New Roman" panose="02020603050405020304" pitchFamily="18" charset="0"/>
                    <a:ea typeface="+mn-ea"/>
                    <a:cs typeface="Times New Roman" panose="02020603050405020304" pitchFamily="18" charset="0"/>
                  </a:rPr>
                  <a:t>x</a:t>
                </a:r>
                <a:r>
                  <a:rPr lang="en-US" sz="1800" kern="1200" dirty="0">
                    <a:solidFill>
                      <a:prstClr val="black"/>
                    </a:solidFill>
                    <a:latin typeface="Times New Roman" panose="02020603050405020304" pitchFamily="18" charset="0"/>
                    <a:ea typeface="+mn-ea"/>
                    <a:cs typeface="Times New Roman" panose="02020603050405020304" pitchFamily="18" charset="0"/>
                  </a:rPr>
                  <a:t>. Or, the oscillations at x is delayed by a time</a:t>
                </a: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   </a:t>
                </a:r>
                <a14:m>
                  <m:oMath xmlns:m="http://schemas.openxmlformats.org/officeDocument/2006/math">
                    <m:r>
                      <a:rPr lang="en-US" sz="1800" i="1" kern="1200">
                        <a:solidFill>
                          <a:prstClr val="black"/>
                        </a:solidFill>
                        <a:latin typeface="Cambria Math" panose="02040503050406030204" pitchFamily="18" charset="0"/>
                        <a:ea typeface="+mn-ea"/>
                        <a:cs typeface="Times New Roman" panose="02020603050405020304" pitchFamily="18" charset="0"/>
                      </a:rPr>
                      <m:t>𝑡</m:t>
                    </m:r>
                    <m:r>
                      <a:rPr lang="en-US" sz="1800" i="1" kern="1200">
                        <a:solidFill>
                          <a:prstClr val="black"/>
                        </a:solidFill>
                        <a:latin typeface="Cambria Math" panose="02040503050406030204" pitchFamily="18" charset="0"/>
                        <a:ea typeface="+mn-ea"/>
                        <a:cs typeface="Times New Roman" panose="02020603050405020304" pitchFamily="18" charset="0"/>
                      </a:rPr>
                      <m:t>=</m:t>
                    </m:r>
                    <m:f>
                      <m:fPr>
                        <m:ctrlPr>
                          <a:rPr lang="en-US" sz="1800" i="1" kern="1200">
                            <a:solidFill>
                              <a:prstClr val="black"/>
                            </a:solidFill>
                            <a:latin typeface="Cambria Math" panose="02040503050406030204" pitchFamily="18" charset="0"/>
                            <a:ea typeface="+mn-ea"/>
                            <a:cs typeface="Times New Roman" panose="02020603050405020304" pitchFamily="18" charset="0"/>
                          </a:rPr>
                        </m:ctrlPr>
                      </m:fPr>
                      <m:num>
                        <m:r>
                          <a:rPr lang="en-US" sz="1800" i="1" kern="1200">
                            <a:solidFill>
                              <a:prstClr val="black"/>
                            </a:solidFill>
                            <a:latin typeface="Cambria Math" panose="02040503050406030204" pitchFamily="18" charset="0"/>
                            <a:ea typeface="+mn-ea"/>
                            <a:cs typeface="Times New Roman" panose="02020603050405020304" pitchFamily="18" charset="0"/>
                          </a:rPr>
                          <m:t>𝑥</m:t>
                        </m:r>
                      </m:num>
                      <m:den>
                        <m:r>
                          <a:rPr lang="en-US" sz="1800" i="1" kern="1200">
                            <a:solidFill>
                              <a:prstClr val="black"/>
                            </a:solidFill>
                            <a:latin typeface="Cambria Math" panose="02040503050406030204" pitchFamily="18" charset="0"/>
                            <a:ea typeface="+mn-ea"/>
                            <a:cs typeface="Times New Roman" panose="02020603050405020304" pitchFamily="18" charset="0"/>
                          </a:rPr>
                          <m:t>𝑣</m:t>
                        </m:r>
                      </m:den>
                    </m:f>
                  </m:oMath>
                </a14:m>
                <a:r>
                  <a:rPr lang="en-US" sz="1800" kern="1200" dirty="0">
                    <a:solidFill>
                      <a:prstClr val="black"/>
                    </a:solidFill>
                    <a:latin typeface="Times New Roman" panose="02020603050405020304" pitchFamily="18" charset="0"/>
                    <a:ea typeface="+mn-ea"/>
                    <a:cs typeface="Times New Roman" panose="02020603050405020304" pitchFamily="18" charset="0"/>
                  </a:rPr>
                  <a:t> compared with the oscillations at </a:t>
                </a:r>
                <a14:m>
                  <m:oMath xmlns:m="http://schemas.openxmlformats.org/officeDocument/2006/math">
                    <m:r>
                      <a:rPr lang="en-US" sz="1800" i="1" kern="1200">
                        <a:solidFill>
                          <a:prstClr val="black"/>
                        </a:solidFill>
                        <a:latin typeface="Cambria Math" panose="02040503050406030204" pitchFamily="18" charset="0"/>
                        <a:ea typeface="+mn-ea"/>
                        <a:cs typeface="Times New Roman" panose="02020603050405020304" pitchFamily="18" charset="0"/>
                      </a:rPr>
                      <m:t>𝑥</m:t>
                    </m:r>
                    <m:r>
                      <a:rPr lang="en-US" sz="1800" i="1" kern="1200">
                        <a:solidFill>
                          <a:prstClr val="black"/>
                        </a:solidFill>
                        <a:latin typeface="Cambria Math" panose="02040503050406030204" pitchFamily="18" charset="0"/>
                        <a:ea typeface="+mn-ea"/>
                        <a:cs typeface="Times New Roman" panose="02020603050405020304" pitchFamily="18" charset="0"/>
                      </a:rPr>
                      <m:t>=</m:t>
                    </m:r>
                  </m:oMath>
                </a14:m>
                <a:r>
                  <a:rPr lang="en-US" sz="1800" kern="1200" dirty="0">
                    <a:solidFill>
                      <a:prstClr val="black"/>
                    </a:solidFill>
                    <a:latin typeface="Times New Roman" panose="02020603050405020304" pitchFamily="18" charset="0"/>
                    <a:ea typeface="+mn-ea"/>
                    <a:cs typeface="Times New Roman" panose="02020603050405020304" pitchFamily="18" charset="0"/>
                  </a:rPr>
                  <a:t> 0. Therefore, </a:t>
                </a: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   the oscillations at x is given by</a:t>
                </a: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	</a:t>
                </a:r>
                <a14:m>
                  <m:oMath xmlns:m="http://schemas.openxmlformats.org/officeDocument/2006/math">
                    <m:r>
                      <a:rPr lang="en-US" sz="1800" i="1" kern="1200">
                        <a:solidFill>
                          <a:prstClr val="black"/>
                        </a:solidFill>
                        <a:latin typeface="Cambria Math" panose="02040503050406030204" pitchFamily="18" charset="0"/>
                        <a:ea typeface="+mn-ea"/>
                        <a:cs typeface="Times New Roman" panose="02020603050405020304" pitchFamily="18" charset="0"/>
                      </a:rPr>
                      <m:t>𝑦</m:t>
                    </m:r>
                    <m:d>
                      <m:dPr>
                        <m:ctrlPr>
                          <a:rPr lang="en-US" sz="1800" i="1" kern="1200">
                            <a:solidFill>
                              <a:prstClr val="black"/>
                            </a:solidFill>
                            <a:latin typeface="Cambria Math" panose="02040503050406030204" pitchFamily="18" charset="0"/>
                            <a:ea typeface="+mn-ea"/>
                            <a:cs typeface="Times New Roman" panose="02020603050405020304" pitchFamily="18" charset="0"/>
                          </a:rPr>
                        </m:ctrlPr>
                      </m:dPr>
                      <m:e>
                        <m:r>
                          <a:rPr lang="en-US" sz="1800" i="1" kern="1200">
                            <a:solidFill>
                              <a:prstClr val="black"/>
                            </a:solidFill>
                            <a:latin typeface="Cambria Math" panose="02040503050406030204" pitchFamily="18" charset="0"/>
                            <a:ea typeface="+mn-ea"/>
                            <a:cs typeface="Times New Roman" panose="02020603050405020304" pitchFamily="18" charset="0"/>
                          </a:rPr>
                          <m:t>𝑥</m:t>
                        </m:r>
                        <m:r>
                          <a:rPr lang="en-US" sz="1800" i="1" kern="1200">
                            <a:solidFill>
                              <a:prstClr val="black"/>
                            </a:solidFill>
                            <a:latin typeface="Cambria Math" panose="02040503050406030204" pitchFamily="18" charset="0"/>
                            <a:ea typeface="+mn-ea"/>
                            <a:cs typeface="Times New Roman" panose="02020603050405020304" pitchFamily="18" charset="0"/>
                          </a:rPr>
                          <m:t>,</m:t>
                        </m:r>
                        <m:r>
                          <a:rPr lang="en-US" sz="1800" i="1" kern="1200">
                            <a:solidFill>
                              <a:prstClr val="black"/>
                            </a:solidFill>
                            <a:latin typeface="Cambria Math" panose="02040503050406030204" pitchFamily="18" charset="0"/>
                            <a:ea typeface="+mn-ea"/>
                            <a:cs typeface="Times New Roman" panose="02020603050405020304" pitchFamily="18" charset="0"/>
                          </a:rPr>
                          <m:t>𝑡</m:t>
                        </m:r>
                      </m:e>
                    </m:d>
                    <m:r>
                      <a:rPr lang="en-US" sz="1800" i="1" kern="1200">
                        <a:solidFill>
                          <a:prstClr val="black"/>
                        </a:solidFill>
                        <a:latin typeface="Cambria Math" panose="02040503050406030204" pitchFamily="18" charset="0"/>
                        <a:ea typeface="+mn-ea"/>
                        <a:cs typeface="Times New Roman" panose="02020603050405020304" pitchFamily="18" charset="0"/>
                      </a:rPr>
                      <m:t>=</m:t>
                    </m:r>
                    <m:r>
                      <a:rPr lang="en-US" sz="1800" i="1" kern="1200">
                        <a:solidFill>
                          <a:prstClr val="black"/>
                        </a:solidFill>
                        <a:latin typeface="Cambria Math" panose="02040503050406030204" pitchFamily="18" charset="0"/>
                        <a:ea typeface="+mn-ea"/>
                        <a:cs typeface="Times New Roman" panose="02020603050405020304" pitchFamily="18" charset="0"/>
                      </a:rPr>
                      <m:t>𝐴</m:t>
                    </m:r>
                    <m:func>
                      <m:funcPr>
                        <m:ctrlPr>
                          <a:rPr lang="en-US" sz="1800" i="1" kern="1200">
                            <a:solidFill>
                              <a:prstClr val="black"/>
                            </a:solidFill>
                            <a:latin typeface="Cambria Math" panose="02040503050406030204" pitchFamily="18" charset="0"/>
                            <a:ea typeface="+mn-ea"/>
                            <a:cs typeface="Times New Roman" panose="02020603050405020304" pitchFamily="18" charset="0"/>
                          </a:rPr>
                        </m:ctrlPr>
                      </m:funcPr>
                      <m:fName>
                        <m:r>
                          <m:rPr>
                            <m:sty m:val="p"/>
                          </m:rPr>
                          <a:rPr lang="en-US" sz="1800" kern="1200">
                            <a:solidFill>
                              <a:prstClr val="black"/>
                            </a:solidFill>
                            <a:latin typeface="Cambria Math" panose="02040503050406030204" pitchFamily="18" charset="0"/>
                            <a:ea typeface="+mn-ea"/>
                            <a:cs typeface="Times New Roman" panose="02020603050405020304" pitchFamily="18" charset="0"/>
                          </a:rPr>
                          <m:t>sin</m:t>
                        </m:r>
                      </m:fName>
                      <m:e>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𝜔</m:t>
                        </m:r>
                        <m:d>
                          <m:dPr>
                            <m:ctrlP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m:t>
                            </m:r>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1800" i="1" kern="1200">
                                    <a:solidFill>
                                      <a:prstClr val="black"/>
                                    </a:solidFill>
                                    <a:latin typeface="Cambria Math" panose="02040503050406030204" pitchFamily="18" charset="0"/>
                                    <a:ea typeface="+mn-ea"/>
                                    <a:cs typeface="Times New Roman" panose="02020603050405020304" pitchFamily="18" charset="0"/>
                                  </a:rPr>
                                </m:ctrlPr>
                              </m:fPr>
                              <m:num>
                                <m:r>
                                  <a:rPr lang="en-US" sz="1800" i="1" kern="1200">
                                    <a:solidFill>
                                      <a:prstClr val="black"/>
                                    </a:solidFill>
                                    <a:latin typeface="Cambria Math" panose="02040503050406030204" pitchFamily="18" charset="0"/>
                                    <a:ea typeface="+mn-ea"/>
                                    <a:cs typeface="Times New Roman" panose="02020603050405020304" pitchFamily="18" charset="0"/>
                                  </a:rPr>
                                  <m:t>𝑥</m:t>
                                </m:r>
                              </m:num>
                              <m:den>
                                <m:r>
                                  <a:rPr lang="en-US" sz="1800" i="1" kern="1200">
                                    <a:solidFill>
                                      <a:prstClr val="black"/>
                                    </a:solidFill>
                                    <a:latin typeface="Cambria Math" panose="02040503050406030204" pitchFamily="18" charset="0"/>
                                    <a:ea typeface="+mn-ea"/>
                                    <a:cs typeface="Times New Roman" panose="02020603050405020304" pitchFamily="18" charset="0"/>
                                  </a:rPr>
                                  <m:t>𝑣</m:t>
                                </m:r>
                              </m:den>
                            </m:f>
                          </m:e>
                        </m:d>
                      </m:e>
                    </m:func>
                    <m:r>
                      <a:rPr lang="en-US" sz="1800" i="1" kern="1200">
                        <a:solidFill>
                          <a:prstClr val="black"/>
                        </a:solidFill>
                        <a:latin typeface="Cambria Math" panose="02040503050406030204" pitchFamily="18" charset="0"/>
                        <a:ea typeface="+mn-ea"/>
                        <a:cs typeface="Times New Roman" panose="02020603050405020304" pitchFamily="18" charset="0"/>
                      </a:rPr>
                      <m:t>=</m:t>
                    </m:r>
                    <m:r>
                      <a:rPr lang="en-US" sz="1800" i="1" kern="1200">
                        <a:solidFill>
                          <a:prstClr val="black"/>
                        </a:solidFill>
                        <a:latin typeface="Cambria Math" panose="02040503050406030204" pitchFamily="18" charset="0"/>
                        <a:ea typeface="+mn-ea"/>
                        <a:cs typeface="Times New Roman" panose="02020603050405020304" pitchFamily="18" charset="0"/>
                      </a:rPr>
                      <m:t>𝐴</m:t>
                    </m:r>
                    <m:func>
                      <m:funcPr>
                        <m:ctrlPr>
                          <a:rPr lang="en-US" sz="1800" i="1" kern="1200">
                            <a:solidFill>
                              <a:prstClr val="black"/>
                            </a:solidFill>
                            <a:latin typeface="Cambria Math" panose="02040503050406030204" pitchFamily="18" charset="0"/>
                            <a:ea typeface="+mn-ea"/>
                            <a:cs typeface="Times New Roman" panose="02020603050405020304" pitchFamily="18" charset="0"/>
                          </a:rPr>
                        </m:ctrlPr>
                      </m:funcPr>
                      <m:fName>
                        <m:r>
                          <m:rPr>
                            <m:sty m:val="p"/>
                          </m:rPr>
                          <a:rPr lang="en-US" sz="1800" kern="1200">
                            <a:solidFill>
                              <a:prstClr val="black"/>
                            </a:solidFill>
                            <a:latin typeface="Cambria Math" panose="02040503050406030204" pitchFamily="18" charset="0"/>
                            <a:ea typeface="+mn-ea"/>
                            <a:cs typeface="Times New Roman" panose="02020603050405020304" pitchFamily="18" charset="0"/>
                          </a:rPr>
                          <m:t>sin</m:t>
                        </m:r>
                      </m:fName>
                      <m:e>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𝑓</m:t>
                        </m:r>
                        <m:d>
                          <m:dPr>
                            <m:ctrlP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m:t>
                            </m:r>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1800" i="1" kern="1200">
                                    <a:solidFill>
                                      <a:prstClr val="black"/>
                                    </a:solidFill>
                                    <a:latin typeface="Cambria Math" panose="02040503050406030204" pitchFamily="18" charset="0"/>
                                    <a:ea typeface="+mn-ea"/>
                                    <a:cs typeface="Times New Roman" panose="02020603050405020304" pitchFamily="18" charset="0"/>
                                  </a:rPr>
                                </m:ctrlPr>
                              </m:fPr>
                              <m:num>
                                <m:r>
                                  <a:rPr lang="en-US" sz="1800" i="1" kern="1200">
                                    <a:solidFill>
                                      <a:prstClr val="black"/>
                                    </a:solidFill>
                                    <a:latin typeface="Cambria Math" panose="02040503050406030204" pitchFamily="18" charset="0"/>
                                    <a:ea typeface="+mn-ea"/>
                                    <a:cs typeface="Times New Roman" panose="02020603050405020304" pitchFamily="18" charset="0"/>
                                  </a:rPr>
                                  <m:t>𝑥</m:t>
                                </m:r>
                              </m:num>
                              <m:den>
                                <m:r>
                                  <a:rPr lang="en-US" sz="1800" i="1" kern="1200">
                                    <a:solidFill>
                                      <a:prstClr val="black"/>
                                    </a:solidFill>
                                    <a:latin typeface="Cambria Math" panose="02040503050406030204" pitchFamily="18" charset="0"/>
                                    <a:ea typeface="+mn-ea"/>
                                    <a:cs typeface="Times New Roman" panose="02020603050405020304" pitchFamily="18" charset="0"/>
                                  </a:rPr>
                                  <m:t>𝑣</m:t>
                                </m:r>
                              </m:den>
                            </m:f>
                          </m:e>
                        </m:d>
                      </m:e>
                    </m:func>
                  </m:oMath>
                </a14:m>
                <a:endParaRPr lang="en-US" sz="1800" kern="12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endParaRP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 		</a:t>
                </a:r>
                <a14:m>
                  <m:oMath xmlns:m="http://schemas.openxmlformats.org/officeDocument/2006/math">
                    <m:r>
                      <a:rPr lang="en-US" sz="1800" i="1" kern="1200">
                        <a:solidFill>
                          <a:prstClr val="black"/>
                        </a:solidFill>
                        <a:latin typeface="Cambria Math" panose="02040503050406030204" pitchFamily="18" charset="0"/>
                        <a:ea typeface="+mn-ea"/>
                        <a:cs typeface="Times New Roman" panose="02020603050405020304" pitchFamily="18" charset="0"/>
                      </a:rPr>
                      <m:t>=</m:t>
                    </m:r>
                    <m:r>
                      <a:rPr lang="en-US" sz="1800" i="1" kern="1200">
                        <a:solidFill>
                          <a:prstClr val="black"/>
                        </a:solidFill>
                        <a:latin typeface="Cambria Math" panose="02040503050406030204" pitchFamily="18" charset="0"/>
                        <a:ea typeface="+mn-ea"/>
                        <a:cs typeface="Times New Roman" panose="02020603050405020304" pitchFamily="18" charset="0"/>
                      </a:rPr>
                      <m:t>𝐴</m:t>
                    </m:r>
                    <m:func>
                      <m:funcPr>
                        <m:ctrlPr>
                          <a:rPr lang="en-US" sz="1800" i="1" kern="1200">
                            <a:solidFill>
                              <a:prstClr val="black"/>
                            </a:solidFill>
                            <a:latin typeface="Cambria Math" panose="02040503050406030204" pitchFamily="18" charset="0"/>
                            <a:ea typeface="+mn-ea"/>
                            <a:cs typeface="Times New Roman" panose="02020603050405020304" pitchFamily="18" charset="0"/>
                          </a:rPr>
                        </m:ctrlPr>
                      </m:funcPr>
                      <m:fName>
                        <m:r>
                          <m:rPr>
                            <m:sty m:val="p"/>
                          </m:rPr>
                          <a:rPr lang="en-US" sz="1800" kern="1200">
                            <a:solidFill>
                              <a:prstClr val="black"/>
                            </a:solidFill>
                            <a:latin typeface="Cambria Math" panose="02040503050406030204" pitchFamily="18" charset="0"/>
                            <a:ea typeface="+mn-ea"/>
                            <a:cs typeface="Times New Roman" panose="02020603050405020304" pitchFamily="18" charset="0"/>
                          </a:rPr>
                          <m:t>sin</m:t>
                        </m:r>
                      </m:fName>
                      <m:e>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d>
                          <m:dPr>
                            <m:ctrlP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1800" i="1" kern="1200">
                                    <a:solidFill>
                                      <a:prstClr val="black"/>
                                    </a:solidFill>
                                    <a:latin typeface="Cambria Math" panose="02040503050406030204" pitchFamily="18" charset="0"/>
                                    <a:ea typeface="+mn-ea"/>
                                    <a:cs typeface="Times New Roman" panose="02020603050405020304" pitchFamily="18" charset="0"/>
                                  </a:rPr>
                                </m:ctrlPr>
                              </m:fPr>
                              <m:num>
                                <m:r>
                                  <a:rPr lang="en-US" sz="1800" i="1" kern="1200">
                                    <a:solidFill>
                                      <a:prstClr val="black"/>
                                    </a:solidFill>
                                    <a:latin typeface="Cambria Math" panose="02040503050406030204" pitchFamily="18" charset="0"/>
                                    <a:ea typeface="+mn-ea"/>
                                    <a:cs typeface="Times New Roman" panose="02020603050405020304" pitchFamily="18" charset="0"/>
                                  </a:rPr>
                                  <m:t>𝑡</m:t>
                                </m:r>
                              </m:num>
                              <m:den>
                                <m:r>
                                  <a:rPr lang="en-US" sz="1800" i="1" kern="1200">
                                    <a:solidFill>
                                      <a:prstClr val="black"/>
                                    </a:solidFill>
                                    <a:latin typeface="Cambria Math" panose="02040503050406030204" pitchFamily="18" charset="0"/>
                                    <a:ea typeface="+mn-ea"/>
                                    <a:cs typeface="Times New Roman" panose="02020603050405020304" pitchFamily="18" charset="0"/>
                                  </a:rPr>
                                  <m:t>𝑇</m:t>
                                </m:r>
                              </m:den>
                            </m:f>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1800" i="1" kern="1200">
                                    <a:solidFill>
                                      <a:prstClr val="black"/>
                                    </a:solidFill>
                                    <a:latin typeface="Cambria Math" panose="02040503050406030204" pitchFamily="18" charset="0"/>
                                    <a:ea typeface="+mn-ea"/>
                                    <a:cs typeface="Times New Roman" panose="02020603050405020304" pitchFamily="18" charset="0"/>
                                  </a:rPr>
                                </m:ctrlPr>
                              </m:fPr>
                              <m:num>
                                <m:r>
                                  <a:rPr lang="en-US" sz="1800" i="1" kern="1200">
                                    <a:solidFill>
                                      <a:prstClr val="black"/>
                                    </a:solidFill>
                                    <a:latin typeface="Cambria Math" panose="02040503050406030204" pitchFamily="18" charset="0"/>
                                    <a:ea typeface="+mn-ea"/>
                                    <a:cs typeface="Times New Roman" panose="02020603050405020304" pitchFamily="18" charset="0"/>
                                  </a:rPr>
                                  <m:t>𝑓𝑥</m:t>
                                </m:r>
                              </m:num>
                              <m:den>
                                <m:r>
                                  <a:rPr lang="en-US" sz="1800" i="1" kern="1200">
                                    <a:solidFill>
                                      <a:prstClr val="black"/>
                                    </a:solidFill>
                                    <a:latin typeface="Cambria Math" panose="02040503050406030204" pitchFamily="18" charset="0"/>
                                    <a:ea typeface="+mn-ea"/>
                                    <a:cs typeface="Times New Roman" panose="02020603050405020304" pitchFamily="18" charset="0"/>
                                  </a:rPr>
                                  <m:t>𝑣</m:t>
                                </m:r>
                              </m:den>
                            </m:f>
                          </m:e>
                        </m:d>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1800" i="1" kern="1200">
                            <a:solidFill>
                              <a:prstClr val="black"/>
                            </a:solidFill>
                            <a:latin typeface="Cambria Math" panose="02040503050406030204" pitchFamily="18" charset="0"/>
                            <a:ea typeface="+mn-ea"/>
                            <a:cs typeface="Times New Roman" panose="02020603050405020304" pitchFamily="18" charset="0"/>
                          </a:rPr>
                          <m:t>𝐴</m:t>
                        </m:r>
                        <m:func>
                          <m:funcPr>
                            <m:ctrlPr>
                              <a:rPr lang="en-US" sz="1800" i="1" kern="1200">
                                <a:solidFill>
                                  <a:prstClr val="black"/>
                                </a:solidFill>
                                <a:latin typeface="Cambria Math" panose="02040503050406030204" pitchFamily="18" charset="0"/>
                                <a:ea typeface="+mn-ea"/>
                                <a:cs typeface="Times New Roman" panose="02020603050405020304" pitchFamily="18" charset="0"/>
                              </a:rPr>
                            </m:ctrlPr>
                          </m:funcPr>
                          <m:fName>
                            <m:r>
                              <m:rPr>
                                <m:sty m:val="p"/>
                              </m:rPr>
                              <a:rPr lang="en-US" sz="1800" kern="1200">
                                <a:solidFill>
                                  <a:prstClr val="black"/>
                                </a:solidFill>
                                <a:latin typeface="Cambria Math" panose="02040503050406030204" pitchFamily="18" charset="0"/>
                                <a:ea typeface="+mn-ea"/>
                                <a:cs typeface="Times New Roman" panose="02020603050405020304" pitchFamily="18" charset="0"/>
                              </a:rPr>
                              <m:t>sin</m:t>
                            </m:r>
                          </m:fName>
                          <m:e>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d>
                              <m:dPr>
                                <m:ctrlP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1800" i="1" kern="1200">
                                        <a:solidFill>
                                          <a:prstClr val="black"/>
                                        </a:solidFill>
                                        <a:latin typeface="Cambria Math" panose="02040503050406030204" pitchFamily="18" charset="0"/>
                                        <a:ea typeface="+mn-ea"/>
                                        <a:cs typeface="Times New Roman" panose="02020603050405020304" pitchFamily="18" charset="0"/>
                                      </a:rPr>
                                    </m:ctrlPr>
                                  </m:fPr>
                                  <m:num>
                                    <m:r>
                                      <a:rPr lang="en-US" sz="1800" i="1" kern="1200">
                                        <a:solidFill>
                                          <a:prstClr val="black"/>
                                        </a:solidFill>
                                        <a:latin typeface="Cambria Math" panose="02040503050406030204" pitchFamily="18" charset="0"/>
                                        <a:ea typeface="+mn-ea"/>
                                        <a:cs typeface="Times New Roman" panose="02020603050405020304" pitchFamily="18" charset="0"/>
                                      </a:rPr>
                                      <m:t>𝑡</m:t>
                                    </m:r>
                                  </m:num>
                                  <m:den>
                                    <m:r>
                                      <a:rPr lang="en-US" sz="1800" i="1" kern="1200">
                                        <a:solidFill>
                                          <a:prstClr val="black"/>
                                        </a:solidFill>
                                        <a:latin typeface="Cambria Math" panose="02040503050406030204" pitchFamily="18" charset="0"/>
                                        <a:ea typeface="+mn-ea"/>
                                        <a:cs typeface="Times New Roman" panose="02020603050405020304" pitchFamily="18" charset="0"/>
                                      </a:rPr>
                                      <m:t>𝑇</m:t>
                                    </m:r>
                                  </m:den>
                                </m:f>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1800" i="1" kern="1200">
                                        <a:solidFill>
                                          <a:prstClr val="black"/>
                                        </a:solidFill>
                                        <a:latin typeface="Cambria Math" panose="02040503050406030204" pitchFamily="18" charset="0"/>
                                        <a:ea typeface="+mn-ea"/>
                                        <a:cs typeface="Times New Roman" panose="02020603050405020304" pitchFamily="18" charset="0"/>
                                      </a:rPr>
                                    </m:ctrlPr>
                                  </m:fPr>
                                  <m:num>
                                    <m:r>
                                      <a:rPr lang="en-US" sz="1800" i="1" kern="1200">
                                        <a:solidFill>
                                          <a:prstClr val="black"/>
                                        </a:solidFill>
                                        <a:latin typeface="Cambria Math" panose="02040503050406030204" pitchFamily="18" charset="0"/>
                                        <a:ea typeface="+mn-ea"/>
                                        <a:cs typeface="Times New Roman" panose="02020603050405020304" pitchFamily="18" charset="0"/>
                                      </a:rPr>
                                      <m:t>𝑥</m:t>
                                    </m:r>
                                  </m:num>
                                  <m:den>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𝜆</m:t>
                                    </m:r>
                                  </m:den>
                                </m:f>
                              </m:e>
                            </m:d>
                          </m:e>
                        </m:func>
                      </m:e>
                    </m:func>
                  </m:oMath>
                </a14:m>
                <a:endParaRPr lang="en-US" sz="1800" kern="1200" dirty="0">
                  <a:solidFill>
                    <a:prstClr val="black"/>
                  </a:solidFill>
                  <a:latin typeface="Times New Roman" panose="02020603050405020304" pitchFamily="18" charset="0"/>
                  <a:ea typeface="+mn-ea"/>
                  <a:cs typeface="Times New Roman" panose="02020603050405020304" pitchFamily="18"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150887" y="2400772"/>
                <a:ext cx="5847747" cy="3232167"/>
              </a:xfrm>
              <a:prstGeom prst="rect">
                <a:avLst/>
              </a:prstGeom>
              <a:blipFill>
                <a:blip r:embed="rId3"/>
                <a:stretch>
                  <a:fillRect l="-832" t="-940"/>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146653" y="1546151"/>
                <a:ext cx="4243313" cy="646331"/>
              </a:xfrm>
              <a:prstGeom prst="rect">
                <a:avLst/>
              </a:prstGeom>
              <a:noFill/>
              <a:ln>
                <a:solidFill>
                  <a:schemeClr val="tx1"/>
                </a:solidFill>
              </a:ln>
            </p:spPr>
            <p:txBody>
              <a:bodyPr wrap="square" rtlCol="0">
                <a:spAutoFit/>
              </a:bodyPr>
              <a:lstStyle/>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How is the displacement from equilibrium</a:t>
                </a: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 related to position and time?	</a:t>
                </a:r>
                <a14:m>
                  <m:oMath xmlns:m="http://schemas.openxmlformats.org/officeDocument/2006/math">
                    <m:r>
                      <a:rPr lang="en-US" sz="1800" i="1" kern="1200">
                        <a:solidFill>
                          <a:prstClr val="black"/>
                        </a:solidFill>
                        <a:latin typeface="Cambria Math" panose="02040503050406030204" pitchFamily="18" charset="0"/>
                        <a:ea typeface="+mn-ea"/>
                        <a:cs typeface="Times New Roman" panose="02020603050405020304" pitchFamily="18" charset="0"/>
                      </a:rPr>
                      <m:t>𝑦</m:t>
                    </m:r>
                    <m:r>
                      <a:rPr lang="en-US" sz="1800" i="1" kern="1200">
                        <a:solidFill>
                          <a:prstClr val="black"/>
                        </a:solidFill>
                        <a:latin typeface="Cambria Math" panose="02040503050406030204" pitchFamily="18" charset="0"/>
                        <a:ea typeface="+mn-ea"/>
                        <a:cs typeface="Times New Roman" panose="02020603050405020304" pitchFamily="18" charset="0"/>
                      </a:rPr>
                      <m:t>=</m:t>
                    </m:r>
                    <m:r>
                      <a:rPr lang="en-US" sz="1800" i="1" kern="1200">
                        <a:solidFill>
                          <a:prstClr val="black"/>
                        </a:solidFill>
                        <a:latin typeface="Cambria Math" panose="02040503050406030204" pitchFamily="18" charset="0"/>
                        <a:ea typeface="+mn-ea"/>
                        <a:cs typeface="Times New Roman" panose="02020603050405020304" pitchFamily="18" charset="0"/>
                      </a:rPr>
                      <m:t>𝑓</m:t>
                    </m:r>
                    <m:r>
                      <a:rPr lang="en-US" sz="1800" i="1" kern="1200">
                        <a:solidFill>
                          <a:prstClr val="black"/>
                        </a:solidFill>
                        <a:latin typeface="Cambria Math" panose="02040503050406030204" pitchFamily="18" charset="0"/>
                        <a:ea typeface="+mn-ea"/>
                        <a:cs typeface="Times New Roman" panose="02020603050405020304" pitchFamily="18" charset="0"/>
                      </a:rPr>
                      <m:t>(</m:t>
                    </m:r>
                    <m:r>
                      <a:rPr lang="en-US" sz="1800" i="1" kern="1200">
                        <a:solidFill>
                          <a:prstClr val="black"/>
                        </a:solidFill>
                        <a:latin typeface="Cambria Math" panose="02040503050406030204" pitchFamily="18" charset="0"/>
                        <a:ea typeface="+mn-ea"/>
                        <a:cs typeface="Times New Roman" panose="02020603050405020304" pitchFamily="18" charset="0"/>
                      </a:rPr>
                      <m:t>𝑥</m:t>
                    </m:r>
                    <m:r>
                      <a:rPr lang="en-US" sz="1800" i="1" kern="1200">
                        <a:solidFill>
                          <a:prstClr val="black"/>
                        </a:solidFill>
                        <a:latin typeface="Cambria Math" panose="02040503050406030204" pitchFamily="18" charset="0"/>
                        <a:ea typeface="+mn-ea"/>
                        <a:cs typeface="Times New Roman" panose="02020603050405020304" pitchFamily="18" charset="0"/>
                      </a:rPr>
                      <m:t>,</m:t>
                    </m:r>
                    <m:r>
                      <a:rPr lang="en-US" sz="1800" i="1" kern="1200">
                        <a:solidFill>
                          <a:prstClr val="black"/>
                        </a:solidFill>
                        <a:latin typeface="Cambria Math" panose="02040503050406030204" pitchFamily="18" charset="0"/>
                        <a:ea typeface="+mn-ea"/>
                        <a:cs typeface="Times New Roman" panose="02020603050405020304" pitchFamily="18" charset="0"/>
                      </a:rPr>
                      <m:t>𝑡</m:t>
                    </m:r>
                    <m:r>
                      <a:rPr lang="en-US" sz="1800" i="1" kern="1200">
                        <a:solidFill>
                          <a:prstClr val="black"/>
                        </a:solidFill>
                        <a:latin typeface="Cambria Math" panose="02040503050406030204" pitchFamily="18" charset="0"/>
                        <a:ea typeface="+mn-ea"/>
                        <a:cs typeface="Times New Roman" panose="02020603050405020304" pitchFamily="18" charset="0"/>
                      </a:rPr>
                      <m:t>)</m:t>
                    </m:r>
                  </m:oMath>
                </a14:m>
                <a:endParaRPr lang="en-US" sz="1800" kern="1200" dirty="0">
                  <a:solidFill>
                    <a:prstClr val="black"/>
                  </a:solidFill>
                  <a:latin typeface="Times New Roman" panose="02020603050405020304" pitchFamily="18" charset="0"/>
                  <a:ea typeface="+mn-ea"/>
                  <a:cs typeface="Times New Roman" panose="02020603050405020304" pitchFamily="18"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146653" y="1546151"/>
                <a:ext cx="4243313" cy="646331"/>
              </a:xfrm>
              <a:prstGeom prst="rect">
                <a:avLst/>
              </a:prstGeom>
              <a:blipFill>
                <a:blip r:embed="rId4"/>
                <a:stretch>
                  <a:fillRect l="-1003" t="-4630" b="-12963"/>
                </a:stretch>
              </a:blipFill>
              <a:ln>
                <a:solidFill>
                  <a:schemeClr val="tx1"/>
                </a:solidFill>
              </a:ln>
            </p:spPr>
            <p:txBody>
              <a:bodyPr/>
              <a:lstStyle/>
              <a:p>
                <a:r>
                  <a:rPr lang="en-US">
                    <a:noFill/>
                  </a:rPr>
                  <a:t> </a:t>
                </a:r>
              </a:p>
            </p:txBody>
          </p:sp>
        </mc:Fallback>
      </mc:AlternateContent>
      <p:grpSp>
        <p:nvGrpSpPr>
          <p:cNvPr id="15" name="Group 14"/>
          <p:cNvGrpSpPr/>
          <p:nvPr/>
        </p:nvGrpSpPr>
        <p:grpSpPr>
          <a:xfrm>
            <a:off x="6301788" y="1260947"/>
            <a:ext cx="2820973" cy="4313246"/>
            <a:chOff x="8152552" y="499761"/>
            <a:chExt cx="3761297" cy="5750995"/>
          </a:xfrm>
        </p:grpSpPr>
        <p:grpSp>
          <p:nvGrpSpPr>
            <p:cNvPr id="9" name="Group 8"/>
            <p:cNvGrpSpPr/>
            <p:nvPr/>
          </p:nvGrpSpPr>
          <p:grpSpPr>
            <a:xfrm>
              <a:off x="8152552" y="3377952"/>
              <a:ext cx="3761297" cy="2872804"/>
              <a:chOff x="6237614" y="610038"/>
              <a:chExt cx="3761297" cy="2872804"/>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37614" y="633213"/>
                <a:ext cx="3761297" cy="2849629"/>
              </a:xfrm>
              <a:prstGeom prst="rect">
                <a:avLst/>
              </a:prstGeom>
            </p:spPr>
          </p:pic>
          <p:sp>
            <p:nvSpPr>
              <p:cNvPr id="8" name="Rectangle 7"/>
              <p:cNvSpPr/>
              <p:nvPr/>
            </p:nvSpPr>
            <p:spPr>
              <a:xfrm>
                <a:off x="6722076" y="610038"/>
                <a:ext cx="3276835" cy="750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a:solidFill>
                    <a:prstClr val="white"/>
                  </a:solidFill>
                  <a:latin typeface="Calibri" panose="020F0502020204030204"/>
                </a:endParaRPr>
              </a:p>
            </p:txBody>
          </p:sp>
          <p:sp>
            <p:nvSpPr>
              <p:cNvPr id="12" name="Rectangle 11"/>
              <p:cNvSpPr/>
              <p:nvPr/>
            </p:nvSpPr>
            <p:spPr>
              <a:xfrm>
                <a:off x="6241808" y="3192986"/>
                <a:ext cx="771886" cy="257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a:solidFill>
                    <a:prstClr val="white"/>
                  </a:solidFill>
                  <a:latin typeface="Calibri" panose="020F0502020204030204"/>
                </a:endParaRPr>
              </a:p>
            </p:txBody>
          </p:sp>
        </p:grpSp>
        <p:grpSp>
          <p:nvGrpSpPr>
            <p:cNvPr id="4" name="Group 3"/>
            <p:cNvGrpSpPr/>
            <p:nvPr/>
          </p:nvGrpSpPr>
          <p:grpSpPr>
            <a:xfrm>
              <a:off x="8152552" y="499761"/>
              <a:ext cx="3708287" cy="3014570"/>
              <a:chOff x="8263466" y="1163924"/>
              <a:chExt cx="3708287" cy="3017664"/>
            </a:xfrm>
          </p:grpSpPr>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63466" y="1163924"/>
                <a:ext cx="3708287" cy="3017664"/>
              </a:xfrm>
              <a:prstGeom prst="rect">
                <a:avLst/>
              </a:prstGeom>
            </p:spPr>
          </p:pic>
          <p:sp>
            <p:nvSpPr>
              <p:cNvPr id="3" name="Rectangle 2"/>
              <p:cNvSpPr/>
              <p:nvPr/>
            </p:nvSpPr>
            <p:spPr>
              <a:xfrm>
                <a:off x="8726311" y="1163924"/>
                <a:ext cx="3245442" cy="92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dirty="0">
                  <a:solidFill>
                    <a:prstClr val="white"/>
                  </a:solidFill>
                  <a:latin typeface="Calibri" panose="020F0502020204030204"/>
                </a:endParaRPr>
              </a:p>
            </p:txBody>
          </p:sp>
          <p:sp>
            <p:nvSpPr>
              <p:cNvPr id="11" name="Rectangle 10"/>
              <p:cNvSpPr/>
              <p:nvPr/>
            </p:nvSpPr>
            <p:spPr>
              <a:xfrm>
                <a:off x="8302977" y="3841380"/>
                <a:ext cx="592668" cy="340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a:solidFill>
                    <a:prstClr val="white"/>
                  </a:solidFill>
                  <a:latin typeface="Calibri" panose="020F0502020204030204"/>
                </a:endParaRPr>
              </a:p>
            </p:txBody>
          </p:sp>
        </p:grpSp>
        <p:sp>
          <p:nvSpPr>
            <p:cNvPr id="13" name="TextBox 12"/>
            <p:cNvSpPr txBox="1"/>
            <p:nvPr/>
          </p:nvSpPr>
          <p:spPr>
            <a:xfrm>
              <a:off x="9524587" y="1071226"/>
              <a:ext cx="684376" cy="400109"/>
            </a:xfrm>
            <a:prstGeom prst="rect">
              <a:avLst/>
            </a:prstGeom>
            <a:noFill/>
          </p:spPr>
          <p:txBody>
            <a:bodyPr wrap="none" rtlCol="0">
              <a:spAutoFit/>
            </a:bodyPr>
            <a:lstStyle/>
            <a:p>
              <a:pPr defTabSz="685800"/>
              <a:r>
                <a:rPr lang="en-US" sz="1350" i="1" kern="1200" dirty="0">
                  <a:solidFill>
                    <a:prstClr val="black"/>
                  </a:solidFill>
                  <a:latin typeface="Times New Roman" panose="02020603050405020304" pitchFamily="18" charset="0"/>
                  <a:ea typeface="+mn-ea"/>
                  <a:cs typeface="Times New Roman" panose="02020603050405020304" pitchFamily="18" charset="0"/>
                </a:rPr>
                <a:t>x</a:t>
              </a:r>
              <a:r>
                <a:rPr lang="en-US" sz="1350" kern="1200" dirty="0">
                  <a:solidFill>
                    <a:prstClr val="black"/>
                  </a:solidFill>
                  <a:latin typeface="Calibri" panose="020F0502020204030204"/>
                  <a:ea typeface="+mn-ea"/>
                  <a:cs typeface="+mn-cs"/>
                </a:rPr>
                <a:t> = 0</a:t>
              </a:r>
            </a:p>
          </p:txBody>
        </p:sp>
        <p:sp>
          <p:nvSpPr>
            <p:cNvPr id="14" name="TextBox 13"/>
            <p:cNvSpPr txBox="1"/>
            <p:nvPr/>
          </p:nvSpPr>
          <p:spPr>
            <a:xfrm>
              <a:off x="9442275" y="3708913"/>
              <a:ext cx="645904" cy="400109"/>
            </a:xfrm>
            <a:prstGeom prst="rect">
              <a:avLst/>
            </a:prstGeom>
            <a:noFill/>
          </p:spPr>
          <p:txBody>
            <a:bodyPr wrap="none" rtlCol="0">
              <a:spAutoFit/>
            </a:bodyPr>
            <a:lstStyle/>
            <a:p>
              <a:pPr defTabSz="685800"/>
              <a:r>
                <a:rPr lang="en-US" sz="1350" i="1" kern="1200" dirty="0">
                  <a:solidFill>
                    <a:prstClr val="black"/>
                  </a:solidFill>
                  <a:latin typeface="Times New Roman" panose="02020603050405020304" pitchFamily="18" charset="0"/>
                  <a:ea typeface="+mn-ea"/>
                  <a:cs typeface="Times New Roman" panose="02020603050405020304" pitchFamily="18" charset="0"/>
                </a:rPr>
                <a:t>t</a:t>
              </a:r>
              <a:r>
                <a:rPr lang="en-US" sz="1350" kern="1200" dirty="0">
                  <a:solidFill>
                    <a:prstClr val="black"/>
                  </a:solidFill>
                  <a:latin typeface="Calibri" panose="020F0502020204030204"/>
                  <a:ea typeface="+mn-ea"/>
                  <a:cs typeface="+mn-cs"/>
                </a:rPr>
                <a:t> = 0</a:t>
              </a:r>
            </a:p>
          </p:txBody>
        </p:sp>
      </p:grpSp>
    </p:spTree>
    <p:extLst>
      <p:ext uri="{BB962C8B-B14F-4D97-AF65-F5344CB8AC3E}">
        <p14:creationId xmlns:p14="http://schemas.microsoft.com/office/powerpoint/2010/main" val="2829538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Mechanical Waves – Figure 12.1</a:t>
            </a:r>
            <a:endParaRPr lang="en-AU" sz="3200" dirty="0"/>
          </a:p>
        </p:txBody>
      </p:sp>
      <p:sp>
        <p:nvSpPr>
          <p:cNvPr id="3" name="Content Placeholder 2"/>
          <p:cNvSpPr>
            <a:spLocks noGrp="1"/>
          </p:cNvSpPr>
          <p:nvPr>
            <p:ph sz="quarter" idx="13"/>
          </p:nvPr>
        </p:nvSpPr>
        <p:spPr>
          <a:xfrm>
            <a:off x="457200" y="1556326"/>
            <a:ext cx="3935506" cy="4467955"/>
          </a:xfrm>
        </p:spPr>
        <p:txBody>
          <a:bodyPr/>
          <a:lstStyle/>
          <a:p>
            <a:pPr>
              <a:defRPr/>
            </a:pPr>
            <a:r>
              <a:rPr lang="en-US" dirty="0">
                <a:sym typeface="Symbol" charset="0"/>
              </a:rPr>
              <a:t>Waves in a fluid are the result of a mechanical disturbance.</a:t>
            </a:r>
          </a:p>
          <a:p>
            <a:pPr>
              <a:defRPr/>
            </a:pPr>
            <a:r>
              <a:rPr lang="en-US" dirty="0">
                <a:sym typeface="Symbol" charset="0"/>
              </a:rPr>
              <a:t>At right, a stone disturbs water and creates visually observable traveling waves.</a:t>
            </a:r>
          </a:p>
        </p:txBody>
      </p:sp>
      <p:pic>
        <p:nvPicPr>
          <p:cNvPr id="4" name="Picture 3" descr="Drops of water fall onto a surface of water, creating concentric circles that ripple outward from the center."/>
          <p:cNvPicPr>
            <a:picLocks noChangeAspect="1"/>
          </p:cNvPicPr>
          <p:nvPr/>
        </p:nvPicPr>
        <p:blipFill>
          <a:blip r:embed="rId2"/>
          <a:stretch>
            <a:fillRect/>
          </a:stretch>
        </p:blipFill>
        <p:spPr>
          <a:xfrm>
            <a:off x="4667065" y="1556326"/>
            <a:ext cx="4122371" cy="2771150"/>
          </a:xfrm>
          <a:prstGeom prst="rect">
            <a:avLst/>
          </a:prstGeom>
        </p:spPr>
      </p:pic>
    </p:spTree>
    <p:extLst>
      <p:ext uri="{BB962C8B-B14F-4D97-AF65-F5344CB8AC3E}">
        <p14:creationId xmlns:p14="http://schemas.microsoft.com/office/powerpoint/2010/main" val="3523020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01156" y="115278"/>
            <a:ext cx="6316461" cy="738664"/>
          </a:xfrm>
          <a:prstGeom prst="rect">
            <a:avLst/>
          </a:prstGeom>
          <a:noFill/>
          <a:ln>
            <a:solidFill>
              <a:schemeClr val="tx1"/>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400" kern="1200" dirty="0">
                <a:solidFill>
                  <a:srgbClr val="FF0000"/>
                </a:solidFill>
                <a:latin typeface="Times New Roman" panose="02020603050405020304" pitchFamily="18" charset="0"/>
                <a:ea typeface="+mn-ea"/>
                <a:cs typeface="Times New Roman" panose="02020603050405020304" pitchFamily="18" charset="0"/>
              </a:rPr>
              <a:t>12.5</a:t>
            </a:r>
            <a:r>
              <a:rPr lang="en-US" sz="2400" kern="1200" dirty="0">
                <a:solidFill>
                  <a:prstClr val="black"/>
                </a:solidFill>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Reflection and Superposition</a:t>
            </a:r>
          </a:p>
          <a:p>
            <a:pPr defTabSz="685800"/>
            <a:endParaRPr lang="en-US" sz="1800" kern="1200" dirty="0">
              <a:solidFill>
                <a:prstClr val="black"/>
              </a:solidFill>
              <a:latin typeface="Times New Roman" panose="02020603050405020304" pitchFamily="18" charset="0"/>
              <a:ea typeface="+mn-ea"/>
              <a:cs typeface="Times New Roman" panose="02020603050405020304" pitchFamily="18" charset="0"/>
            </a:endParaRPr>
          </a:p>
        </p:txBody>
      </p:sp>
      <p:grpSp>
        <p:nvGrpSpPr>
          <p:cNvPr id="18" name="Group 17"/>
          <p:cNvGrpSpPr/>
          <p:nvPr/>
        </p:nvGrpSpPr>
        <p:grpSpPr>
          <a:xfrm>
            <a:off x="543001" y="953886"/>
            <a:ext cx="6701859" cy="6100335"/>
            <a:chOff x="4247624" y="148373"/>
            <a:chExt cx="6845808" cy="6632448"/>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7624" y="148373"/>
              <a:ext cx="6845808" cy="6632448"/>
            </a:xfrm>
            <a:prstGeom prst="rect">
              <a:avLst/>
            </a:prstGeom>
          </p:spPr>
        </p:pic>
        <p:sp>
          <p:nvSpPr>
            <p:cNvPr id="17" name="Rectangle 16"/>
            <p:cNvSpPr/>
            <p:nvPr/>
          </p:nvSpPr>
          <p:spPr>
            <a:xfrm>
              <a:off x="4247624" y="6606173"/>
              <a:ext cx="1204547" cy="122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a:solidFill>
                  <a:prstClr val="white"/>
                </a:solidFill>
                <a:latin typeface="Calibri" panose="020F0502020204030204"/>
              </a:endParaRPr>
            </a:p>
          </p:txBody>
        </p:sp>
      </p:grpSp>
    </p:spTree>
    <p:extLst>
      <p:ext uri="{BB962C8B-B14F-4D97-AF65-F5344CB8AC3E}">
        <p14:creationId xmlns:p14="http://schemas.microsoft.com/office/powerpoint/2010/main" val="29654251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3FDF8F93-9B84-48F9-9C91-08506B96CE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430"/>
          <a:stretch>
            <a:fillRect/>
          </a:stretch>
        </p:blipFill>
        <p:spPr bwMode="auto">
          <a:xfrm>
            <a:off x="463550" y="355600"/>
            <a:ext cx="3886200"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3">
            <a:extLst>
              <a:ext uri="{FF2B5EF4-FFF2-40B4-BE49-F238E27FC236}">
                <a16:creationId xmlns:a16="http://schemas.microsoft.com/office/drawing/2014/main" id="{ACB8BFD3-9AFA-4D9F-BD9F-A2E5CFEBF7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078"/>
          <a:stretch>
            <a:fillRect/>
          </a:stretch>
        </p:blipFill>
        <p:spPr bwMode="auto">
          <a:xfrm>
            <a:off x="4645025" y="409575"/>
            <a:ext cx="3886200"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Box 3">
            <a:extLst>
              <a:ext uri="{FF2B5EF4-FFF2-40B4-BE49-F238E27FC236}">
                <a16:creationId xmlns:a16="http://schemas.microsoft.com/office/drawing/2014/main" id="{27288399-124A-443F-92A5-4F0458E38340}"/>
              </a:ext>
            </a:extLst>
          </p:cNvPr>
          <p:cNvSpPr txBox="1">
            <a:spLocks noChangeArrowheads="1"/>
          </p:cNvSpPr>
          <p:nvPr/>
        </p:nvSpPr>
        <p:spPr bwMode="auto">
          <a:xfrm>
            <a:off x="635000" y="0"/>
            <a:ext cx="787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Encounter between waves travelling in opposite directions </a:t>
            </a:r>
          </a:p>
        </p:txBody>
      </p:sp>
      <p:sp>
        <p:nvSpPr>
          <p:cNvPr id="12293" name="TextBox 4">
            <a:extLst>
              <a:ext uri="{FF2B5EF4-FFF2-40B4-BE49-F238E27FC236}">
                <a16:creationId xmlns:a16="http://schemas.microsoft.com/office/drawing/2014/main" id="{C39F017F-EAA4-48BA-AC93-6F8D542F4ED8}"/>
              </a:ext>
            </a:extLst>
          </p:cNvPr>
          <p:cNvSpPr txBox="1">
            <a:spLocks noChangeArrowheads="1"/>
          </p:cNvSpPr>
          <p:nvPr/>
        </p:nvSpPr>
        <p:spPr bwMode="auto">
          <a:xfrm>
            <a:off x="247650" y="6027738"/>
            <a:ext cx="33956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Inverted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point 0 amplitude = 0</a:t>
            </a:r>
          </a:p>
        </p:txBody>
      </p:sp>
      <p:sp>
        <p:nvSpPr>
          <p:cNvPr id="12294" name="TextBox 5">
            <a:extLst>
              <a:ext uri="{FF2B5EF4-FFF2-40B4-BE49-F238E27FC236}">
                <a16:creationId xmlns:a16="http://schemas.microsoft.com/office/drawing/2014/main" id="{DCEF3502-B1F6-40CF-809A-9A939FBD12D3}"/>
              </a:ext>
            </a:extLst>
          </p:cNvPr>
          <p:cNvSpPr txBox="1">
            <a:spLocks noChangeArrowheads="1"/>
          </p:cNvSpPr>
          <p:nvPr/>
        </p:nvSpPr>
        <p:spPr bwMode="auto">
          <a:xfrm>
            <a:off x="4937125" y="6027738"/>
            <a:ext cx="27289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Identical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point 0 slope = 0</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descr="Green marble">
            <a:extLst>
              <a:ext uri="{FF2B5EF4-FFF2-40B4-BE49-F238E27FC236}">
                <a16:creationId xmlns:a16="http://schemas.microsoft.com/office/drawing/2014/main" id="{5AEA1EA0-6091-4708-943F-73EE2F34CC63}"/>
              </a:ext>
            </a:extLst>
          </p:cNvPr>
          <p:cNvSpPr>
            <a:spLocks noChangeArrowheads="1"/>
          </p:cNvSpPr>
          <p:nvPr/>
        </p:nvSpPr>
        <p:spPr bwMode="auto">
          <a:xfrm>
            <a:off x="684213" y="850900"/>
            <a:ext cx="7769225" cy="8255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13315" name="Picture 11" descr="FG15_020">
            <a:extLst>
              <a:ext uri="{FF2B5EF4-FFF2-40B4-BE49-F238E27FC236}">
                <a16:creationId xmlns:a16="http://schemas.microsoft.com/office/drawing/2014/main" id="{E55D2550-73FD-4F49-A9A9-D021DC2C03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625" r="3770" b="65045"/>
          <a:stretch>
            <a:fillRect/>
          </a:stretch>
        </p:blipFill>
        <p:spPr bwMode="auto">
          <a:xfrm>
            <a:off x="5037138" y="1119188"/>
            <a:ext cx="3843337"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 Box 13">
            <a:extLst>
              <a:ext uri="{FF2B5EF4-FFF2-40B4-BE49-F238E27FC236}">
                <a16:creationId xmlns:a16="http://schemas.microsoft.com/office/drawing/2014/main" id="{A780B9FA-A950-456D-9933-BF4CAB57EB6C}"/>
              </a:ext>
            </a:extLst>
          </p:cNvPr>
          <p:cNvSpPr txBox="1">
            <a:spLocks noChangeArrowheads="1"/>
          </p:cNvSpPr>
          <p:nvPr/>
        </p:nvSpPr>
        <p:spPr bwMode="auto">
          <a:xfrm>
            <a:off x="220663" y="6029325"/>
            <a:ext cx="2159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End of  rope is fixed</a:t>
            </a:r>
          </a:p>
        </p:txBody>
      </p:sp>
      <p:pic>
        <p:nvPicPr>
          <p:cNvPr id="13317" name="Picture 14" descr="FG15_019">
            <a:extLst>
              <a:ext uri="{FF2B5EF4-FFF2-40B4-BE49-F238E27FC236}">
                <a16:creationId xmlns:a16="http://schemas.microsoft.com/office/drawing/2014/main" id="{38715585-DA00-482E-8F59-BF21194232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209" r="15584" b="6827"/>
          <a:stretch>
            <a:fillRect/>
          </a:stretch>
        </p:blipFill>
        <p:spPr bwMode="auto">
          <a:xfrm>
            <a:off x="127000" y="1114425"/>
            <a:ext cx="4659313" cy="463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Text Box 15">
            <a:extLst>
              <a:ext uri="{FF2B5EF4-FFF2-40B4-BE49-F238E27FC236}">
                <a16:creationId xmlns:a16="http://schemas.microsoft.com/office/drawing/2014/main" id="{097486CD-F53C-48D2-A9A1-2F24A10C3826}"/>
              </a:ext>
            </a:extLst>
          </p:cNvPr>
          <p:cNvSpPr txBox="1">
            <a:spLocks noChangeArrowheads="1"/>
          </p:cNvSpPr>
          <p:nvPr/>
        </p:nvSpPr>
        <p:spPr bwMode="auto">
          <a:xfrm>
            <a:off x="2595563" y="6029325"/>
            <a:ext cx="2159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End of  rope is free</a:t>
            </a:r>
          </a:p>
        </p:txBody>
      </p:sp>
      <p:sp>
        <p:nvSpPr>
          <p:cNvPr id="13319" name="Text Box 16">
            <a:extLst>
              <a:ext uri="{FF2B5EF4-FFF2-40B4-BE49-F238E27FC236}">
                <a16:creationId xmlns:a16="http://schemas.microsoft.com/office/drawing/2014/main" id="{2E09644D-9D61-446B-A024-96C2B7597AEE}"/>
              </a:ext>
            </a:extLst>
          </p:cNvPr>
          <p:cNvSpPr txBox="1">
            <a:spLocks noChangeArrowheads="1"/>
          </p:cNvSpPr>
          <p:nvPr/>
        </p:nvSpPr>
        <p:spPr bwMode="auto">
          <a:xfrm>
            <a:off x="5360988" y="2559050"/>
            <a:ext cx="3308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Wave pulse reaches a discontinuity</a:t>
            </a:r>
          </a:p>
        </p:txBody>
      </p:sp>
      <p:sp>
        <p:nvSpPr>
          <p:cNvPr id="13320" name="Text Box 17">
            <a:extLst>
              <a:ext uri="{FF2B5EF4-FFF2-40B4-BE49-F238E27FC236}">
                <a16:creationId xmlns:a16="http://schemas.microsoft.com/office/drawing/2014/main" id="{9D9C17D2-6134-47F0-82E3-70F54F37D46E}"/>
              </a:ext>
            </a:extLst>
          </p:cNvPr>
          <p:cNvSpPr txBox="1">
            <a:spLocks noChangeArrowheads="1"/>
          </p:cNvSpPr>
          <p:nvPr/>
        </p:nvSpPr>
        <p:spPr bwMode="auto">
          <a:xfrm>
            <a:off x="5462588" y="5686425"/>
            <a:ext cx="3308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Wave pulse is partly reflected and transmitted</a:t>
            </a:r>
          </a:p>
        </p:txBody>
      </p:sp>
      <p:sp>
        <p:nvSpPr>
          <p:cNvPr id="13321" name="Rectangle 18">
            <a:extLst>
              <a:ext uri="{FF2B5EF4-FFF2-40B4-BE49-F238E27FC236}">
                <a16:creationId xmlns:a16="http://schemas.microsoft.com/office/drawing/2014/main" id="{26EA82E7-E784-40DD-9F8F-3AAF0A390867}"/>
              </a:ext>
            </a:extLst>
          </p:cNvPr>
          <p:cNvSpPr>
            <a:spLocks noGrp="1" noChangeArrowheads="1"/>
          </p:cNvSpPr>
          <p:nvPr>
            <p:ph type="title"/>
          </p:nvPr>
        </p:nvSpPr>
        <p:spPr bwMode="auto">
          <a:xfrm>
            <a:off x="374650" y="12700"/>
            <a:ext cx="8435975" cy="76835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r>
              <a:rPr lang="en-US" altLang="en-US" sz="4000" b="1">
                <a:solidFill>
                  <a:srgbClr val="FF0000"/>
                </a:solidFill>
              </a:rPr>
              <a:t>Reflection and Transmission</a:t>
            </a:r>
          </a:p>
        </p:txBody>
      </p:sp>
      <p:grpSp>
        <p:nvGrpSpPr>
          <p:cNvPr id="13322" name="Group 21">
            <a:extLst>
              <a:ext uri="{FF2B5EF4-FFF2-40B4-BE49-F238E27FC236}">
                <a16:creationId xmlns:a16="http://schemas.microsoft.com/office/drawing/2014/main" id="{F2537218-281A-4A7A-94ED-D428C6218843}"/>
              </a:ext>
            </a:extLst>
          </p:cNvPr>
          <p:cNvGrpSpPr>
            <a:grpSpLocks/>
          </p:cNvGrpSpPr>
          <p:nvPr/>
        </p:nvGrpSpPr>
        <p:grpSpPr bwMode="auto">
          <a:xfrm>
            <a:off x="5056188" y="3943350"/>
            <a:ext cx="3843337" cy="1754188"/>
            <a:chOff x="3185" y="2404"/>
            <a:chExt cx="2421" cy="1105"/>
          </a:xfrm>
        </p:grpSpPr>
        <p:pic>
          <p:nvPicPr>
            <p:cNvPr id="13323" name="Picture 12" descr="FG15_020">
              <a:extLst>
                <a:ext uri="{FF2B5EF4-FFF2-40B4-BE49-F238E27FC236}">
                  <a16:creationId xmlns:a16="http://schemas.microsoft.com/office/drawing/2014/main" id="{A5DBB27C-175A-4673-AF79-5154327119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625" t="43983" r="3770" b="2499"/>
            <a:stretch>
              <a:fillRect/>
            </a:stretch>
          </p:blipFill>
          <p:spPr bwMode="auto">
            <a:xfrm>
              <a:off x="3185" y="2404"/>
              <a:ext cx="2421" cy="1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4" name="Rectangle 20">
              <a:extLst>
                <a:ext uri="{FF2B5EF4-FFF2-40B4-BE49-F238E27FC236}">
                  <a16:creationId xmlns:a16="http://schemas.microsoft.com/office/drawing/2014/main" id="{1DC4E63A-3CBD-47E8-83BD-4149DC1E06C9}"/>
                </a:ext>
              </a:extLst>
            </p:cNvPr>
            <p:cNvSpPr>
              <a:spLocks noChangeArrowheads="1"/>
            </p:cNvSpPr>
            <p:nvPr/>
          </p:nvSpPr>
          <p:spPr bwMode="auto">
            <a:xfrm>
              <a:off x="4085" y="3148"/>
              <a:ext cx="550" cy="361"/>
            </a:xfrm>
            <a:prstGeom prst="rect">
              <a:avLst/>
            </a:prstGeom>
            <a:solidFill>
              <a:schemeClr val="bg1"/>
            </a:solidFill>
            <a:ln w="9525">
              <a:solidFill>
                <a:schemeClr val="bg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descr="Green marble">
            <a:extLst>
              <a:ext uri="{FF2B5EF4-FFF2-40B4-BE49-F238E27FC236}">
                <a16:creationId xmlns:a16="http://schemas.microsoft.com/office/drawing/2014/main" id="{D3D733F0-3803-4EB7-A489-916DE5B5595E}"/>
              </a:ext>
            </a:extLst>
          </p:cNvPr>
          <p:cNvSpPr>
            <a:spLocks noChangeArrowheads="1"/>
          </p:cNvSpPr>
          <p:nvPr/>
        </p:nvSpPr>
        <p:spPr bwMode="auto">
          <a:xfrm>
            <a:off x="684213" y="850900"/>
            <a:ext cx="7769225" cy="8255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4339" name="Rectangle 9">
            <a:extLst>
              <a:ext uri="{FF2B5EF4-FFF2-40B4-BE49-F238E27FC236}">
                <a16:creationId xmlns:a16="http://schemas.microsoft.com/office/drawing/2014/main" id="{88507C33-FA46-415E-8EF6-91A91CE7F247}"/>
              </a:ext>
            </a:extLst>
          </p:cNvPr>
          <p:cNvSpPr>
            <a:spLocks noGrp="1" noChangeArrowheads="1"/>
          </p:cNvSpPr>
          <p:nvPr>
            <p:ph type="title"/>
          </p:nvPr>
        </p:nvSpPr>
        <p:spPr bwMode="auto">
          <a:xfrm>
            <a:off x="457200" y="274638"/>
            <a:ext cx="8229600" cy="906462"/>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r>
              <a:rPr lang="en-US" altLang="en-US" b="1">
                <a:solidFill>
                  <a:srgbClr val="FF0000"/>
                </a:solidFill>
              </a:rPr>
              <a:t>Two waves pulses pass each other </a:t>
            </a:r>
          </a:p>
        </p:txBody>
      </p:sp>
      <p:pic>
        <p:nvPicPr>
          <p:cNvPr id="14340" name="Picture 13" descr="FG15_023A">
            <a:extLst>
              <a:ext uri="{FF2B5EF4-FFF2-40B4-BE49-F238E27FC236}">
                <a16:creationId xmlns:a16="http://schemas.microsoft.com/office/drawing/2014/main" id="{F57879BA-65D4-4362-A7B3-C794979D87A0}"/>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0" y="1519238"/>
            <a:ext cx="4614863" cy="47228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angle 15" descr="Green marble">
            <a:extLst>
              <a:ext uri="{FF2B5EF4-FFF2-40B4-BE49-F238E27FC236}">
                <a16:creationId xmlns:a16="http://schemas.microsoft.com/office/drawing/2014/main" id="{19BD95C6-F4A1-4CD2-8027-16673C2BCB7F}"/>
              </a:ext>
            </a:extLst>
          </p:cNvPr>
          <p:cNvSpPr>
            <a:spLocks noChangeArrowheads="1"/>
          </p:cNvSpPr>
          <p:nvPr/>
        </p:nvSpPr>
        <p:spPr bwMode="auto">
          <a:xfrm>
            <a:off x="768350" y="1239838"/>
            <a:ext cx="7769225" cy="8255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14342" name="Picture 16" descr="FG15_023B">
            <a:extLst>
              <a:ext uri="{FF2B5EF4-FFF2-40B4-BE49-F238E27FC236}">
                <a16:creationId xmlns:a16="http://schemas.microsoft.com/office/drawing/2014/main" id="{B9B0314C-B5DF-43BB-865B-8F061DE93BB0}"/>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308475" y="1433513"/>
            <a:ext cx="4376738" cy="45196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Text Box 18">
            <a:extLst>
              <a:ext uri="{FF2B5EF4-FFF2-40B4-BE49-F238E27FC236}">
                <a16:creationId xmlns:a16="http://schemas.microsoft.com/office/drawing/2014/main" id="{3DFE3930-B050-4393-A491-FEDFBB9AF281}"/>
              </a:ext>
            </a:extLst>
          </p:cNvPr>
          <p:cNvSpPr txBox="1">
            <a:spLocks noChangeArrowheads="1"/>
          </p:cNvSpPr>
          <p:nvPr/>
        </p:nvSpPr>
        <p:spPr bwMode="auto">
          <a:xfrm>
            <a:off x="1101725" y="6284913"/>
            <a:ext cx="2159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destructive</a:t>
            </a:r>
          </a:p>
        </p:txBody>
      </p:sp>
      <p:sp>
        <p:nvSpPr>
          <p:cNvPr id="14344" name="Text Box 19">
            <a:extLst>
              <a:ext uri="{FF2B5EF4-FFF2-40B4-BE49-F238E27FC236}">
                <a16:creationId xmlns:a16="http://schemas.microsoft.com/office/drawing/2014/main" id="{FD54E73A-F76F-48E2-A923-DE4723865628}"/>
              </a:ext>
            </a:extLst>
          </p:cNvPr>
          <p:cNvSpPr txBox="1">
            <a:spLocks noChangeArrowheads="1"/>
          </p:cNvSpPr>
          <p:nvPr/>
        </p:nvSpPr>
        <p:spPr bwMode="auto">
          <a:xfrm>
            <a:off x="5605463" y="6249988"/>
            <a:ext cx="2159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constructive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descr="Green marble">
            <a:extLst>
              <a:ext uri="{FF2B5EF4-FFF2-40B4-BE49-F238E27FC236}">
                <a16:creationId xmlns:a16="http://schemas.microsoft.com/office/drawing/2014/main" id="{D80574E8-ABDB-41D1-B5A1-E6EC15389028}"/>
              </a:ext>
            </a:extLst>
          </p:cNvPr>
          <p:cNvSpPr>
            <a:spLocks noChangeArrowheads="1"/>
          </p:cNvSpPr>
          <p:nvPr/>
        </p:nvSpPr>
        <p:spPr bwMode="auto">
          <a:xfrm>
            <a:off x="684213" y="850900"/>
            <a:ext cx="7769225" cy="8255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5363" name="Rectangle 10">
            <a:extLst>
              <a:ext uri="{FF2B5EF4-FFF2-40B4-BE49-F238E27FC236}">
                <a16:creationId xmlns:a16="http://schemas.microsoft.com/office/drawing/2014/main" id="{B3EDECDA-40EB-4F3F-B09D-47D565802C7C}"/>
              </a:ext>
            </a:extLst>
          </p:cNvPr>
          <p:cNvSpPr>
            <a:spLocks noGrp="1" noChangeArrowheads="1"/>
          </p:cNvSpPr>
          <p:nvPr>
            <p:ph type="title"/>
          </p:nvPr>
        </p:nvSpPr>
        <p:spPr bwMode="auto">
          <a:xfrm>
            <a:off x="374650" y="12700"/>
            <a:ext cx="8435975" cy="76835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r>
              <a:rPr lang="en-US" altLang="en-US" sz="4000" b="1">
                <a:solidFill>
                  <a:srgbClr val="FF0000"/>
                </a:solidFill>
              </a:rPr>
              <a:t>Interference of Waves</a:t>
            </a:r>
          </a:p>
        </p:txBody>
      </p:sp>
      <p:pic>
        <p:nvPicPr>
          <p:cNvPr id="15364" name="Picture 11" descr="FG15_024A">
            <a:extLst>
              <a:ext uri="{FF2B5EF4-FFF2-40B4-BE49-F238E27FC236}">
                <a16:creationId xmlns:a16="http://schemas.microsoft.com/office/drawing/2014/main" id="{650E2B70-D6FE-41F4-9403-95F037B62F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916" b="11569"/>
          <a:stretch>
            <a:fillRect/>
          </a:stretch>
        </p:blipFill>
        <p:spPr bwMode="auto">
          <a:xfrm>
            <a:off x="63500" y="2068513"/>
            <a:ext cx="2914650"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12" descr="FG15_024B">
            <a:extLst>
              <a:ext uri="{FF2B5EF4-FFF2-40B4-BE49-F238E27FC236}">
                <a16:creationId xmlns:a16="http://schemas.microsoft.com/office/drawing/2014/main" id="{3BB02A23-AC3D-4D7C-A1BD-50C1588BA1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622" r="17017" b="6422"/>
          <a:stretch>
            <a:fillRect/>
          </a:stretch>
        </p:blipFill>
        <p:spPr bwMode="auto">
          <a:xfrm>
            <a:off x="2746375" y="1936750"/>
            <a:ext cx="2365375" cy="242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13" descr="FG15_025A">
            <a:extLst>
              <a:ext uri="{FF2B5EF4-FFF2-40B4-BE49-F238E27FC236}">
                <a16:creationId xmlns:a16="http://schemas.microsoft.com/office/drawing/2014/main" id="{E44A8A1B-579E-453F-99E1-07DDE5ED4C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872" r="22354" b="9146"/>
          <a:stretch>
            <a:fillRect/>
          </a:stretch>
        </p:blipFill>
        <p:spPr bwMode="auto">
          <a:xfrm>
            <a:off x="5106988" y="1957388"/>
            <a:ext cx="1992312" cy="230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14" descr="FG15_025B">
            <a:extLst>
              <a:ext uri="{FF2B5EF4-FFF2-40B4-BE49-F238E27FC236}">
                <a16:creationId xmlns:a16="http://schemas.microsoft.com/office/drawing/2014/main" id="{03B08ABD-A513-4AD2-B3F0-27AC9A46CC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9687" r="20209" b="18056"/>
          <a:stretch>
            <a:fillRect/>
          </a:stretch>
        </p:blipFill>
        <p:spPr bwMode="auto">
          <a:xfrm>
            <a:off x="7100888" y="1981200"/>
            <a:ext cx="2043112"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Text Box 16">
            <a:extLst>
              <a:ext uri="{FF2B5EF4-FFF2-40B4-BE49-F238E27FC236}">
                <a16:creationId xmlns:a16="http://schemas.microsoft.com/office/drawing/2014/main" id="{50586D2E-DC75-4EC7-B74C-5997CFACA3E7}"/>
              </a:ext>
            </a:extLst>
          </p:cNvPr>
          <p:cNvSpPr txBox="1">
            <a:spLocks noChangeArrowheads="1"/>
          </p:cNvSpPr>
          <p:nvPr/>
        </p:nvSpPr>
        <p:spPr bwMode="auto">
          <a:xfrm>
            <a:off x="5334000" y="4302125"/>
            <a:ext cx="1676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Constructive</a:t>
            </a:r>
          </a:p>
        </p:txBody>
      </p:sp>
      <p:sp>
        <p:nvSpPr>
          <p:cNvPr id="15369" name="Text Box 18">
            <a:extLst>
              <a:ext uri="{FF2B5EF4-FFF2-40B4-BE49-F238E27FC236}">
                <a16:creationId xmlns:a16="http://schemas.microsoft.com/office/drawing/2014/main" id="{155BDE5D-0C2B-44DF-A18A-4D37332250DC}"/>
              </a:ext>
            </a:extLst>
          </p:cNvPr>
          <p:cNvSpPr txBox="1">
            <a:spLocks noChangeArrowheads="1"/>
          </p:cNvSpPr>
          <p:nvPr/>
        </p:nvSpPr>
        <p:spPr bwMode="auto">
          <a:xfrm>
            <a:off x="7278688" y="4302125"/>
            <a:ext cx="1676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Destructive</a:t>
            </a:r>
          </a:p>
        </p:txBody>
      </p:sp>
      <p:sp>
        <p:nvSpPr>
          <p:cNvPr id="15370" name="Text Box 24">
            <a:extLst>
              <a:ext uri="{FF2B5EF4-FFF2-40B4-BE49-F238E27FC236}">
                <a16:creationId xmlns:a16="http://schemas.microsoft.com/office/drawing/2014/main" id="{EE6636E3-7D3D-44E5-AC72-27FFB7F23A1A}"/>
              </a:ext>
            </a:extLst>
          </p:cNvPr>
          <p:cNvSpPr txBox="1">
            <a:spLocks noChangeArrowheads="1"/>
          </p:cNvSpPr>
          <p:nvPr/>
        </p:nvSpPr>
        <p:spPr bwMode="auto">
          <a:xfrm>
            <a:off x="1649413" y="5480050"/>
            <a:ext cx="5954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Light plus light gives darkness when </a:t>
            </a: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Φ=180</a:t>
            </a: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descr="Green marble">
            <a:extLst>
              <a:ext uri="{FF2B5EF4-FFF2-40B4-BE49-F238E27FC236}">
                <a16:creationId xmlns:a16="http://schemas.microsoft.com/office/drawing/2014/main" id="{3880516F-212D-4A48-94A7-15BBB94F71E5}"/>
              </a:ext>
            </a:extLst>
          </p:cNvPr>
          <p:cNvSpPr>
            <a:spLocks noChangeArrowheads="1"/>
          </p:cNvSpPr>
          <p:nvPr/>
        </p:nvSpPr>
        <p:spPr bwMode="auto">
          <a:xfrm>
            <a:off x="684213" y="850900"/>
            <a:ext cx="7769225" cy="8255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6387" name="Rectangle 9">
            <a:extLst>
              <a:ext uri="{FF2B5EF4-FFF2-40B4-BE49-F238E27FC236}">
                <a16:creationId xmlns:a16="http://schemas.microsoft.com/office/drawing/2014/main" id="{EFC1DDB2-1CA1-4414-93A7-D355EB0C7364}"/>
              </a:ext>
            </a:extLst>
          </p:cNvPr>
          <p:cNvSpPr>
            <a:spLocks noGrp="1" noChangeArrowheads="1"/>
          </p:cNvSpPr>
          <p:nvPr>
            <p:ph type="title"/>
          </p:nvPr>
        </p:nvSpPr>
        <p:spPr bwMode="auto">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r>
              <a:rPr lang="en-US" altLang="en-US" b="1">
                <a:solidFill>
                  <a:srgbClr val="FF0000"/>
                </a:solidFill>
              </a:rPr>
              <a:t>Two waves interfere</a:t>
            </a:r>
          </a:p>
        </p:txBody>
      </p:sp>
      <p:pic>
        <p:nvPicPr>
          <p:cNvPr id="16388" name="Picture 13" descr="FG15_025A">
            <a:extLst>
              <a:ext uri="{FF2B5EF4-FFF2-40B4-BE49-F238E27FC236}">
                <a16:creationId xmlns:a16="http://schemas.microsoft.com/office/drawing/2014/main" id="{463C8AB1-6218-4958-B6EE-4103C0000D4E}"/>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0" y="1673225"/>
            <a:ext cx="3598863" cy="44846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16" descr="FG15_025B">
            <a:extLst>
              <a:ext uri="{FF2B5EF4-FFF2-40B4-BE49-F238E27FC236}">
                <a16:creationId xmlns:a16="http://schemas.microsoft.com/office/drawing/2014/main" id="{D727F9EB-FBDC-4A97-8EF6-DED95007F1ED}"/>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bwMode="auto">
          <a:xfrm>
            <a:off x="2771775" y="1770063"/>
            <a:ext cx="3389313" cy="4784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15" descr="Green marble">
            <a:extLst>
              <a:ext uri="{FF2B5EF4-FFF2-40B4-BE49-F238E27FC236}">
                <a16:creationId xmlns:a16="http://schemas.microsoft.com/office/drawing/2014/main" id="{E117F495-EA14-488B-BE4E-344D7D71B050}"/>
              </a:ext>
            </a:extLst>
          </p:cNvPr>
          <p:cNvSpPr>
            <a:spLocks noChangeArrowheads="1"/>
          </p:cNvSpPr>
          <p:nvPr/>
        </p:nvSpPr>
        <p:spPr bwMode="auto">
          <a:xfrm>
            <a:off x="582613" y="1292225"/>
            <a:ext cx="7769225" cy="8255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16391" name="Picture 18" descr="FG15_025C">
            <a:extLst>
              <a:ext uri="{FF2B5EF4-FFF2-40B4-BE49-F238E27FC236}">
                <a16:creationId xmlns:a16="http://schemas.microsoft.com/office/drawing/2014/main" id="{0553B833-5FC3-452D-9025-35A4D75B13D5}"/>
              </a:ext>
            </a:extLst>
          </p:cNvP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bwMode="auto">
          <a:xfrm>
            <a:off x="5376863" y="1670050"/>
            <a:ext cx="3513137" cy="48974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Text Box 20">
            <a:extLst>
              <a:ext uri="{FF2B5EF4-FFF2-40B4-BE49-F238E27FC236}">
                <a16:creationId xmlns:a16="http://schemas.microsoft.com/office/drawing/2014/main" id="{5F259740-CBAB-41A8-A303-AD5634BCB05A}"/>
              </a:ext>
            </a:extLst>
          </p:cNvPr>
          <p:cNvSpPr txBox="1">
            <a:spLocks noChangeArrowheads="1"/>
          </p:cNvSpPr>
          <p:nvPr/>
        </p:nvSpPr>
        <p:spPr bwMode="auto">
          <a:xfrm>
            <a:off x="779463" y="6232525"/>
            <a:ext cx="2159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constructively</a:t>
            </a:r>
          </a:p>
        </p:txBody>
      </p:sp>
      <p:sp>
        <p:nvSpPr>
          <p:cNvPr id="16393" name="Text Box 21">
            <a:extLst>
              <a:ext uri="{FF2B5EF4-FFF2-40B4-BE49-F238E27FC236}">
                <a16:creationId xmlns:a16="http://schemas.microsoft.com/office/drawing/2014/main" id="{44567881-1812-4C02-9145-87C34BFCDC98}"/>
              </a:ext>
            </a:extLst>
          </p:cNvPr>
          <p:cNvSpPr txBox="1">
            <a:spLocks noChangeArrowheads="1"/>
          </p:cNvSpPr>
          <p:nvPr/>
        </p:nvSpPr>
        <p:spPr bwMode="auto">
          <a:xfrm>
            <a:off x="3590925" y="5827713"/>
            <a:ext cx="2159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destructively</a:t>
            </a:r>
          </a:p>
        </p:txBody>
      </p:sp>
      <p:sp>
        <p:nvSpPr>
          <p:cNvPr id="16394" name="Text Box 22">
            <a:extLst>
              <a:ext uri="{FF2B5EF4-FFF2-40B4-BE49-F238E27FC236}">
                <a16:creationId xmlns:a16="http://schemas.microsoft.com/office/drawing/2014/main" id="{47606C1E-D63A-4C99-A512-1F7471ED9C97}"/>
              </a:ext>
            </a:extLst>
          </p:cNvPr>
          <p:cNvSpPr txBox="1">
            <a:spLocks noChangeArrowheads="1"/>
          </p:cNvSpPr>
          <p:nvPr/>
        </p:nvSpPr>
        <p:spPr bwMode="auto">
          <a:xfrm>
            <a:off x="6232525" y="5810250"/>
            <a:ext cx="2159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partially destructively</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descr="Green marble">
            <a:extLst>
              <a:ext uri="{FF2B5EF4-FFF2-40B4-BE49-F238E27FC236}">
                <a16:creationId xmlns:a16="http://schemas.microsoft.com/office/drawing/2014/main" id="{927EFC3B-B89F-4A8F-BDBD-2D3B998564EC}"/>
              </a:ext>
            </a:extLst>
          </p:cNvPr>
          <p:cNvSpPr>
            <a:spLocks noChangeArrowheads="1"/>
          </p:cNvSpPr>
          <p:nvPr/>
        </p:nvSpPr>
        <p:spPr bwMode="auto">
          <a:xfrm>
            <a:off x="684213" y="850900"/>
            <a:ext cx="7769225" cy="8255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411" name="Rectangle 4">
            <a:extLst>
              <a:ext uri="{FF2B5EF4-FFF2-40B4-BE49-F238E27FC236}">
                <a16:creationId xmlns:a16="http://schemas.microsoft.com/office/drawing/2014/main" id="{1880AFF9-A1C0-43CC-B27F-40E2AEE987C6}"/>
              </a:ext>
            </a:extLst>
          </p:cNvPr>
          <p:cNvSpPr>
            <a:spLocks noGrp="1" noChangeArrowheads="1"/>
          </p:cNvSpPr>
          <p:nvPr>
            <p:ph type="title"/>
          </p:nvPr>
        </p:nvSpPr>
        <p:spPr bwMode="auto">
          <a:xfrm>
            <a:off x="374650" y="12700"/>
            <a:ext cx="8435975" cy="76835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r>
              <a:rPr lang="en-US" altLang="en-US" sz="4000" b="1">
                <a:solidFill>
                  <a:srgbClr val="FF0000"/>
                </a:solidFill>
              </a:rPr>
              <a:t>Standing Waves</a:t>
            </a:r>
          </a:p>
        </p:txBody>
      </p:sp>
      <p:pic>
        <p:nvPicPr>
          <p:cNvPr id="17412" name="Picture 12" descr="FG15_026">
            <a:extLst>
              <a:ext uri="{FF2B5EF4-FFF2-40B4-BE49-F238E27FC236}">
                <a16:creationId xmlns:a16="http://schemas.microsoft.com/office/drawing/2014/main" id="{6C179643-A368-4E05-BFD1-49578E9C1C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250" r="23792" b="-668"/>
          <a:stretch>
            <a:fillRect/>
          </a:stretch>
        </p:blipFill>
        <p:spPr bwMode="auto">
          <a:xfrm>
            <a:off x="277813" y="977900"/>
            <a:ext cx="4111625"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 Box 15">
            <a:extLst>
              <a:ext uri="{FF2B5EF4-FFF2-40B4-BE49-F238E27FC236}">
                <a16:creationId xmlns:a16="http://schemas.microsoft.com/office/drawing/2014/main" id="{CFEA11BF-A1FC-4F3E-A1E3-E6E92C5C9207}"/>
              </a:ext>
            </a:extLst>
          </p:cNvPr>
          <p:cNvSpPr txBox="1">
            <a:spLocks noChangeArrowheads="1"/>
          </p:cNvSpPr>
          <p:nvPr/>
        </p:nvSpPr>
        <p:spPr bwMode="auto">
          <a:xfrm>
            <a:off x="4421188" y="5346700"/>
            <a:ext cx="472281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The frequency at which standing waves are produced are the </a:t>
            </a:r>
            <a:r>
              <a:rPr kumimoji="0" lang="en-US" altLang="en-US" sz="2000" b="1" i="0" u="none" strike="noStrike" kern="1200" cap="none" spc="0" normalizeH="0" baseline="0" noProof="0">
                <a:ln>
                  <a:noFill/>
                </a:ln>
                <a:solidFill>
                  <a:srgbClr val="FF3300"/>
                </a:solidFill>
                <a:effectLst/>
                <a:uLnTx/>
                <a:uFillTx/>
                <a:latin typeface="Times New Roman" panose="02020603050405020304" pitchFamily="18" charset="0"/>
                <a:ea typeface="+mn-ea"/>
                <a:cs typeface="+mn-cs"/>
              </a:rPr>
              <a:t>natural frequencies</a:t>
            </a: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or </a:t>
            </a:r>
            <a:r>
              <a:rPr kumimoji="0" lang="en-US" altLang="en-US" sz="2000" b="1" i="0" u="none" strike="noStrike" kern="1200" cap="none" spc="0" normalizeH="0" baseline="0" noProof="0">
                <a:ln>
                  <a:noFill/>
                </a:ln>
                <a:solidFill>
                  <a:srgbClr val="FF3300"/>
                </a:solidFill>
                <a:effectLst/>
                <a:uLnTx/>
                <a:uFillTx/>
                <a:latin typeface="Times New Roman" panose="02020603050405020304" pitchFamily="18" charset="0"/>
                <a:ea typeface="+mn-ea"/>
                <a:cs typeface="+mn-cs"/>
              </a:rPr>
              <a:t>resonant frequencies</a:t>
            </a:r>
            <a:endPar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lect.JPG">
            <a:extLst>
              <a:ext uri="{FF2B5EF4-FFF2-40B4-BE49-F238E27FC236}">
                <a16:creationId xmlns:a16="http://schemas.microsoft.com/office/drawing/2014/main" id="{86A48535-E829-4385-9A61-2C2CEC8AEBD3}"/>
              </a:ext>
            </a:extLst>
          </p:cNvPr>
          <p:cNvPicPr>
            <a:picLocks noChangeAspect="1"/>
          </p:cNvPicPr>
          <p:nvPr/>
        </p:nvPicPr>
        <p:blipFill>
          <a:blip r:embed="rId2">
            <a:extLst>
              <a:ext uri="{28A0092B-C50C-407E-A947-70E740481C1C}">
                <a14:useLocalDpi xmlns:a14="http://schemas.microsoft.com/office/drawing/2010/main" val="0"/>
              </a:ext>
            </a:extLst>
          </a:blip>
          <a:srcRect l="5542"/>
          <a:stretch>
            <a:fillRect/>
          </a:stretch>
        </p:blipFill>
        <p:spPr bwMode="auto">
          <a:xfrm>
            <a:off x="0" y="0"/>
            <a:ext cx="8434388" cy="690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Box 3">
            <a:extLst>
              <a:ext uri="{FF2B5EF4-FFF2-40B4-BE49-F238E27FC236}">
                <a16:creationId xmlns:a16="http://schemas.microsoft.com/office/drawing/2014/main" id="{26D50665-84FE-41F8-92E2-447B33EBE8D5}"/>
              </a:ext>
            </a:extLst>
          </p:cNvPr>
          <p:cNvSpPr txBox="1">
            <a:spLocks noChangeArrowheads="1"/>
          </p:cNvSpPr>
          <p:nvPr/>
        </p:nvSpPr>
        <p:spPr bwMode="auto">
          <a:xfrm>
            <a:off x="2270125" y="139700"/>
            <a:ext cx="5808663"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Standing Wave (mathematical derivation)</a:t>
            </a:r>
          </a:p>
        </p:txBody>
      </p:sp>
      <p:sp>
        <p:nvSpPr>
          <p:cNvPr id="18436" name="Rectangle 6">
            <a:extLst>
              <a:ext uri="{FF2B5EF4-FFF2-40B4-BE49-F238E27FC236}">
                <a16:creationId xmlns:a16="http://schemas.microsoft.com/office/drawing/2014/main" id="{99694D7C-951D-439C-8325-16F59D400086}"/>
              </a:ext>
            </a:extLst>
          </p:cNvPr>
          <p:cNvSpPr>
            <a:spLocks noChangeArrowheads="1"/>
          </p:cNvSpPr>
          <p:nvPr/>
        </p:nvSpPr>
        <p:spPr bwMode="auto">
          <a:xfrm>
            <a:off x="3808413" y="4110038"/>
            <a:ext cx="1473200" cy="1182687"/>
          </a:xfrm>
          <a:prstGeom prst="rect">
            <a:avLst/>
          </a:prstGeom>
          <a:solidFill>
            <a:schemeClr val="bg1"/>
          </a:solidFill>
          <a:ln w="9525" algn="ctr">
            <a:solidFill>
              <a:schemeClr val="bg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18437" name="Picture 3" descr="12-Figure16_DIA">
            <a:extLst>
              <a:ext uri="{FF2B5EF4-FFF2-40B4-BE49-F238E27FC236}">
                <a16:creationId xmlns:a16="http://schemas.microsoft.com/office/drawing/2014/main" id="{EDE080DC-2092-4FEB-9360-4E466E2BE9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0975" y="3571875"/>
            <a:ext cx="3883025"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descr="Green marble">
            <a:extLst>
              <a:ext uri="{FF2B5EF4-FFF2-40B4-BE49-F238E27FC236}">
                <a16:creationId xmlns:a16="http://schemas.microsoft.com/office/drawing/2014/main" id="{E5838508-38FC-4D78-AF60-65061611247E}"/>
              </a:ext>
            </a:extLst>
          </p:cNvPr>
          <p:cNvSpPr>
            <a:spLocks noChangeArrowheads="1"/>
          </p:cNvSpPr>
          <p:nvPr/>
        </p:nvSpPr>
        <p:spPr bwMode="auto">
          <a:xfrm>
            <a:off x="684213" y="850900"/>
            <a:ext cx="7769225" cy="8255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555" name="Rectangle 3">
            <a:extLst>
              <a:ext uri="{FF2B5EF4-FFF2-40B4-BE49-F238E27FC236}">
                <a16:creationId xmlns:a16="http://schemas.microsoft.com/office/drawing/2014/main" id="{08C22868-BD0F-4FAF-8A71-E2CE294BCA83}"/>
              </a:ext>
            </a:extLst>
          </p:cNvPr>
          <p:cNvSpPr>
            <a:spLocks noGrp="1" noChangeArrowheads="1"/>
          </p:cNvSpPr>
          <p:nvPr>
            <p:ph type="title"/>
          </p:nvPr>
        </p:nvSpPr>
        <p:spPr bwMode="auto">
          <a:xfrm>
            <a:off x="374650" y="12700"/>
            <a:ext cx="8435975" cy="76835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r>
              <a:rPr lang="en-US" altLang="en-US" sz="4000" b="1">
                <a:solidFill>
                  <a:srgbClr val="FF0000"/>
                </a:solidFill>
              </a:rPr>
              <a:t>Resonant waves in a cavity</a:t>
            </a:r>
          </a:p>
        </p:txBody>
      </p:sp>
      <p:pic>
        <p:nvPicPr>
          <p:cNvPr id="23556" name="Picture 6" descr="FG15_027B">
            <a:extLst>
              <a:ext uri="{FF2B5EF4-FFF2-40B4-BE49-F238E27FC236}">
                <a16:creationId xmlns:a16="http://schemas.microsoft.com/office/drawing/2014/main" id="{CDE93EDA-0326-4C62-B7A7-E5B5815BB1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792" r="16605" b="6860"/>
          <a:stretch>
            <a:fillRect/>
          </a:stretch>
        </p:blipFill>
        <p:spPr bwMode="auto">
          <a:xfrm>
            <a:off x="0" y="1076325"/>
            <a:ext cx="5075238" cy="532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3557" name="Object 7">
            <a:extLst>
              <a:ext uri="{FF2B5EF4-FFF2-40B4-BE49-F238E27FC236}">
                <a16:creationId xmlns:a16="http://schemas.microsoft.com/office/drawing/2014/main" id="{684CC26A-CD4F-49DB-A199-DDA1B87B436F}"/>
              </a:ext>
            </a:extLst>
          </p:cNvPr>
          <p:cNvGraphicFramePr>
            <a:graphicFrameLocks noChangeAspect="1"/>
          </p:cNvGraphicFramePr>
          <p:nvPr/>
        </p:nvGraphicFramePr>
        <p:xfrm>
          <a:off x="5026025" y="1593850"/>
          <a:ext cx="4008438" cy="685800"/>
        </p:xfrm>
        <a:graphic>
          <a:graphicData uri="http://schemas.openxmlformats.org/presentationml/2006/ole">
            <mc:AlternateContent xmlns:mc="http://schemas.openxmlformats.org/markup-compatibility/2006">
              <mc:Choice xmlns:v="urn:schemas-microsoft-com:vml" Requires="v">
                <p:oleObj name="Equation" r:id="rId4" imgW="1797095" imgH="285750" progId="Equation.3">
                  <p:embed/>
                </p:oleObj>
              </mc:Choice>
              <mc:Fallback>
                <p:oleObj name="Equation" r:id="rId4" imgW="1797095" imgH="285750" progId="Equation.3">
                  <p:embed/>
                  <p:pic>
                    <p:nvPicPr>
                      <p:cNvPr id="23557" name="Object 7">
                        <a:extLst>
                          <a:ext uri="{FF2B5EF4-FFF2-40B4-BE49-F238E27FC236}">
                            <a16:creationId xmlns:a16="http://schemas.microsoft.com/office/drawing/2014/main" id="{684CC26A-CD4F-49DB-A199-DDA1B87B43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6025" y="1593850"/>
                        <a:ext cx="4008438"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rnd">
                            <a:solidFill>
                              <a:schemeClr val="accent2"/>
                            </a:solidFill>
                            <a:prstDash val="sysDot"/>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3558" name="Object 9">
            <a:extLst>
              <a:ext uri="{FF2B5EF4-FFF2-40B4-BE49-F238E27FC236}">
                <a16:creationId xmlns:a16="http://schemas.microsoft.com/office/drawing/2014/main" id="{8653904E-3C66-4679-8E99-0C4988820359}"/>
              </a:ext>
            </a:extLst>
          </p:cNvPr>
          <p:cNvGraphicFramePr>
            <a:graphicFrameLocks noChangeAspect="1"/>
          </p:cNvGraphicFramePr>
          <p:nvPr/>
        </p:nvGraphicFramePr>
        <p:xfrm>
          <a:off x="4984750" y="2697163"/>
          <a:ext cx="4102100" cy="638175"/>
        </p:xfrm>
        <a:graphic>
          <a:graphicData uri="http://schemas.openxmlformats.org/presentationml/2006/ole">
            <mc:AlternateContent xmlns:mc="http://schemas.openxmlformats.org/markup-compatibility/2006">
              <mc:Choice xmlns:v="urn:schemas-microsoft-com:vml" Requires="v">
                <p:oleObj name="Equation" r:id="rId6" imgW="2673305" imgH="387290" progId="Equation.3">
                  <p:embed/>
                </p:oleObj>
              </mc:Choice>
              <mc:Fallback>
                <p:oleObj name="Equation" r:id="rId6" imgW="2673305" imgH="387290" progId="Equation.3">
                  <p:embed/>
                  <p:pic>
                    <p:nvPicPr>
                      <p:cNvPr id="23558" name="Object 9">
                        <a:extLst>
                          <a:ext uri="{FF2B5EF4-FFF2-40B4-BE49-F238E27FC236}">
                            <a16:creationId xmlns:a16="http://schemas.microsoft.com/office/drawing/2014/main" id="{8653904E-3C66-4679-8E99-0C49888203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84750" y="2697163"/>
                        <a:ext cx="4102100" cy="638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rnd">
                            <a:solidFill>
                              <a:schemeClr val="accent2"/>
                            </a:solidFill>
                            <a:prstDash val="sysDot"/>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3559" name="Object 10">
            <a:extLst>
              <a:ext uri="{FF2B5EF4-FFF2-40B4-BE49-F238E27FC236}">
                <a16:creationId xmlns:a16="http://schemas.microsoft.com/office/drawing/2014/main" id="{FD1BFDE8-1CC4-469E-BD67-E99E9F99A153}"/>
              </a:ext>
            </a:extLst>
          </p:cNvPr>
          <p:cNvGraphicFramePr>
            <a:graphicFrameLocks noChangeAspect="1"/>
          </p:cNvGraphicFramePr>
          <p:nvPr/>
        </p:nvGraphicFramePr>
        <p:xfrm>
          <a:off x="5018088" y="3616325"/>
          <a:ext cx="3895725" cy="687388"/>
        </p:xfrm>
        <a:graphic>
          <a:graphicData uri="http://schemas.openxmlformats.org/presentationml/2006/ole">
            <mc:AlternateContent xmlns:mc="http://schemas.openxmlformats.org/markup-compatibility/2006">
              <mc:Choice xmlns:v="urn:schemas-microsoft-com:vml" Requires="v">
                <p:oleObj name="Equation" r:id="rId8" imgW="1746295" imgH="285750" progId="Equation.3">
                  <p:embed/>
                </p:oleObj>
              </mc:Choice>
              <mc:Fallback>
                <p:oleObj name="Equation" r:id="rId8" imgW="1746295" imgH="285750" progId="Equation.3">
                  <p:embed/>
                  <p:pic>
                    <p:nvPicPr>
                      <p:cNvPr id="23559" name="Object 10">
                        <a:extLst>
                          <a:ext uri="{FF2B5EF4-FFF2-40B4-BE49-F238E27FC236}">
                            <a16:creationId xmlns:a16="http://schemas.microsoft.com/office/drawing/2014/main" id="{FD1BFDE8-1CC4-469E-BD67-E99E9F99A15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18088" y="3616325"/>
                        <a:ext cx="3895725" cy="687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rnd">
                            <a:solidFill>
                              <a:schemeClr val="accent2"/>
                            </a:solidFill>
                            <a:prstDash val="sysDot"/>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3560" name="Object 11">
            <a:extLst>
              <a:ext uri="{FF2B5EF4-FFF2-40B4-BE49-F238E27FC236}">
                <a16:creationId xmlns:a16="http://schemas.microsoft.com/office/drawing/2014/main" id="{C13CCF8D-ED28-4C98-9C0F-C32199BD1C88}"/>
              </a:ext>
            </a:extLst>
          </p:cNvPr>
          <p:cNvGraphicFramePr>
            <a:graphicFrameLocks noChangeAspect="1"/>
          </p:cNvGraphicFramePr>
          <p:nvPr/>
        </p:nvGraphicFramePr>
        <p:xfrm>
          <a:off x="5081588" y="4491038"/>
          <a:ext cx="3641725" cy="687387"/>
        </p:xfrm>
        <a:graphic>
          <a:graphicData uri="http://schemas.openxmlformats.org/presentationml/2006/ole">
            <mc:AlternateContent xmlns:mc="http://schemas.openxmlformats.org/markup-compatibility/2006">
              <mc:Choice xmlns:v="urn:schemas-microsoft-com:vml" Requires="v">
                <p:oleObj name="Equation" r:id="rId10" imgW="1631905" imgH="285750" progId="Equation.3">
                  <p:embed/>
                </p:oleObj>
              </mc:Choice>
              <mc:Fallback>
                <p:oleObj name="Equation" r:id="rId10" imgW="1631905" imgH="285750" progId="Equation.3">
                  <p:embed/>
                  <p:pic>
                    <p:nvPicPr>
                      <p:cNvPr id="23560" name="Object 11">
                        <a:extLst>
                          <a:ext uri="{FF2B5EF4-FFF2-40B4-BE49-F238E27FC236}">
                            <a16:creationId xmlns:a16="http://schemas.microsoft.com/office/drawing/2014/main" id="{C13CCF8D-ED28-4C98-9C0F-C32199BD1C8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81588" y="4491038"/>
                        <a:ext cx="3641725" cy="687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rnd">
                            <a:solidFill>
                              <a:schemeClr val="accent2"/>
                            </a:solidFill>
                            <a:prstDash val="sysDot"/>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4F281F28-0641-4F1D-BA2E-C3E3C203B9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1244600"/>
            <a:ext cx="8890000"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Box 2">
            <a:extLst>
              <a:ext uri="{FF2B5EF4-FFF2-40B4-BE49-F238E27FC236}">
                <a16:creationId xmlns:a16="http://schemas.microsoft.com/office/drawing/2014/main" id="{828DD586-EEA8-4FF0-A6AB-3F1A5CDE77E9}"/>
              </a:ext>
            </a:extLst>
          </p:cNvPr>
          <p:cNvSpPr txBox="1">
            <a:spLocks noChangeArrowheads="1"/>
          </p:cNvSpPr>
          <p:nvPr/>
        </p:nvSpPr>
        <p:spPr bwMode="auto">
          <a:xfrm>
            <a:off x="1789113" y="0"/>
            <a:ext cx="49069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Standing waves and normal modes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99130" y="2568075"/>
            <a:ext cx="5729734" cy="1477328"/>
          </a:xfrm>
          <a:prstGeom prst="rect">
            <a:avLst/>
          </a:prstGeom>
          <a:noFill/>
          <a:ln>
            <a:solidFill>
              <a:schemeClr val="tx1"/>
            </a:solidFill>
          </a:ln>
        </p:spPr>
        <p:txBody>
          <a:bodyPr wrap="square" rtlCol="0">
            <a:spAutoFit/>
          </a:bodyPr>
          <a:lstStyle/>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a:solidFill>
                  <a:prstClr val="black"/>
                </a:solidFill>
                <a:latin typeface="Calibri" panose="020F0502020204030204"/>
                <a:ea typeface="+mn-ea"/>
                <a:cs typeface="+mn-cs"/>
              </a:rPr>
              <a:t>To describe mechanical waves.</a:t>
            </a: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a:solidFill>
                  <a:prstClr val="black"/>
                </a:solidFill>
                <a:latin typeface="Calibri" panose="020F0502020204030204"/>
                <a:ea typeface="+mn-ea"/>
                <a:cs typeface="+mn-cs"/>
              </a:rPr>
              <a:t>To study superposition, standing waves, and interference.</a:t>
            </a: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a:solidFill>
                  <a:prstClr val="black"/>
                </a:solidFill>
                <a:latin typeface="Calibri" panose="020F0502020204030204"/>
                <a:ea typeface="+mn-ea"/>
                <a:cs typeface="+mn-cs"/>
              </a:rPr>
              <a:t>To understand sound as a longitudinal wave.</a:t>
            </a: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a:solidFill>
                  <a:prstClr val="black"/>
                </a:solidFill>
                <a:latin typeface="Calibri" panose="020F0502020204030204"/>
                <a:ea typeface="+mn-ea"/>
                <a:cs typeface="+mn-cs"/>
              </a:rPr>
              <a:t>To study sound intensity and beats.</a:t>
            </a: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a:solidFill>
                  <a:prstClr val="black"/>
                </a:solidFill>
                <a:latin typeface="Calibri" panose="020F0502020204030204"/>
                <a:ea typeface="+mn-ea"/>
                <a:cs typeface="+mn-cs"/>
              </a:rPr>
              <a:t>To understand the Doppler effect and frequency shifts.</a:t>
            </a:r>
          </a:p>
        </p:txBody>
      </p:sp>
      <p:sp>
        <p:nvSpPr>
          <p:cNvPr id="5" name="TextBox 4"/>
          <p:cNvSpPr txBox="1"/>
          <p:nvPr/>
        </p:nvSpPr>
        <p:spPr>
          <a:xfrm>
            <a:off x="2319928" y="1785908"/>
            <a:ext cx="4488137" cy="369332"/>
          </a:xfrm>
          <a:prstGeom prst="rect">
            <a:avLst/>
          </a:prstGeom>
          <a:noFill/>
          <a:ln>
            <a:solidFill>
              <a:schemeClr val="tx1"/>
            </a:solidFill>
          </a:ln>
        </p:spPr>
        <p:txBody>
          <a:bodyPr wrap="square" rtlCol="0">
            <a:spAutoFit/>
          </a:bodyPr>
          <a:lstStyle/>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Chapter 12	Mechanical Waves and Sound</a:t>
            </a:r>
          </a:p>
        </p:txBody>
      </p:sp>
      <p:sp>
        <p:nvSpPr>
          <p:cNvPr id="3" name="TextBox 2">
            <a:extLst>
              <a:ext uri="{FF2B5EF4-FFF2-40B4-BE49-F238E27FC236}">
                <a16:creationId xmlns:a16="http://schemas.microsoft.com/office/drawing/2014/main" id="{999B751B-3FF2-4172-91A2-855FD8BCA4D8}"/>
              </a:ext>
            </a:extLst>
          </p:cNvPr>
          <p:cNvSpPr txBox="1"/>
          <p:nvPr/>
        </p:nvSpPr>
        <p:spPr>
          <a:xfrm>
            <a:off x="1573618" y="4598300"/>
            <a:ext cx="6642055" cy="400110"/>
          </a:xfrm>
          <a:prstGeom prst="rect">
            <a:avLst/>
          </a:prstGeom>
          <a:noFill/>
        </p:spPr>
        <p:txBody>
          <a:bodyPr wrap="square" rtlCol="0">
            <a:spAutoFit/>
          </a:bodyPr>
          <a:lstStyle/>
          <a:p>
            <a:r>
              <a:rPr lang="en-US" sz="2000" dirty="0">
                <a:solidFill>
                  <a:srgbClr val="FF0000"/>
                </a:solidFill>
              </a:rPr>
              <a:t>To examine applications of acoustics and musical tones</a:t>
            </a:r>
          </a:p>
        </p:txBody>
      </p:sp>
    </p:spTree>
    <p:extLst>
      <p:ext uri="{BB962C8B-B14F-4D97-AF65-F5344CB8AC3E}">
        <p14:creationId xmlns:p14="http://schemas.microsoft.com/office/powerpoint/2010/main" val="10324859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a:extLst>
              <a:ext uri="{FF2B5EF4-FFF2-40B4-BE49-F238E27FC236}">
                <a16:creationId xmlns:a16="http://schemas.microsoft.com/office/drawing/2014/main" id="{221C4480-CA78-434B-800E-82F3ECEEBD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 y="0"/>
            <a:ext cx="5422900" cy="666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Box 2"/>
          <p:cNvSpPr txBox="1">
            <a:spLocks noChangeArrowheads="1"/>
          </p:cNvSpPr>
          <p:nvPr/>
        </p:nvSpPr>
        <p:spPr bwMode="auto">
          <a:xfrm>
            <a:off x="2184192" y="0"/>
            <a:ext cx="5192712"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Standing waves and normal modes</a:t>
            </a:r>
          </a:p>
        </p:txBody>
      </p:sp>
      <mc:AlternateContent xmlns:mc="http://schemas.openxmlformats.org/markup-compatibility/2006" xmlns:a14="http://schemas.microsoft.com/office/drawing/2010/main">
        <mc:Choice Requires="a14">
          <p:sp>
            <p:nvSpPr>
              <p:cNvPr id="2" name="TextBox 1"/>
              <p:cNvSpPr txBox="1"/>
              <p:nvPr/>
            </p:nvSpPr>
            <p:spPr>
              <a:xfrm>
                <a:off x="0" y="712087"/>
                <a:ext cx="9144000" cy="627114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 string of length </a:t>
                </a: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L</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is rigidly fixed on both ends and integer half wavelength appear as standing waves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14:m>
                  <m:oMath xmlns:m="http://schemas.openxmlformats.org/officeDocument/2006/math">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𝐿</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𝑛</m:t>
                    </m:r>
                    <m:f>
                      <m:f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𝜆</m:t>
                        </m:r>
                      </m:num>
                      <m:den>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den>
                    </m:f>
                  </m:oMath>
                </a14:m>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(n=1,2,3…………..)</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Wavelengths </a:t>
                </a:r>
                <a14:m>
                  <m:oMath xmlns:m="http://schemas.openxmlformats.org/officeDocument/2006/math">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𝜆</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=2</m:t>
                    </m:r>
                    <m:f>
                      <m:f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𝐿</m:t>
                        </m:r>
                      </m:num>
                      <m:den>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𝑛</m:t>
                        </m:r>
                      </m:den>
                    </m:f>
                  </m:oMath>
                </a14:m>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(n=1,2,3…………..)</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14:m>
                  <m:oMath xmlns:m="http://schemas.openxmlformats.org/officeDocument/2006/math">
                    <m:sSub>
                      <m:sSub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𝑓</m:t>
                        </m:r>
                      </m:e>
                      <m: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sub>
                    </m:s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f>
                      <m:f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𝑣</m:t>
                        </m:r>
                      </m:num>
                      <m:den>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𝐿</m:t>
                        </m:r>
                      </m:den>
                    </m:f>
                  </m:oMath>
                </a14:m>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fundamental frequency; (Use; </a:t>
                </a:r>
                <a14:m>
                  <m:oMath xmlns:m="http://schemas.openxmlformats.org/officeDocument/2006/math">
                    <m:sSub>
                      <m:sSub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𝑓</m:t>
                        </m:r>
                      </m:e>
                      <m: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𝑛</m:t>
                        </m:r>
                      </m:sub>
                    </m:s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f>
                      <m:f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𝑣</m:t>
                        </m:r>
                      </m:num>
                      <m:den>
                        <m:sSub>
                          <m:sSub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𝜆</m:t>
                            </m:r>
                          </m:e>
                          <m: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𝑛</m:t>
                            </m:r>
                          </m:sub>
                        </m:sSub>
                      </m:den>
                    </m:f>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𝑛</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𝑣</m:t>
                        </m:r>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𝐿</m:t>
                        </m:r>
                      </m:den>
                    </m:f>
                  </m:oMath>
                </a14:m>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Frequency; </a:t>
                </a:r>
                <a14:m>
                  <m:oMath xmlns:m="http://schemas.openxmlformats.org/officeDocument/2006/math">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𝑓</m:t>
                        </m:r>
                      </m:e>
                      <m: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𝑛</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𝑛</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𝑣</m:t>
                        </m:r>
                      </m:num>
                      <m:den>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𝐿</m:t>
                        </m:r>
                      </m:den>
                    </m:f>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𝑛</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𝑓</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b>
                    </m:sSub>
                  </m:oMath>
                </a14:m>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(n=1,2,3…………..)</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These frequencies are harmonics or overtones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Application: tuning a string instrument.</a:t>
                </a:r>
              </a:p>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𝑣</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ad>
                        <m:radPr>
                          <m:degHide m:val="on"/>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radPr>
                        <m:deg/>
                        <m:e>
                          <m:f>
                            <m:f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sSub>
                                <m:sSub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𝐹</m:t>
                                  </m:r>
                                </m:e>
                                <m: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𝑇</m:t>
                                  </m:r>
                                </m:sub>
                              </m:s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𝑡𝑒𝑛𝑠𝑖𝑜𝑛</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𝑓𝑜𝑟𝑐𝑒</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num>
                            <m:den>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𝜇</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𝑚𝑎𝑠𝑠</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𝑝𝑒𝑟</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𝑢𝑛𝑖𝑡</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𝑙𝑒𝑛𝑔𝑡h</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den>
                          </m:f>
                        </m:e>
                      </m:rad>
                    </m:oMath>
                  </m:oMathPara>
                </a14:m>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14:m>
                  <m:oMath xmlns:m="http://schemas.openxmlformats.org/officeDocument/2006/math">
                    <m:sSub>
                      <m:sSubPr>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𝑓</m:t>
                        </m:r>
                      </m:e>
                      <m:sub>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b>
                    </m:sSub>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f>
                      <m:fPr>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𝑣</m:t>
                        </m:r>
                      </m:num>
                      <m:den>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𝐿</m:t>
                        </m:r>
                      </m:den>
                    </m:f>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f>
                      <m:fPr>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num>
                      <m:den>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𝐿</m:t>
                        </m:r>
                      </m:den>
                    </m:f>
                    <m:rad>
                      <m:radPr>
                        <m:degHide m:val="on"/>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radPr>
                      <m:deg/>
                      <m:e>
                        <m:f>
                          <m:fPr>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sSub>
                              <m:sSubPr>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𝐹</m:t>
                                </m:r>
                              </m:e>
                              <m:sub>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𝑇</m:t>
                                </m:r>
                              </m:sub>
                            </m:sSub>
                          </m:num>
                          <m:den>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𝜇</m:t>
                            </m:r>
                          </m:den>
                        </m:f>
                      </m:e>
                    </m:rad>
                  </m:oMath>
                </a14:m>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14:m>
                  <m:oMath xmlns:m="http://schemas.openxmlformats.org/officeDocument/2006/math">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𝜇</m:t>
                    </m:r>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f>
                      <m:fPr>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num>
                      <m:den>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𝐿</m:t>
                        </m:r>
                      </m:den>
                    </m:f>
                  </m:oMath>
                </a14:m>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0" y="712087"/>
                <a:ext cx="9144000" cy="6271140"/>
              </a:xfrm>
              <a:prstGeom prst="rect">
                <a:avLst/>
              </a:prstGeom>
              <a:blipFill rotWithShape="0">
                <a:blip r:embed="rId3"/>
                <a:stretch>
                  <a:fillRect l="-667" t="-583"/>
                </a:stretch>
              </a:blipFill>
            </p:spPr>
            <p:txBody>
              <a:bodyPr/>
              <a:lstStyle/>
              <a:p>
                <a:r>
                  <a:rPr lang="en-US">
                    <a:noFill/>
                  </a:rPr>
                  <a:t> </a:t>
                </a:r>
              </a:p>
            </p:txBody>
          </p:sp>
        </mc:Fallback>
      </mc:AlternateContent>
      <p:sp>
        <p:nvSpPr>
          <p:cNvPr id="3" name="Rectangle 2"/>
          <p:cNvSpPr/>
          <p:nvPr/>
        </p:nvSpPr>
        <p:spPr bwMode="auto">
          <a:xfrm>
            <a:off x="2518611" y="1267326"/>
            <a:ext cx="3449052" cy="609600"/>
          </a:xfrm>
          <a:prstGeom prst="rect">
            <a:avLst/>
          </a:prstGeom>
          <a:noFill/>
          <a:ln w="38100" cap="flat" cmpd="sng" algn="ctr">
            <a:solidFill>
              <a:srgbClr val="FF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9" name="Rectangle 8"/>
          <p:cNvSpPr/>
          <p:nvPr/>
        </p:nvSpPr>
        <p:spPr bwMode="auto">
          <a:xfrm>
            <a:off x="1644317" y="2033337"/>
            <a:ext cx="4836694" cy="609600"/>
          </a:xfrm>
          <a:prstGeom prst="rect">
            <a:avLst/>
          </a:prstGeom>
          <a:noFill/>
          <a:ln w="38100" cap="flat" cmpd="sng" algn="ctr">
            <a:solidFill>
              <a:srgbClr val="FF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 name="Rectangle 9"/>
          <p:cNvSpPr/>
          <p:nvPr/>
        </p:nvSpPr>
        <p:spPr bwMode="auto">
          <a:xfrm>
            <a:off x="1824790" y="3480243"/>
            <a:ext cx="5185610" cy="609600"/>
          </a:xfrm>
          <a:prstGeom prst="rect">
            <a:avLst/>
          </a:prstGeom>
          <a:noFill/>
          <a:ln w="38100" cap="flat" cmpd="sng" algn="ctr">
            <a:solidFill>
              <a:srgbClr val="FF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ext Box 2"/>
          <p:cNvSpPr txBox="1">
            <a:spLocks noChangeArrowheads="1"/>
          </p:cNvSpPr>
          <p:nvPr/>
        </p:nvSpPr>
        <p:spPr bwMode="auto">
          <a:xfrm>
            <a:off x="468923" y="621323"/>
            <a:ext cx="8229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ＭＳ Ｐゴシック" charset="0"/>
                <a:cs typeface="+mn-cs"/>
              </a:rPr>
              <a:t>The four strings of a musical instrument are all made of the same material and are under the same tension, but have different thicknesses. Waves travel…</a:t>
            </a:r>
          </a:p>
        </p:txBody>
      </p:sp>
      <p:sp>
        <p:nvSpPr>
          <p:cNvPr id="191491" name="Text Box 3"/>
          <p:cNvSpPr txBox="1">
            <a:spLocks noChangeArrowheads="1"/>
          </p:cNvSpPr>
          <p:nvPr/>
        </p:nvSpPr>
        <p:spPr bwMode="auto">
          <a:xfrm>
            <a:off x="926123" y="2590800"/>
            <a:ext cx="69342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ＭＳ Ｐゴシック" charset="0"/>
                <a:cs typeface="+mn-cs"/>
              </a:rPr>
              <a:t>A. fastest on the thickest string.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Times" charset="0"/>
                <a:ea typeface="ＭＳ Ｐゴシック" charset="0"/>
                <a:cs typeface="+mn-cs"/>
              </a:rPr>
              <a:t>B</a:t>
            </a:r>
            <a:r>
              <a:rPr kumimoji="0" lang="en-US" sz="2400" b="0" i="0" u="none" strike="noStrike" kern="1200" cap="none" spc="0" normalizeH="0" baseline="0" noProof="0" dirty="0">
                <a:ln>
                  <a:noFill/>
                </a:ln>
                <a:solidFill>
                  <a:srgbClr val="000000"/>
                </a:solidFill>
                <a:effectLst/>
                <a:uLnTx/>
                <a:uFillTx/>
                <a:latin typeface="Times" charset="0"/>
                <a:ea typeface="ＭＳ Ｐゴシック" charset="0"/>
                <a:cs typeface="+mn-cs"/>
              </a:rPr>
              <a:t>. fastest on the thinnest string.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ＭＳ Ｐゴシック" charset="0"/>
                <a:cs typeface="+mn-cs"/>
              </a:rPr>
              <a:t>C. at the same speed on all strings.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ＭＳ Ｐゴシック" charset="0"/>
                <a:cs typeface="+mn-cs"/>
              </a:rPr>
              <a:t>D. Either A or B is possible.</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ＭＳ Ｐゴシック" charset="0"/>
                <a:cs typeface="+mn-cs"/>
              </a:rPr>
              <a:t>E. Any of A, B, or C is possible.</a:t>
            </a:r>
          </a:p>
        </p:txBody>
      </p:sp>
      <p:sp>
        <p:nvSpPr>
          <p:cNvPr id="191492" name="Text Box 4"/>
          <p:cNvSpPr txBox="1">
            <a:spLocks noChangeArrowheads="1"/>
          </p:cNvSpPr>
          <p:nvPr/>
        </p:nvSpPr>
        <p:spPr bwMode="auto">
          <a:xfrm>
            <a:off x="76200" y="762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charset="0"/>
                <a:ea typeface="ＭＳ Ｐゴシック" charset="0"/>
                <a:cs typeface="+mn-cs"/>
              </a:rPr>
              <a:t>Q15.8</a:t>
            </a:r>
          </a:p>
        </p:txBody>
      </p:sp>
      <p:sp>
        <p:nvSpPr>
          <p:cNvPr id="2" name="TextBox 1"/>
          <p:cNvSpPr txBox="1"/>
          <p:nvPr/>
        </p:nvSpPr>
        <p:spPr>
          <a:xfrm>
            <a:off x="2522859" y="76200"/>
            <a:ext cx="3740728"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a:cs typeface="+mn-cs"/>
              </a:rPr>
              <a:t>Clicker question 5</a:t>
            </a:r>
          </a:p>
        </p:txBody>
      </p:sp>
    </p:spTree>
    <p:extLst>
      <p:ext uri="{BB962C8B-B14F-4D97-AF65-F5344CB8AC3E}">
        <p14:creationId xmlns:p14="http://schemas.microsoft.com/office/powerpoint/2010/main" val="24948506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a:extLst>
              <a:ext uri="{FF2B5EF4-FFF2-40B4-BE49-F238E27FC236}">
                <a16:creationId xmlns:a16="http://schemas.microsoft.com/office/drawing/2014/main" id="{22249FA8-85D8-4F89-A523-D1C4C3E757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949325"/>
            <a:ext cx="8890000"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050" descr="Green marble">
            <a:extLst>
              <a:ext uri="{FF2B5EF4-FFF2-40B4-BE49-F238E27FC236}">
                <a16:creationId xmlns:a16="http://schemas.microsoft.com/office/drawing/2014/main" id="{5D3975F7-FBEC-49A2-B9AE-B116CBBA9C25}"/>
              </a:ext>
            </a:extLst>
          </p:cNvPr>
          <p:cNvSpPr>
            <a:spLocks noChangeArrowheads="1"/>
          </p:cNvSpPr>
          <p:nvPr/>
        </p:nvSpPr>
        <p:spPr bwMode="auto">
          <a:xfrm>
            <a:off x="684213" y="850900"/>
            <a:ext cx="7769225" cy="8255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195" name="Text Box 2053">
            <a:extLst>
              <a:ext uri="{FF2B5EF4-FFF2-40B4-BE49-F238E27FC236}">
                <a16:creationId xmlns:a16="http://schemas.microsoft.com/office/drawing/2014/main" id="{102B3FEE-350B-4B04-A7F2-68A29F9C3A70}"/>
              </a:ext>
            </a:extLst>
          </p:cNvPr>
          <p:cNvSpPr txBox="1">
            <a:spLocks noChangeArrowheads="1"/>
          </p:cNvSpPr>
          <p:nvPr/>
        </p:nvSpPr>
        <p:spPr bwMode="auto">
          <a:xfrm>
            <a:off x="220663" y="6029325"/>
            <a:ext cx="2159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End of  rope is fixed</a:t>
            </a:r>
          </a:p>
        </p:txBody>
      </p:sp>
      <p:sp>
        <p:nvSpPr>
          <p:cNvPr id="8196" name="Text Box 2055">
            <a:extLst>
              <a:ext uri="{FF2B5EF4-FFF2-40B4-BE49-F238E27FC236}">
                <a16:creationId xmlns:a16="http://schemas.microsoft.com/office/drawing/2014/main" id="{013CC1B9-9E23-428A-AFF2-95368B1CA976}"/>
              </a:ext>
            </a:extLst>
          </p:cNvPr>
          <p:cNvSpPr txBox="1">
            <a:spLocks noChangeArrowheads="1"/>
          </p:cNvSpPr>
          <p:nvPr/>
        </p:nvSpPr>
        <p:spPr bwMode="auto">
          <a:xfrm>
            <a:off x="755650" y="1006475"/>
            <a:ext cx="2159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General case</a:t>
            </a:r>
          </a:p>
        </p:txBody>
      </p:sp>
      <p:sp>
        <p:nvSpPr>
          <p:cNvPr id="8197" name="Rectangle 2058">
            <a:extLst>
              <a:ext uri="{FF2B5EF4-FFF2-40B4-BE49-F238E27FC236}">
                <a16:creationId xmlns:a16="http://schemas.microsoft.com/office/drawing/2014/main" id="{0D7A4A76-3E0C-45B4-8891-15B285365414}"/>
              </a:ext>
            </a:extLst>
          </p:cNvPr>
          <p:cNvSpPr>
            <a:spLocks noGrp="1" noChangeArrowheads="1"/>
          </p:cNvSpPr>
          <p:nvPr>
            <p:ph type="title"/>
          </p:nvPr>
        </p:nvSpPr>
        <p:spPr bwMode="auto">
          <a:xfrm>
            <a:off x="374650" y="12700"/>
            <a:ext cx="8435975" cy="76835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r>
              <a:rPr lang="en-US" altLang="en-US" sz="4000" b="1">
                <a:solidFill>
                  <a:srgbClr val="FF0000"/>
                </a:solidFill>
              </a:rPr>
              <a:t>The principle of superposition</a:t>
            </a:r>
          </a:p>
        </p:txBody>
      </p:sp>
      <p:pic>
        <p:nvPicPr>
          <p:cNvPr id="8198" name="Picture 2059" descr="FG15_017">
            <a:extLst>
              <a:ext uri="{FF2B5EF4-FFF2-40B4-BE49-F238E27FC236}">
                <a16:creationId xmlns:a16="http://schemas.microsoft.com/office/drawing/2014/main" id="{07537782-F6A2-4D64-8D07-4C51B3F162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375" t="1656" r="30479" b="871"/>
          <a:stretch>
            <a:fillRect/>
          </a:stretch>
        </p:blipFill>
        <p:spPr bwMode="auto">
          <a:xfrm>
            <a:off x="266700" y="1384300"/>
            <a:ext cx="3144838" cy="532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2060" descr="FG15_018">
            <a:extLst>
              <a:ext uri="{FF2B5EF4-FFF2-40B4-BE49-F238E27FC236}">
                <a16:creationId xmlns:a16="http://schemas.microsoft.com/office/drawing/2014/main" id="{B359D9BF-B1B7-4FE3-81B0-5BBD7FDF14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7805" r="50166" b="25041"/>
          <a:stretch>
            <a:fillRect/>
          </a:stretch>
        </p:blipFill>
        <p:spPr bwMode="auto">
          <a:xfrm>
            <a:off x="3617913" y="1385888"/>
            <a:ext cx="277495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2061" descr="FG15_018">
            <a:extLst>
              <a:ext uri="{FF2B5EF4-FFF2-40B4-BE49-F238E27FC236}">
                <a16:creationId xmlns:a16="http://schemas.microsoft.com/office/drawing/2014/main" id="{11A4C7CC-5934-4B95-8EB4-89CBC1EC91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0333" t="17805" b="25958"/>
          <a:stretch>
            <a:fillRect/>
          </a:stretch>
        </p:blipFill>
        <p:spPr bwMode="auto">
          <a:xfrm>
            <a:off x="6378575" y="1381125"/>
            <a:ext cx="2765425" cy="234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1" name="Text Box 2062">
            <a:extLst>
              <a:ext uri="{FF2B5EF4-FFF2-40B4-BE49-F238E27FC236}">
                <a16:creationId xmlns:a16="http://schemas.microsoft.com/office/drawing/2014/main" id="{82F4816B-3685-4AD1-AC99-868F55550DAC}"/>
              </a:ext>
            </a:extLst>
          </p:cNvPr>
          <p:cNvSpPr txBox="1">
            <a:spLocks noChangeArrowheads="1"/>
          </p:cNvSpPr>
          <p:nvPr/>
        </p:nvSpPr>
        <p:spPr bwMode="auto">
          <a:xfrm>
            <a:off x="4810125" y="1006475"/>
            <a:ext cx="36591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Making a square wave</a:t>
            </a:r>
          </a:p>
        </p:txBody>
      </p:sp>
      <p:sp>
        <p:nvSpPr>
          <p:cNvPr id="8202" name="Text Box 2063">
            <a:extLst>
              <a:ext uri="{FF2B5EF4-FFF2-40B4-BE49-F238E27FC236}">
                <a16:creationId xmlns:a16="http://schemas.microsoft.com/office/drawing/2014/main" id="{7B7298A9-03BB-4027-BE2E-F59D91A7C7A1}"/>
              </a:ext>
            </a:extLst>
          </p:cNvPr>
          <p:cNvSpPr txBox="1">
            <a:spLocks noChangeArrowheads="1"/>
          </p:cNvSpPr>
          <p:nvPr/>
        </p:nvSpPr>
        <p:spPr bwMode="auto">
          <a:xfrm>
            <a:off x="4603750" y="4211638"/>
            <a:ext cx="2066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t=0 we have</a:t>
            </a:r>
          </a:p>
        </p:txBody>
      </p:sp>
      <p:graphicFrame>
        <p:nvGraphicFramePr>
          <p:cNvPr id="8203" name="Object 2064">
            <a:extLst>
              <a:ext uri="{FF2B5EF4-FFF2-40B4-BE49-F238E27FC236}">
                <a16:creationId xmlns:a16="http://schemas.microsoft.com/office/drawing/2014/main" id="{67F30D33-182A-493F-A1E2-BFB20EBE20CB}"/>
              </a:ext>
            </a:extLst>
          </p:cNvPr>
          <p:cNvGraphicFramePr>
            <a:graphicFrameLocks noChangeAspect="1"/>
          </p:cNvGraphicFramePr>
          <p:nvPr/>
        </p:nvGraphicFramePr>
        <p:xfrm>
          <a:off x="5603875" y="4546600"/>
          <a:ext cx="2201863" cy="1803400"/>
        </p:xfrm>
        <a:graphic>
          <a:graphicData uri="http://schemas.openxmlformats.org/presentationml/2006/ole">
            <mc:AlternateContent xmlns:mc="http://schemas.openxmlformats.org/markup-compatibility/2006">
              <mc:Choice xmlns:v="urn:schemas-microsoft-com:vml" Requires="v">
                <p:oleObj name="Equation" r:id="rId5" imgW="984295" imgH="755710" progId="Equation.3">
                  <p:embed/>
                </p:oleObj>
              </mc:Choice>
              <mc:Fallback>
                <p:oleObj name="Equation" r:id="rId5" imgW="984295" imgH="755710" progId="Equation.3">
                  <p:embed/>
                  <p:pic>
                    <p:nvPicPr>
                      <p:cNvPr id="8203" name="Object 2064">
                        <a:extLst>
                          <a:ext uri="{FF2B5EF4-FFF2-40B4-BE49-F238E27FC236}">
                            <a16:creationId xmlns:a16="http://schemas.microsoft.com/office/drawing/2014/main" id="{67F30D33-182A-493F-A1E2-BFB20EBE20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3875" y="4546600"/>
                        <a:ext cx="2201863" cy="180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rnd">
                            <a:solidFill>
                              <a:schemeClr val="accent2"/>
                            </a:solidFill>
                            <a:prstDash val="sysDot"/>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pic.BMP">
            <a:extLst>
              <a:ext uri="{FF2B5EF4-FFF2-40B4-BE49-F238E27FC236}">
                <a16:creationId xmlns:a16="http://schemas.microsoft.com/office/drawing/2014/main" id="{ADCBFADA-8912-44A9-9782-EE7E0C4AFC7E}"/>
              </a:ext>
            </a:extLst>
          </p:cNvPr>
          <p:cNvPicPr>
            <a:picLocks noChangeAspect="1"/>
          </p:cNvPicPr>
          <p:nvPr/>
        </p:nvPicPr>
        <p:blipFill>
          <a:blip r:embed="rId2">
            <a:extLst>
              <a:ext uri="{28A0092B-C50C-407E-A947-70E740481C1C}">
                <a14:useLocalDpi xmlns:a14="http://schemas.microsoft.com/office/drawing/2010/main" val="0"/>
              </a:ext>
            </a:extLst>
          </a:blip>
          <a:srcRect b="1492"/>
          <a:stretch>
            <a:fillRect/>
          </a:stretch>
        </p:blipFill>
        <p:spPr bwMode="auto">
          <a:xfrm>
            <a:off x="0" y="0"/>
            <a:ext cx="9002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2" descr="Page3.jpg">
            <a:extLst>
              <a:ext uri="{FF2B5EF4-FFF2-40B4-BE49-F238E27FC236}">
                <a16:creationId xmlns:a16="http://schemas.microsoft.com/office/drawing/2014/main" id="{C9FDA878-4D9F-4024-BA48-63C42E7727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371600"/>
            <a:ext cx="304006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1" descr="Page2.jpg">
            <a:extLst>
              <a:ext uri="{FF2B5EF4-FFF2-40B4-BE49-F238E27FC236}">
                <a16:creationId xmlns:a16="http://schemas.microsoft.com/office/drawing/2014/main" id="{C5630133-72F5-49D0-A471-EDFD1CD786D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143000"/>
            <a:ext cx="502920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Box 4">
            <a:extLst>
              <a:ext uri="{FF2B5EF4-FFF2-40B4-BE49-F238E27FC236}">
                <a16:creationId xmlns:a16="http://schemas.microsoft.com/office/drawing/2014/main" id="{2C4479E2-BD27-41B1-81AE-8778A97EA5CE}"/>
              </a:ext>
            </a:extLst>
          </p:cNvPr>
          <p:cNvSpPr txBox="1">
            <a:spLocks noChangeArrowheads="1"/>
          </p:cNvSpPr>
          <p:nvPr/>
        </p:nvSpPr>
        <p:spPr bwMode="auto">
          <a:xfrm>
            <a:off x="2871788" y="4830763"/>
            <a:ext cx="3397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2</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descr="Page1.jpg">
            <a:extLst>
              <a:ext uri="{FF2B5EF4-FFF2-40B4-BE49-F238E27FC236}">
                <a16:creationId xmlns:a16="http://schemas.microsoft.com/office/drawing/2014/main" id="{20E3ADE8-FDC4-408C-B762-34222D5F3CB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 y="0"/>
            <a:ext cx="8610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Box 2">
            <a:extLst>
              <a:ext uri="{FF2B5EF4-FFF2-40B4-BE49-F238E27FC236}">
                <a16:creationId xmlns:a16="http://schemas.microsoft.com/office/drawing/2014/main" id="{8D191E52-1A24-48D4-819F-DCF836932488}"/>
              </a:ext>
            </a:extLst>
          </p:cNvPr>
          <p:cNvSpPr txBox="1">
            <a:spLocks noChangeArrowheads="1"/>
          </p:cNvSpPr>
          <p:nvPr/>
        </p:nvSpPr>
        <p:spPr bwMode="auto">
          <a:xfrm>
            <a:off x="3851275" y="0"/>
            <a:ext cx="377507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Towards the wave equation</a:t>
            </a:r>
          </a:p>
        </p:txBody>
      </p:sp>
      <p:sp>
        <p:nvSpPr>
          <p:cNvPr id="10244" name="Rectangle 3">
            <a:extLst>
              <a:ext uri="{FF2B5EF4-FFF2-40B4-BE49-F238E27FC236}">
                <a16:creationId xmlns:a16="http://schemas.microsoft.com/office/drawing/2014/main" id="{885A72D8-65E0-4AD7-A40B-B3993FBA6599}"/>
              </a:ext>
            </a:extLst>
          </p:cNvPr>
          <p:cNvSpPr>
            <a:spLocks noChangeArrowheads="1"/>
          </p:cNvSpPr>
          <p:nvPr/>
        </p:nvSpPr>
        <p:spPr bwMode="auto">
          <a:xfrm>
            <a:off x="666750" y="0"/>
            <a:ext cx="3206750" cy="290513"/>
          </a:xfrm>
          <a:prstGeom prst="rect">
            <a:avLst/>
          </a:prstGeom>
          <a:solidFill>
            <a:schemeClr val="bg1"/>
          </a:solidFill>
          <a:ln w="9525" algn="ctr">
            <a:solidFill>
              <a:schemeClr val="bg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245" name="Rectangle 4">
            <a:extLst>
              <a:ext uri="{FF2B5EF4-FFF2-40B4-BE49-F238E27FC236}">
                <a16:creationId xmlns:a16="http://schemas.microsoft.com/office/drawing/2014/main" id="{1F84C8DF-4272-49A0-B6B8-1019B01D3226}"/>
              </a:ext>
            </a:extLst>
          </p:cNvPr>
          <p:cNvSpPr>
            <a:spLocks noChangeArrowheads="1"/>
          </p:cNvSpPr>
          <p:nvPr/>
        </p:nvSpPr>
        <p:spPr bwMode="auto">
          <a:xfrm>
            <a:off x="5948363" y="3732213"/>
            <a:ext cx="2743200" cy="1022350"/>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006545" y="1163837"/>
            <a:ext cx="4176622" cy="369332"/>
          </a:xfrm>
          <a:prstGeom prst="rect">
            <a:avLst/>
          </a:prstGeom>
          <a:noFill/>
          <a:ln>
            <a:solidFill>
              <a:schemeClr val="tx1"/>
            </a:solidFill>
          </a:ln>
        </p:spPr>
        <p:txBody>
          <a:bodyPr wrap="square" rtlCol="0">
            <a:spAutoFit/>
          </a:bodyPr>
          <a:lstStyle/>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12.6	Standing Waves and Normal Modes</a:t>
            </a:r>
          </a:p>
        </p:txBody>
      </p:sp>
      <p:grpSp>
        <p:nvGrpSpPr>
          <p:cNvPr id="11" name="Group 10"/>
          <p:cNvGrpSpPr/>
          <p:nvPr/>
        </p:nvGrpSpPr>
        <p:grpSpPr>
          <a:xfrm>
            <a:off x="1006544" y="2066468"/>
            <a:ext cx="6460299" cy="2148840"/>
            <a:chOff x="110646" y="2050781"/>
            <a:chExt cx="8613732" cy="286512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784" y="2050781"/>
              <a:ext cx="8601456" cy="2865120"/>
            </a:xfrm>
            <a:prstGeom prst="rect">
              <a:avLst/>
            </a:prstGeom>
          </p:spPr>
        </p:pic>
        <p:sp>
          <p:nvSpPr>
            <p:cNvPr id="9" name="Rectangle 8"/>
            <p:cNvSpPr/>
            <p:nvPr/>
          </p:nvSpPr>
          <p:spPr>
            <a:xfrm>
              <a:off x="5542767" y="2469105"/>
              <a:ext cx="3181611" cy="1771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a:solidFill>
                  <a:prstClr val="white"/>
                </a:solidFill>
                <a:latin typeface="Calibri" panose="020F0502020204030204"/>
              </a:endParaRPr>
            </a:p>
          </p:txBody>
        </p:sp>
        <p:sp>
          <p:nvSpPr>
            <p:cNvPr id="10" name="Rectangle 9"/>
            <p:cNvSpPr/>
            <p:nvPr/>
          </p:nvSpPr>
          <p:spPr>
            <a:xfrm>
              <a:off x="110646" y="4469094"/>
              <a:ext cx="5488488" cy="446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a:solidFill>
                  <a:prstClr val="white"/>
                </a:solidFill>
                <a:latin typeface="Calibri" panose="020F0502020204030204"/>
              </a:endParaRPr>
            </a:p>
          </p:txBody>
        </p:sp>
      </p:grpSp>
      <p:grpSp>
        <p:nvGrpSpPr>
          <p:cNvPr id="6" name="Group 5"/>
          <p:cNvGrpSpPr/>
          <p:nvPr/>
        </p:nvGrpSpPr>
        <p:grpSpPr>
          <a:xfrm>
            <a:off x="5515277" y="921197"/>
            <a:ext cx="2692245" cy="5037218"/>
            <a:chOff x="6999110" y="0"/>
            <a:chExt cx="3589660" cy="671629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9111" y="0"/>
              <a:ext cx="3589659" cy="244992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9112" y="2130930"/>
              <a:ext cx="3589658" cy="2449922"/>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9110" y="4266367"/>
              <a:ext cx="3589659" cy="2449923"/>
            </a:xfrm>
            <a:prstGeom prst="rect">
              <a:avLst/>
            </a:prstGeom>
          </p:spPr>
        </p:pic>
        <p:sp>
          <p:nvSpPr>
            <p:cNvPr id="3" name="Rectangle 2"/>
            <p:cNvSpPr/>
            <p:nvPr/>
          </p:nvSpPr>
          <p:spPr>
            <a:xfrm>
              <a:off x="6999110" y="6439919"/>
              <a:ext cx="3450477" cy="271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a:solidFill>
                  <a:prstClr val="white"/>
                </a:solidFill>
                <a:latin typeface="Calibri" panose="020F0502020204030204"/>
              </a:endParaRPr>
            </a:p>
          </p:txBody>
        </p:sp>
      </p:grpSp>
      <p:sp>
        <p:nvSpPr>
          <p:cNvPr id="12" name="TextBox 11"/>
          <p:cNvSpPr txBox="1"/>
          <p:nvPr/>
        </p:nvSpPr>
        <p:spPr>
          <a:xfrm>
            <a:off x="1006544" y="4062034"/>
            <a:ext cx="4176622" cy="1754326"/>
          </a:xfrm>
          <a:prstGeom prst="rect">
            <a:avLst/>
          </a:prstGeom>
          <a:noFill/>
          <a:ln>
            <a:solidFill>
              <a:schemeClr val="tx1"/>
            </a:solidFill>
          </a:ln>
        </p:spPr>
        <p:txBody>
          <a:bodyPr wrap="square" rtlCol="0">
            <a:spAutoFit/>
          </a:bodyPr>
          <a:lstStyle/>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N: Nodes, points at which the string does </a:t>
            </a: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     not move, or, displacement is zero.</a:t>
            </a:r>
          </a:p>
          <a:p>
            <a:pPr defTabSz="685800"/>
            <a:endParaRPr lang="en-US" sz="1800" kern="1200" dirty="0">
              <a:solidFill>
                <a:prstClr val="black"/>
              </a:solidFill>
              <a:latin typeface="Times New Roman" panose="02020603050405020304" pitchFamily="18" charset="0"/>
              <a:ea typeface="+mn-ea"/>
              <a:cs typeface="Times New Roman" panose="02020603050405020304" pitchFamily="18" charset="0"/>
            </a:endParaRP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A: Antinodes, points at which the string has </a:t>
            </a: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     the largest displacements.</a:t>
            </a:r>
          </a:p>
        </p:txBody>
      </p:sp>
    </p:spTree>
    <p:extLst>
      <p:ext uri="{BB962C8B-B14F-4D97-AF65-F5344CB8AC3E}">
        <p14:creationId xmlns:p14="http://schemas.microsoft.com/office/powerpoint/2010/main" val="10657939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Waves Become Coherent (Standing) – Figure 12.14</a:t>
            </a:r>
            <a:endParaRPr lang="en-AU" sz="3200" dirty="0"/>
          </a:p>
        </p:txBody>
      </p:sp>
      <p:sp>
        <p:nvSpPr>
          <p:cNvPr id="3" name="Content Placeholder 2"/>
          <p:cNvSpPr>
            <a:spLocks noGrp="1"/>
          </p:cNvSpPr>
          <p:nvPr>
            <p:ph sz="quarter" idx="13"/>
          </p:nvPr>
        </p:nvSpPr>
        <p:spPr>
          <a:xfrm>
            <a:off x="457200" y="1556327"/>
            <a:ext cx="8435788" cy="1518568"/>
          </a:xfrm>
        </p:spPr>
        <p:txBody>
          <a:bodyPr/>
          <a:lstStyle/>
          <a:p>
            <a:r>
              <a:rPr lang="en-US" sz="2000" dirty="0"/>
              <a:t>When nodes and antinodes align, there is no destructive interference and a steady-state condition is established.</a:t>
            </a:r>
          </a:p>
          <a:p>
            <a:r>
              <a:rPr lang="en-US" sz="2000" dirty="0"/>
              <a:t>Depending on the shape and size of the medium transmitting the wave, different standing wave patterns are established as a function of energy.</a:t>
            </a:r>
          </a:p>
        </p:txBody>
      </p:sp>
      <p:pic>
        <p:nvPicPr>
          <p:cNvPr id="4" name="Picture 3" descr="Photo a. The string is one-half wavelength long; the shape of the string is one horizontal section of a crest above a trough between two points. Photo b. The string is one wavelength long; the shape of the string consists of two connected sections. Photo c. The string is one and one-half wavelengths long; the shape of the string consists of three connected sections. Photo d. The string is two wavelengths long; the shape of the string consists of four connected sections. Diagram e. The shape of the string in photo b, at two different instants. The diagram shows the string as two sections along a horizontal line. Points along the string are noted as either nodes (N) or antinodes (A). Nodes are points at which the string never moves. Antinodes are points at which the amplitude of the string motion is greatest. The nodes are shown at intervals on the horizontal line, between the waves. The antinodes are shown as the points on the string where it either peaks above or dips below the horizontal."/>
          <p:cNvPicPr>
            <a:picLocks noChangeAspect="1"/>
          </p:cNvPicPr>
          <p:nvPr/>
        </p:nvPicPr>
        <p:blipFill>
          <a:blip r:embed="rId2"/>
          <a:stretch>
            <a:fillRect/>
          </a:stretch>
        </p:blipFill>
        <p:spPr>
          <a:xfrm>
            <a:off x="1277510" y="3156278"/>
            <a:ext cx="6795168" cy="3125776"/>
          </a:xfrm>
          <a:prstGeom prst="rect">
            <a:avLst/>
          </a:prstGeom>
        </p:spPr>
      </p:pic>
    </p:spTree>
    <p:extLst>
      <p:ext uri="{BB962C8B-B14F-4D97-AF65-F5344CB8AC3E}">
        <p14:creationId xmlns:p14="http://schemas.microsoft.com/office/powerpoint/2010/main" val="24618972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12_16_Figure.jpg"/>
          <p:cNvPicPr>
            <a:picLocks noChangeAspect="1"/>
          </p:cNvPicPr>
          <p:nvPr/>
        </p:nvPicPr>
        <p:blipFill rotWithShape="1">
          <a:blip r:embed="rId2">
            <a:extLst>
              <a:ext uri="{28A0092B-C50C-407E-A947-70E740481C1C}">
                <a14:useLocalDpi xmlns:a14="http://schemas.microsoft.com/office/drawing/2010/main" val="0"/>
              </a:ext>
            </a:extLst>
          </a:blip>
          <a:srcRect b="3449"/>
          <a:stretch/>
        </p:blipFill>
        <p:spPr>
          <a:xfrm>
            <a:off x="3111502" y="1434773"/>
            <a:ext cx="5974529" cy="3225585"/>
          </a:xfrm>
          <a:prstGeom prst="rect">
            <a:avLst/>
          </a:prstGeom>
        </p:spPr>
      </p:pic>
      <p:sp>
        <p:nvSpPr>
          <p:cNvPr id="7" name="TextBox 6"/>
          <p:cNvSpPr txBox="1"/>
          <p:nvPr/>
        </p:nvSpPr>
        <p:spPr>
          <a:xfrm>
            <a:off x="1563723" y="210427"/>
            <a:ext cx="4945522" cy="369332"/>
          </a:xfrm>
          <a:prstGeom prst="rect">
            <a:avLst/>
          </a:prstGeom>
          <a:noFill/>
          <a:ln>
            <a:solidFill>
              <a:schemeClr val="tx1"/>
            </a:solidFill>
          </a:ln>
        </p:spPr>
        <p:txBody>
          <a:bodyPr wrap="square" rtlCol="0">
            <a:spAutoFit/>
          </a:bodyPr>
          <a:lstStyle/>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Normal Modes: Allowed modes of wave oscillation</a:t>
            </a:r>
          </a:p>
        </p:txBody>
      </p:sp>
      <mc:AlternateContent xmlns:mc="http://schemas.openxmlformats.org/markup-compatibility/2006" xmlns:a14="http://schemas.microsoft.com/office/drawing/2010/main">
        <mc:Choice Requires="a14">
          <p:sp>
            <p:nvSpPr>
              <p:cNvPr id="12" name="TextBox 11"/>
              <p:cNvSpPr txBox="1"/>
              <p:nvPr/>
            </p:nvSpPr>
            <p:spPr>
              <a:xfrm>
                <a:off x="130245" y="1434773"/>
                <a:ext cx="2866956" cy="3327129"/>
              </a:xfrm>
              <a:prstGeom prst="rect">
                <a:avLst/>
              </a:prstGeom>
              <a:noFill/>
              <a:ln>
                <a:solidFill>
                  <a:schemeClr val="tx1"/>
                </a:solidFill>
              </a:ln>
            </p:spPr>
            <p:txBody>
              <a:bodyPr wrap="square" rtlCol="0">
                <a:spAutoFit/>
              </a:bodyPr>
              <a:lstStyle/>
              <a:p>
                <a:pPr defTabSz="685800"/>
                <a14:m>
                  <m:oMath xmlns:m="http://schemas.openxmlformats.org/officeDocument/2006/math">
                    <m:r>
                      <a:rPr lang="en-US" sz="1800" i="1" kern="1200">
                        <a:solidFill>
                          <a:prstClr val="black"/>
                        </a:solidFill>
                        <a:latin typeface="Cambria Math" panose="02040503050406030204" pitchFamily="18" charset="0"/>
                        <a:ea typeface="+mn-ea"/>
                        <a:cs typeface="Times New Roman" panose="02020603050405020304" pitchFamily="18" charset="0"/>
                      </a:rPr>
                      <m:t>𝐿</m:t>
                    </m:r>
                    <m:r>
                      <a:rPr lang="en-US" sz="1800" i="1" kern="1200">
                        <a:solidFill>
                          <a:prstClr val="black"/>
                        </a:solidFill>
                        <a:latin typeface="Cambria Math" panose="02040503050406030204" pitchFamily="18" charset="0"/>
                        <a:ea typeface="+mn-ea"/>
                        <a:cs typeface="Times New Roman" panose="02020603050405020304" pitchFamily="18" charset="0"/>
                      </a:rPr>
                      <m:t>=</m:t>
                    </m:r>
                    <m:r>
                      <a:rPr lang="en-US" sz="1800" i="1" kern="1200">
                        <a:solidFill>
                          <a:prstClr val="black"/>
                        </a:solidFill>
                        <a:latin typeface="Cambria Math" panose="02040503050406030204" pitchFamily="18" charset="0"/>
                        <a:ea typeface="+mn-ea"/>
                        <a:cs typeface="Times New Roman" panose="02020603050405020304" pitchFamily="18" charset="0"/>
                      </a:rPr>
                      <m:t>𝑛</m:t>
                    </m:r>
                    <m:f>
                      <m:fPr>
                        <m:ctrlPr>
                          <a:rPr lang="en-US" sz="1800" i="1" kern="1200">
                            <a:solidFill>
                              <a:prstClr val="black"/>
                            </a:solidFill>
                            <a:latin typeface="Cambria Math" panose="02040503050406030204" pitchFamily="18" charset="0"/>
                            <a:ea typeface="+mn-ea"/>
                            <a:cs typeface="Times New Roman" panose="02020603050405020304" pitchFamily="18" charset="0"/>
                          </a:rPr>
                        </m:ctrlPr>
                      </m:fPr>
                      <m:num>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𝜆</m:t>
                        </m:r>
                      </m:num>
                      <m:den>
                        <m:r>
                          <a:rPr lang="en-US" sz="1800" i="1" kern="1200">
                            <a:solidFill>
                              <a:prstClr val="black"/>
                            </a:solidFill>
                            <a:latin typeface="Cambria Math" panose="02040503050406030204" pitchFamily="18" charset="0"/>
                            <a:ea typeface="+mn-ea"/>
                            <a:cs typeface="Times New Roman" panose="02020603050405020304" pitchFamily="18" charset="0"/>
                          </a:rPr>
                          <m:t>2</m:t>
                        </m:r>
                      </m:den>
                    </m:f>
                  </m:oMath>
                </a14:m>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i="1" kern="1200" dirty="0">
                    <a:solidFill>
                      <a:prstClr val="black"/>
                    </a:solidFill>
                    <a:latin typeface="Times New Roman" panose="02020603050405020304" pitchFamily="18" charset="0"/>
                    <a:ea typeface="+mn-ea"/>
                    <a:cs typeface="Times New Roman" panose="02020603050405020304" pitchFamily="18" charset="0"/>
                  </a:rPr>
                  <a:t>n</a:t>
                </a:r>
                <a:r>
                  <a:rPr lang="en-US" sz="1800" kern="1200" dirty="0">
                    <a:solidFill>
                      <a:prstClr val="black"/>
                    </a:solidFill>
                    <a:latin typeface="Times New Roman" panose="02020603050405020304" pitchFamily="18" charset="0"/>
                    <a:ea typeface="+mn-ea"/>
                    <a:cs typeface="Times New Roman" panose="02020603050405020304" pitchFamily="18" charset="0"/>
                  </a:rPr>
                  <a:t> = 1, 2, 3, ….)</a:t>
                </a:r>
              </a:p>
              <a:p>
                <a:pPr defTabSz="685800"/>
                <a:endParaRPr lang="en-US" sz="600" kern="1200" dirty="0">
                  <a:solidFill>
                    <a:prstClr val="black"/>
                  </a:solidFill>
                  <a:latin typeface="Times New Roman" panose="02020603050405020304" pitchFamily="18" charset="0"/>
                  <a:ea typeface="+mn-ea"/>
                  <a:cs typeface="Times New Roman" panose="02020603050405020304" pitchFamily="18" charset="0"/>
                </a:endParaRP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Allowed wavelengths:</a:t>
                </a:r>
              </a:p>
              <a:p>
                <a:pPr defTabSz="685800"/>
                <a:endParaRPr lang="en-US" sz="600" kern="1200" dirty="0">
                  <a:solidFill>
                    <a:prstClr val="black"/>
                  </a:solidFill>
                  <a:latin typeface="Times New Roman" panose="02020603050405020304" pitchFamily="18" charset="0"/>
                  <a:ea typeface="+mn-ea"/>
                  <a:cs typeface="Times New Roman" panose="02020603050405020304" pitchFamily="18" charset="0"/>
                </a:endParaRPr>
              </a:p>
              <a:p>
                <a:pPr defTabSz="685800"/>
                <a:r>
                  <a:rPr lang="en-US" sz="1800" kern="1200" dirty="0">
                    <a:solidFill>
                      <a:prstClr val="black"/>
                    </a:solidFill>
                    <a:latin typeface="Calibri" panose="020F0502020204030204"/>
                    <a:ea typeface="+mn-ea"/>
                    <a:cs typeface="Times New Roman" panose="02020603050405020304" pitchFamily="18" charset="0"/>
                  </a:rPr>
                  <a:t>      </a:t>
                </a:r>
                <a14:m>
                  <m:oMath xmlns:m="http://schemas.openxmlformats.org/officeDocument/2006/math">
                    <m:sSub>
                      <m:sSubPr>
                        <m:ctrlPr>
                          <a:rPr lang="en-US" sz="1800" i="1" kern="1200">
                            <a:solidFill>
                              <a:prstClr val="black"/>
                            </a:solidFill>
                            <a:latin typeface="Cambria Math" panose="02040503050406030204" pitchFamily="18" charset="0"/>
                            <a:ea typeface="+mn-ea"/>
                            <a:cs typeface="Times New Roman" panose="02020603050405020304" pitchFamily="18" charset="0"/>
                          </a:rPr>
                        </m:ctrlPr>
                      </m:sSubPr>
                      <m:e>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𝜆</m:t>
                        </m:r>
                      </m:e>
                      <m:sub>
                        <m:r>
                          <a:rPr lang="en-US" sz="1800" i="1" kern="1200">
                            <a:solidFill>
                              <a:prstClr val="black"/>
                            </a:solidFill>
                            <a:latin typeface="Cambria Math" panose="02040503050406030204" pitchFamily="18" charset="0"/>
                            <a:ea typeface="+mn-ea"/>
                            <a:cs typeface="Times New Roman" panose="02020603050405020304" pitchFamily="18" charset="0"/>
                          </a:rPr>
                          <m:t>𝑛</m:t>
                        </m:r>
                      </m:sub>
                    </m:sSub>
                    <m:r>
                      <a:rPr lang="en-US" sz="1800" i="1" kern="1200">
                        <a:solidFill>
                          <a:prstClr val="black"/>
                        </a:solidFill>
                        <a:latin typeface="Cambria Math" panose="02040503050406030204" pitchFamily="18" charset="0"/>
                        <a:ea typeface="+mn-ea"/>
                        <a:cs typeface="Times New Roman" panose="02020603050405020304" pitchFamily="18" charset="0"/>
                      </a:rPr>
                      <m:t>=</m:t>
                    </m:r>
                    <m:f>
                      <m:fPr>
                        <m:ctrlPr>
                          <a:rPr lang="en-US" sz="1800" i="1" kern="1200">
                            <a:solidFill>
                              <a:prstClr val="black"/>
                            </a:solidFill>
                            <a:latin typeface="Cambria Math" panose="02040503050406030204" pitchFamily="18" charset="0"/>
                            <a:ea typeface="+mn-ea"/>
                            <a:cs typeface="Times New Roman" panose="02020603050405020304" pitchFamily="18" charset="0"/>
                          </a:rPr>
                        </m:ctrlPr>
                      </m:fPr>
                      <m:num>
                        <m:r>
                          <a:rPr lang="en-US" sz="1800" i="1" kern="1200">
                            <a:solidFill>
                              <a:prstClr val="black"/>
                            </a:solidFill>
                            <a:latin typeface="Cambria Math" panose="02040503050406030204" pitchFamily="18" charset="0"/>
                            <a:ea typeface="+mn-ea"/>
                            <a:cs typeface="Times New Roman" panose="02020603050405020304" pitchFamily="18" charset="0"/>
                          </a:rPr>
                          <m:t>2</m:t>
                        </m:r>
                        <m:r>
                          <a:rPr lang="en-US" sz="1800" i="1" kern="1200">
                            <a:solidFill>
                              <a:prstClr val="black"/>
                            </a:solidFill>
                            <a:latin typeface="Cambria Math" panose="02040503050406030204" pitchFamily="18" charset="0"/>
                            <a:ea typeface="+mn-ea"/>
                            <a:cs typeface="Times New Roman" panose="02020603050405020304" pitchFamily="18" charset="0"/>
                          </a:rPr>
                          <m:t>𝐿</m:t>
                        </m:r>
                      </m:num>
                      <m:den>
                        <m:r>
                          <a:rPr lang="en-US" sz="1800" i="1" kern="1200">
                            <a:solidFill>
                              <a:prstClr val="black"/>
                            </a:solidFill>
                            <a:latin typeface="Cambria Math" panose="02040503050406030204" pitchFamily="18" charset="0"/>
                            <a:ea typeface="+mn-ea"/>
                            <a:cs typeface="Times New Roman" panose="02020603050405020304" pitchFamily="18" charset="0"/>
                          </a:rPr>
                          <m:t>𝑛</m:t>
                        </m:r>
                      </m:den>
                    </m:f>
                  </m:oMath>
                </a14:m>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i="1" kern="1200" dirty="0">
                    <a:solidFill>
                      <a:prstClr val="black"/>
                    </a:solidFill>
                    <a:latin typeface="Times New Roman" panose="02020603050405020304" pitchFamily="18" charset="0"/>
                    <a:ea typeface="+mn-ea"/>
                    <a:cs typeface="Times New Roman" panose="02020603050405020304" pitchFamily="18" charset="0"/>
                  </a:rPr>
                  <a:t>n</a:t>
                </a:r>
                <a:r>
                  <a:rPr lang="en-US" sz="1800" kern="1200" dirty="0">
                    <a:solidFill>
                      <a:prstClr val="black"/>
                    </a:solidFill>
                    <a:latin typeface="Times New Roman" panose="02020603050405020304" pitchFamily="18" charset="0"/>
                    <a:ea typeface="+mn-ea"/>
                    <a:cs typeface="Times New Roman" panose="02020603050405020304" pitchFamily="18" charset="0"/>
                  </a:rPr>
                  <a:t> = 1, 2, 3, …)</a:t>
                </a:r>
              </a:p>
              <a:p>
                <a:pPr defTabSz="685800"/>
                <a:endParaRPr lang="en-US" sz="600" kern="1200" dirty="0">
                  <a:solidFill>
                    <a:prstClr val="black"/>
                  </a:solidFill>
                  <a:latin typeface="Times New Roman" panose="02020603050405020304" pitchFamily="18" charset="0"/>
                  <a:ea typeface="+mn-ea"/>
                  <a:cs typeface="Times New Roman" panose="02020603050405020304" pitchFamily="18" charset="0"/>
                </a:endParaRP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Allowed frequencies:</a:t>
                </a:r>
              </a:p>
              <a:p>
                <a:pPr defTabSz="685800"/>
                <a:endParaRPr lang="en-US" sz="600" kern="1200" dirty="0">
                  <a:solidFill>
                    <a:prstClr val="black"/>
                  </a:solidFill>
                  <a:latin typeface="Times New Roman" panose="02020603050405020304" pitchFamily="18" charset="0"/>
                  <a:ea typeface="+mn-ea"/>
                  <a:cs typeface="Times New Roman" panose="02020603050405020304" pitchFamily="18" charset="0"/>
                </a:endParaRPr>
              </a:p>
              <a:p>
                <a:pPr defTabSz="685800"/>
                <a:r>
                  <a:rPr lang="en-US" sz="1800" kern="1200" dirty="0">
                    <a:solidFill>
                      <a:prstClr val="black"/>
                    </a:solidFill>
                    <a:latin typeface="Calibri" panose="020F0502020204030204"/>
                    <a:ea typeface="+mn-ea"/>
                    <a:cs typeface="Times New Roman" panose="02020603050405020304" pitchFamily="18" charset="0"/>
                  </a:rPr>
                  <a:t>      </a:t>
                </a:r>
                <a14:m>
                  <m:oMath xmlns:m="http://schemas.openxmlformats.org/officeDocument/2006/math">
                    <m:sSub>
                      <m:sSubPr>
                        <m:ctrlPr>
                          <a:rPr lang="en-US" sz="1800" i="1" kern="1200">
                            <a:solidFill>
                              <a:prstClr val="black"/>
                            </a:solidFill>
                            <a:latin typeface="Cambria Math" panose="02040503050406030204" pitchFamily="18" charset="0"/>
                            <a:ea typeface="+mn-ea"/>
                            <a:cs typeface="Times New Roman" panose="02020603050405020304" pitchFamily="18" charset="0"/>
                          </a:rPr>
                        </m:ctrlPr>
                      </m:sSubPr>
                      <m:e>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𝑓</m:t>
                        </m:r>
                      </m:e>
                      <m:sub>
                        <m:r>
                          <a:rPr lang="en-US" sz="1800" i="1" kern="1200">
                            <a:solidFill>
                              <a:prstClr val="black"/>
                            </a:solidFill>
                            <a:latin typeface="Cambria Math" panose="02040503050406030204" pitchFamily="18" charset="0"/>
                            <a:ea typeface="+mn-ea"/>
                            <a:cs typeface="Times New Roman" panose="02020603050405020304" pitchFamily="18" charset="0"/>
                          </a:rPr>
                          <m:t>𝑛</m:t>
                        </m:r>
                      </m:sub>
                    </m:sSub>
                    <m:r>
                      <a:rPr lang="en-US" sz="1800" i="1" kern="1200">
                        <a:solidFill>
                          <a:prstClr val="black"/>
                        </a:solidFill>
                        <a:latin typeface="Cambria Math" panose="02040503050406030204" pitchFamily="18" charset="0"/>
                        <a:ea typeface="+mn-ea"/>
                        <a:cs typeface="Times New Roman" panose="02020603050405020304" pitchFamily="18" charset="0"/>
                      </a:rPr>
                      <m:t>=</m:t>
                    </m:r>
                    <m:f>
                      <m:fPr>
                        <m:ctrlPr>
                          <a:rPr lang="en-US" sz="1800" i="1" kern="1200">
                            <a:solidFill>
                              <a:prstClr val="black"/>
                            </a:solidFill>
                            <a:latin typeface="Cambria Math" panose="02040503050406030204" pitchFamily="18" charset="0"/>
                            <a:ea typeface="+mn-ea"/>
                            <a:cs typeface="Times New Roman" panose="02020603050405020304" pitchFamily="18" charset="0"/>
                          </a:rPr>
                        </m:ctrlPr>
                      </m:fPr>
                      <m:num>
                        <m:r>
                          <a:rPr lang="en-US" sz="1800" i="1" kern="1200">
                            <a:solidFill>
                              <a:prstClr val="black"/>
                            </a:solidFill>
                            <a:latin typeface="Cambria Math" panose="02040503050406030204" pitchFamily="18" charset="0"/>
                            <a:ea typeface="+mn-ea"/>
                            <a:cs typeface="Times New Roman" panose="02020603050405020304" pitchFamily="18" charset="0"/>
                          </a:rPr>
                          <m:t>𝑣</m:t>
                        </m:r>
                      </m:num>
                      <m:den>
                        <m:sSub>
                          <m:sSubPr>
                            <m:ctrlPr>
                              <a:rPr lang="en-US" sz="1800" i="1" kern="1200">
                                <a:solidFill>
                                  <a:prstClr val="black"/>
                                </a:solidFill>
                                <a:latin typeface="Cambria Math" panose="02040503050406030204" pitchFamily="18" charset="0"/>
                                <a:ea typeface="+mn-ea"/>
                                <a:cs typeface="Times New Roman" panose="02020603050405020304" pitchFamily="18" charset="0"/>
                              </a:rPr>
                            </m:ctrlPr>
                          </m:sSubPr>
                          <m:e>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𝜆</m:t>
                            </m:r>
                          </m:e>
                          <m:sub>
                            <m:r>
                              <a:rPr lang="en-US" sz="1800" i="1" kern="1200">
                                <a:solidFill>
                                  <a:prstClr val="black"/>
                                </a:solidFill>
                                <a:latin typeface="Cambria Math" panose="02040503050406030204" pitchFamily="18" charset="0"/>
                                <a:ea typeface="+mn-ea"/>
                                <a:cs typeface="Times New Roman" panose="02020603050405020304" pitchFamily="18" charset="0"/>
                              </a:rPr>
                              <m:t>𝑛</m:t>
                            </m:r>
                          </m:sub>
                        </m:sSub>
                      </m:den>
                    </m:f>
                    <m:r>
                      <a:rPr lang="en-US" sz="1800" i="1" kern="1200">
                        <a:solidFill>
                          <a:prstClr val="black"/>
                        </a:solidFill>
                        <a:latin typeface="Cambria Math" panose="02040503050406030204" pitchFamily="18" charset="0"/>
                        <a:ea typeface="+mn-ea"/>
                        <a:cs typeface="Times New Roman" panose="02020603050405020304" pitchFamily="18" charset="0"/>
                      </a:rPr>
                      <m:t>=</m:t>
                    </m:r>
                    <m:r>
                      <a:rPr lang="en-US" sz="1800" i="1" kern="1200">
                        <a:solidFill>
                          <a:prstClr val="black"/>
                        </a:solidFill>
                        <a:latin typeface="Cambria Math" panose="02040503050406030204" pitchFamily="18" charset="0"/>
                        <a:ea typeface="+mn-ea"/>
                        <a:cs typeface="Times New Roman" panose="02020603050405020304" pitchFamily="18" charset="0"/>
                      </a:rPr>
                      <m:t>𝑛</m:t>
                    </m:r>
                    <m:f>
                      <m:fPr>
                        <m:ctrlPr>
                          <a:rPr lang="en-US" sz="1800" i="1" kern="1200">
                            <a:solidFill>
                              <a:prstClr val="black"/>
                            </a:solidFill>
                            <a:latin typeface="Cambria Math" panose="02040503050406030204" pitchFamily="18" charset="0"/>
                            <a:ea typeface="+mn-ea"/>
                            <a:cs typeface="Times New Roman" panose="02020603050405020304" pitchFamily="18" charset="0"/>
                          </a:rPr>
                        </m:ctrlPr>
                      </m:fPr>
                      <m:num>
                        <m:r>
                          <a:rPr lang="en-US" sz="1800" i="1" kern="1200">
                            <a:solidFill>
                              <a:prstClr val="black"/>
                            </a:solidFill>
                            <a:latin typeface="Cambria Math" panose="02040503050406030204" pitchFamily="18" charset="0"/>
                            <a:ea typeface="+mn-ea"/>
                            <a:cs typeface="Times New Roman" panose="02020603050405020304" pitchFamily="18" charset="0"/>
                          </a:rPr>
                          <m:t>𝑣</m:t>
                        </m:r>
                      </m:num>
                      <m:den>
                        <m:r>
                          <a:rPr lang="en-US" sz="1800" i="1" kern="1200">
                            <a:solidFill>
                              <a:prstClr val="black"/>
                            </a:solidFill>
                            <a:latin typeface="Cambria Math" panose="02040503050406030204" pitchFamily="18" charset="0"/>
                            <a:ea typeface="+mn-ea"/>
                            <a:cs typeface="Times New Roman" panose="02020603050405020304" pitchFamily="18" charset="0"/>
                          </a:rPr>
                          <m:t>2</m:t>
                        </m:r>
                        <m:r>
                          <a:rPr lang="en-US" sz="1800" i="1" kern="1200">
                            <a:solidFill>
                              <a:prstClr val="black"/>
                            </a:solidFill>
                            <a:latin typeface="Cambria Math" panose="02040503050406030204" pitchFamily="18" charset="0"/>
                            <a:ea typeface="+mn-ea"/>
                            <a:cs typeface="Times New Roman" panose="02020603050405020304" pitchFamily="18" charset="0"/>
                          </a:rPr>
                          <m:t>𝐿</m:t>
                        </m:r>
                      </m:den>
                    </m:f>
                    <m:r>
                      <a:rPr lang="en-US" sz="1800" i="1" kern="1200">
                        <a:solidFill>
                          <a:prstClr val="black"/>
                        </a:solidFill>
                        <a:latin typeface="Cambria Math" panose="02040503050406030204" pitchFamily="18" charset="0"/>
                        <a:ea typeface="+mn-ea"/>
                        <a:cs typeface="Times New Roman" panose="02020603050405020304" pitchFamily="18" charset="0"/>
                      </a:rPr>
                      <m:t>=</m:t>
                    </m:r>
                    <m:r>
                      <a:rPr lang="en-US" sz="1800" i="1" kern="1200">
                        <a:solidFill>
                          <a:prstClr val="black"/>
                        </a:solidFill>
                        <a:latin typeface="Cambria Math" panose="02040503050406030204" pitchFamily="18" charset="0"/>
                        <a:ea typeface="+mn-ea"/>
                        <a:cs typeface="Times New Roman" panose="02020603050405020304" pitchFamily="18" charset="0"/>
                      </a:rPr>
                      <m:t>𝑛</m:t>
                    </m:r>
                    <m:sSub>
                      <m:sSubPr>
                        <m:ctrlPr>
                          <a:rPr lang="en-US" sz="1800" i="1" kern="1200">
                            <a:solidFill>
                              <a:prstClr val="black"/>
                            </a:solidFill>
                            <a:latin typeface="Cambria Math" panose="02040503050406030204" pitchFamily="18" charset="0"/>
                            <a:ea typeface="+mn-ea"/>
                            <a:cs typeface="Times New Roman" panose="02020603050405020304" pitchFamily="18" charset="0"/>
                          </a:rPr>
                        </m:ctrlPr>
                      </m:sSubPr>
                      <m:e>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𝑓</m:t>
                        </m:r>
                      </m:e>
                      <m:sub>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Sub>
                  </m:oMath>
                </a14:m>
                <a:endParaRPr lang="en-US" sz="1800" kern="1200" dirty="0">
                  <a:solidFill>
                    <a:prstClr val="black"/>
                  </a:solidFill>
                  <a:latin typeface="Times New Roman" panose="02020603050405020304" pitchFamily="18" charset="0"/>
                  <a:ea typeface="+mn-ea"/>
                  <a:cs typeface="Times New Roman" panose="02020603050405020304" pitchFamily="18" charset="0"/>
                </a:endParaRP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i="1" kern="1200" dirty="0">
                    <a:solidFill>
                      <a:prstClr val="black"/>
                    </a:solidFill>
                    <a:latin typeface="Times New Roman" panose="02020603050405020304" pitchFamily="18" charset="0"/>
                    <a:ea typeface="+mn-ea"/>
                    <a:cs typeface="Times New Roman" panose="02020603050405020304" pitchFamily="18" charset="0"/>
                  </a:rPr>
                  <a:t>n</a:t>
                </a:r>
                <a:r>
                  <a:rPr lang="en-US" sz="1800" kern="1200" dirty="0">
                    <a:solidFill>
                      <a:prstClr val="black"/>
                    </a:solidFill>
                    <a:latin typeface="Times New Roman" panose="02020603050405020304" pitchFamily="18" charset="0"/>
                    <a:ea typeface="+mn-ea"/>
                    <a:cs typeface="Times New Roman" panose="02020603050405020304" pitchFamily="18" charset="0"/>
                  </a:rPr>
                  <a:t> = 1, 2, 3, …)</a:t>
                </a:r>
              </a:p>
              <a:p>
                <a:pPr defTabSz="685800"/>
                <a:endParaRPr lang="en-US" sz="600" kern="1200" dirty="0">
                  <a:solidFill>
                    <a:prstClr val="black"/>
                  </a:solidFill>
                  <a:latin typeface="Times New Roman" panose="02020603050405020304" pitchFamily="18" charset="0"/>
                  <a:ea typeface="+mn-ea"/>
                  <a:cs typeface="Times New Roman" panose="02020603050405020304" pitchFamily="18" charset="0"/>
                </a:endParaRP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Fundamental frequency:</a:t>
                </a:r>
              </a:p>
              <a:p>
                <a:pPr defTabSz="685800"/>
                <a:endParaRPr lang="en-US" sz="600" kern="1200" dirty="0">
                  <a:solidFill>
                    <a:prstClr val="black"/>
                  </a:solidFill>
                  <a:latin typeface="Times New Roman" panose="02020603050405020304" pitchFamily="18" charset="0"/>
                  <a:ea typeface="+mn-ea"/>
                  <a:cs typeface="Times New Roman" panose="02020603050405020304" pitchFamily="18" charset="0"/>
                </a:endParaRPr>
              </a:p>
              <a:p>
                <a:pPr defTabSz="685800"/>
                <a:r>
                  <a:rPr lang="en-US" sz="1800" kern="1200" dirty="0">
                    <a:solidFill>
                      <a:prstClr val="black"/>
                    </a:solidFill>
                    <a:latin typeface="Calibri" panose="020F0502020204030204"/>
                    <a:ea typeface="+mn-ea"/>
                    <a:cs typeface="Times New Roman" panose="02020603050405020304" pitchFamily="18" charset="0"/>
                  </a:rPr>
                  <a:t>      </a:t>
                </a:r>
                <a14:m>
                  <m:oMath xmlns:m="http://schemas.openxmlformats.org/officeDocument/2006/math">
                    <m:sSub>
                      <m:sSubPr>
                        <m:ctrlPr>
                          <a:rPr lang="en-US" sz="1800" i="1" kern="1200">
                            <a:solidFill>
                              <a:prstClr val="black"/>
                            </a:solidFill>
                            <a:latin typeface="Cambria Math" panose="02040503050406030204" pitchFamily="18" charset="0"/>
                            <a:ea typeface="+mn-ea"/>
                            <a:cs typeface="Times New Roman" panose="02020603050405020304" pitchFamily="18" charset="0"/>
                          </a:rPr>
                        </m:ctrlPr>
                      </m:sSubPr>
                      <m:e>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𝑓</m:t>
                        </m:r>
                      </m:e>
                      <m:sub>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Sub>
                    <m:r>
                      <a:rPr lang="en-US" sz="1800" i="1" kern="1200">
                        <a:solidFill>
                          <a:prstClr val="black"/>
                        </a:solidFill>
                        <a:latin typeface="Cambria Math" panose="02040503050406030204" pitchFamily="18" charset="0"/>
                        <a:ea typeface="+mn-ea"/>
                        <a:cs typeface="Times New Roman" panose="02020603050405020304" pitchFamily="18" charset="0"/>
                      </a:rPr>
                      <m:t>=</m:t>
                    </m:r>
                    <m:f>
                      <m:fPr>
                        <m:ctrlPr>
                          <a:rPr lang="en-US" sz="1800" i="1" kern="1200">
                            <a:solidFill>
                              <a:prstClr val="black"/>
                            </a:solidFill>
                            <a:latin typeface="Cambria Math" panose="02040503050406030204" pitchFamily="18" charset="0"/>
                            <a:ea typeface="+mn-ea"/>
                            <a:cs typeface="Times New Roman" panose="02020603050405020304" pitchFamily="18" charset="0"/>
                          </a:rPr>
                        </m:ctrlPr>
                      </m:fPr>
                      <m:num>
                        <m:r>
                          <a:rPr lang="en-US" sz="1800" i="1" kern="1200">
                            <a:solidFill>
                              <a:prstClr val="black"/>
                            </a:solidFill>
                            <a:latin typeface="Cambria Math" panose="02040503050406030204" pitchFamily="18" charset="0"/>
                            <a:ea typeface="+mn-ea"/>
                            <a:cs typeface="Times New Roman" panose="02020603050405020304" pitchFamily="18" charset="0"/>
                          </a:rPr>
                          <m:t>𝑣</m:t>
                        </m:r>
                      </m:num>
                      <m:den>
                        <m:r>
                          <a:rPr lang="en-US" sz="1800" i="1" kern="1200">
                            <a:solidFill>
                              <a:prstClr val="black"/>
                            </a:solidFill>
                            <a:latin typeface="Cambria Math" panose="02040503050406030204" pitchFamily="18" charset="0"/>
                            <a:ea typeface="+mn-ea"/>
                            <a:cs typeface="Times New Roman" panose="02020603050405020304" pitchFamily="18" charset="0"/>
                          </a:rPr>
                          <m:t>2</m:t>
                        </m:r>
                        <m:r>
                          <a:rPr lang="en-US" sz="1800" i="1" kern="1200">
                            <a:solidFill>
                              <a:prstClr val="black"/>
                            </a:solidFill>
                            <a:latin typeface="Cambria Math" panose="02040503050406030204" pitchFamily="18" charset="0"/>
                            <a:ea typeface="+mn-ea"/>
                            <a:cs typeface="Times New Roman" panose="02020603050405020304" pitchFamily="18" charset="0"/>
                          </a:rPr>
                          <m:t>𝐿</m:t>
                        </m:r>
                      </m:den>
                    </m:f>
                  </m:oMath>
                </a14:m>
                <a:endParaRPr lang="en-US" sz="1800" kern="1200" dirty="0">
                  <a:solidFill>
                    <a:prstClr val="black"/>
                  </a:solidFill>
                  <a:latin typeface="Times New Roman" panose="02020603050405020304" pitchFamily="18" charset="0"/>
                  <a:ea typeface="+mn-ea"/>
                  <a:cs typeface="Times New Roman" panose="02020603050405020304" pitchFamily="18"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130245" y="1434773"/>
                <a:ext cx="2866956" cy="3327129"/>
              </a:xfrm>
              <a:prstGeom prst="rect">
                <a:avLst/>
              </a:prstGeom>
              <a:blipFill>
                <a:blip r:embed="rId3"/>
                <a:stretch>
                  <a:fillRect l="-1480" r="-211"/>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794879" y="4841578"/>
                <a:ext cx="7667555" cy="1025345"/>
              </a:xfrm>
              <a:prstGeom prst="rect">
                <a:avLst/>
              </a:prstGeom>
              <a:noFill/>
              <a:ln>
                <a:solidFill>
                  <a:schemeClr val="tx1"/>
                </a:solidFill>
              </a:ln>
            </p:spPr>
            <p:txBody>
              <a:bodyPr wrap="square" rtlCol="0">
                <a:spAutoFit/>
              </a:bodyPr>
              <a:lstStyle/>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The fundamental frequency of a vibrating string of length L, fixed at both ends, is</a:t>
                </a:r>
              </a:p>
              <a:p>
                <a:pPr defTabSz="685800"/>
                <a:endParaRPr lang="en-US" sz="600" kern="1200" dirty="0">
                  <a:solidFill>
                    <a:prstClr val="black"/>
                  </a:solidFill>
                  <a:latin typeface="Times New Roman" panose="02020603050405020304" pitchFamily="18" charset="0"/>
                  <a:ea typeface="+mn-ea"/>
                  <a:cs typeface="Times New Roman" panose="02020603050405020304" pitchFamily="18" charset="0"/>
                </a:endParaRPr>
              </a:p>
              <a:p>
                <a:pPr defTabSz="685800"/>
                <a:r>
                  <a:rPr lang="en-US" sz="1800" kern="1200" dirty="0">
                    <a:solidFill>
                      <a:prstClr val="black"/>
                    </a:solidFill>
                    <a:latin typeface="Calibri" panose="020F0502020204030204"/>
                    <a:ea typeface="+mn-ea"/>
                    <a:cs typeface="Times New Roman" panose="02020603050405020304" pitchFamily="18" charset="0"/>
                  </a:rPr>
                  <a:t>     			 </a:t>
                </a:r>
                <a14:m>
                  <m:oMath xmlns:m="http://schemas.openxmlformats.org/officeDocument/2006/math">
                    <m:sSub>
                      <m:sSubPr>
                        <m:ctrlPr>
                          <a:rPr lang="en-US" sz="1800" i="1" kern="1200">
                            <a:solidFill>
                              <a:prstClr val="black"/>
                            </a:solidFill>
                            <a:latin typeface="Cambria Math" panose="02040503050406030204" pitchFamily="18" charset="0"/>
                            <a:ea typeface="+mn-ea"/>
                            <a:cs typeface="Times New Roman" panose="02020603050405020304" pitchFamily="18" charset="0"/>
                          </a:rPr>
                        </m:ctrlPr>
                      </m:sSubPr>
                      <m:e>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𝑓</m:t>
                        </m:r>
                      </m:e>
                      <m:sub>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Sub>
                    <m:r>
                      <a:rPr lang="en-US" sz="1800" i="1" kern="1200">
                        <a:solidFill>
                          <a:prstClr val="black"/>
                        </a:solidFill>
                        <a:latin typeface="Cambria Math" panose="02040503050406030204" pitchFamily="18" charset="0"/>
                        <a:ea typeface="+mn-ea"/>
                        <a:cs typeface="Times New Roman" panose="02020603050405020304" pitchFamily="18" charset="0"/>
                      </a:rPr>
                      <m:t>=</m:t>
                    </m:r>
                    <m:f>
                      <m:fPr>
                        <m:ctrlPr>
                          <a:rPr lang="en-US" sz="1800" i="1" kern="1200">
                            <a:solidFill>
                              <a:prstClr val="black"/>
                            </a:solidFill>
                            <a:latin typeface="Cambria Math" panose="02040503050406030204" pitchFamily="18" charset="0"/>
                            <a:ea typeface="+mn-ea"/>
                            <a:cs typeface="Times New Roman" panose="02020603050405020304" pitchFamily="18" charset="0"/>
                          </a:rPr>
                        </m:ctrlPr>
                      </m:fPr>
                      <m:num>
                        <m:r>
                          <a:rPr lang="en-US" sz="1800" i="1" kern="1200">
                            <a:solidFill>
                              <a:prstClr val="black"/>
                            </a:solidFill>
                            <a:latin typeface="Cambria Math" panose="02040503050406030204" pitchFamily="18" charset="0"/>
                            <a:ea typeface="+mn-ea"/>
                            <a:cs typeface="Times New Roman" panose="02020603050405020304" pitchFamily="18" charset="0"/>
                          </a:rPr>
                          <m:t>𝑣</m:t>
                        </m:r>
                      </m:num>
                      <m:den>
                        <m:r>
                          <a:rPr lang="en-US" sz="1800" i="1" kern="1200">
                            <a:solidFill>
                              <a:prstClr val="black"/>
                            </a:solidFill>
                            <a:latin typeface="Cambria Math" panose="02040503050406030204" pitchFamily="18" charset="0"/>
                            <a:ea typeface="+mn-ea"/>
                            <a:cs typeface="Times New Roman" panose="02020603050405020304" pitchFamily="18" charset="0"/>
                          </a:rPr>
                          <m:t>2</m:t>
                        </m:r>
                        <m:r>
                          <a:rPr lang="en-US" sz="1800" i="1" kern="1200">
                            <a:solidFill>
                              <a:prstClr val="black"/>
                            </a:solidFill>
                            <a:latin typeface="Cambria Math" panose="02040503050406030204" pitchFamily="18" charset="0"/>
                            <a:ea typeface="+mn-ea"/>
                            <a:cs typeface="Times New Roman" panose="02020603050405020304" pitchFamily="18" charset="0"/>
                          </a:rPr>
                          <m:t>𝐿</m:t>
                        </m:r>
                      </m:den>
                    </m:f>
                    <m:r>
                      <a:rPr lang="en-US" sz="1800" i="1" kern="1200">
                        <a:solidFill>
                          <a:prstClr val="black"/>
                        </a:solidFill>
                        <a:latin typeface="Cambria Math" panose="02040503050406030204" pitchFamily="18" charset="0"/>
                        <a:ea typeface="+mn-ea"/>
                        <a:cs typeface="Times New Roman" panose="02020603050405020304" pitchFamily="18" charset="0"/>
                      </a:rPr>
                      <m:t>=</m:t>
                    </m:r>
                    <m:f>
                      <m:fPr>
                        <m:ctrlPr>
                          <a:rPr lang="en-US" sz="1800" i="1" kern="1200">
                            <a:solidFill>
                              <a:prstClr val="black"/>
                            </a:solidFill>
                            <a:latin typeface="Cambria Math" panose="02040503050406030204" pitchFamily="18" charset="0"/>
                            <a:ea typeface="+mn-ea"/>
                            <a:cs typeface="Times New Roman" panose="02020603050405020304" pitchFamily="18" charset="0"/>
                          </a:rPr>
                        </m:ctrlPr>
                      </m:fPr>
                      <m:num>
                        <m:r>
                          <a:rPr lang="en-US" sz="1800" i="1" kern="1200">
                            <a:solidFill>
                              <a:prstClr val="black"/>
                            </a:solidFill>
                            <a:latin typeface="Cambria Math" panose="02040503050406030204" pitchFamily="18" charset="0"/>
                            <a:ea typeface="+mn-ea"/>
                            <a:cs typeface="Times New Roman" panose="02020603050405020304" pitchFamily="18" charset="0"/>
                          </a:rPr>
                          <m:t>1</m:t>
                        </m:r>
                      </m:num>
                      <m:den>
                        <m:r>
                          <a:rPr lang="en-US" sz="1800" i="1" kern="1200">
                            <a:solidFill>
                              <a:prstClr val="black"/>
                            </a:solidFill>
                            <a:latin typeface="Cambria Math" panose="02040503050406030204" pitchFamily="18" charset="0"/>
                            <a:ea typeface="+mn-ea"/>
                            <a:cs typeface="Times New Roman" panose="02020603050405020304" pitchFamily="18" charset="0"/>
                          </a:rPr>
                          <m:t>2</m:t>
                        </m:r>
                        <m:r>
                          <a:rPr lang="en-US" sz="1800" i="1" kern="1200">
                            <a:solidFill>
                              <a:prstClr val="black"/>
                            </a:solidFill>
                            <a:latin typeface="Cambria Math" panose="02040503050406030204" pitchFamily="18" charset="0"/>
                            <a:ea typeface="+mn-ea"/>
                            <a:cs typeface="Times New Roman" panose="02020603050405020304" pitchFamily="18" charset="0"/>
                          </a:rPr>
                          <m:t>𝐿</m:t>
                        </m:r>
                      </m:den>
                    </m:f>
                    <m:rad>
                      <m:radPr>
                        <m:degHide m:val="on"/>
                        <m:ctrlPr>
                          <a:rPr lang="en-US" sz="1800" i="1" kern="1200">
                            <a:solidFill>
                              <a:prstClr val="black"/>
                            </a:solidFill>
                            <a:latin typeface="Cambria Math" panose="02040503050406030204" pitchFamily="18" charset="0"/>
                            <a:ea typeface="+mn-ea"/>
                            <a:cs typeface="Times New Roman" panose="02020603050405020304" pitchFamily="18" charset="0"/>
                          </a:rPr>
                        </m:ctrlPr>
                      </m:radPr>
                      <m:deg/>
                      <m:e>
                        <m:f>
                          <m:fPr>
                            <m:ctrlPr>
                              <a:rPr lang="en-US" sz="1800" i="1" kern="1200">
                                <a:solidFill>
                                  <a:prstClr val="black"/>
                                </a:solidFill>
                                <a:latin typeface="Cambria Math" panose="02040503050406030204" pitchFamily="18" charset="0"/>
                                <a:ea typeface="+mn-ea"/>
                                <a:cs typeface="Times New Roman" panose="02020603050405020304" pitchFamily="18" charset="0"/>
                              </a:rPr>
                            </m:ctrlPr>
                          </m:fPr>
                          <m:num>
                            <m:sSub>
                              <m:sSubPr>
                                <m:ctrlPr>
                                  <a:rPr lang="en-US" sz="1800" i="1" kern="1200">
                                    <a:solidFill>
                                      <a:prstClr val="black"/>
                                    </a:solidFill>
                                    <a:latin typeface="Cambria Math" panose="02040503050406030204" pitchFamily="18" charset="0"/>
                                    <a:ea typeface="+mn-ea"/>
                                    <a:cs typeface="Times New Roman" panose="02020603050405020304" pitchFamily="18" charset="0"/>
                                  </a:rPr>
                                </m:ctrlPr>
                              </m:sSubPr>
                              <m:e>
                                <m:r>
                                  <a:rPr lang="en-US" sz="1800" i="1" kern="1200">
                                    <a:solidFill>
                                      <a:prstClr val="black"/>
                                    </a:solidFill>
                                    <a:latin typeface="Cambria Math" panose="02040503050406030204" pitchFamily="18" charset="0"/>
                                    <a:ea typeface="+mn-ea"/>
                                    <a:cs typeface="Times New Roman" panose="02020603050405020304" pitchFamily="18" charset="0"/>
                                  </a:rPr>
                                  <m:t>𝐹</m:t>
                                </m:r>
                              </m:e>
                              <m:sub>
                                <m:r>
                                  <a:rPr lang="en-US" sz="1800" i="1" kern="1200">
                                    <a:solidFill>
                                      <a:prstClr val="black"/>
                                    </a:solidFill>
                                    <a:latin typeface="Cambria Math" panose="02040503050406030204" pitchFamily="18" charset="0"/>
                                    <a:ea typeface="+mn-ea"/>
                                    <a:cs typeface="Times New Roman" panose="02020603050405020304" pitchFamily="18" charset="0"/>
                                  </a:rPr>
                                  <m:t>𝑇</m:t>
                                </m:r>
                              </m:sub>
                            </m:sSub>
                          </m:num>
                          <m:den>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𝜇</m:t>
                            </m:r>
                          </m:den>
                        </m:f>
                      </m:e>
                    </m:rad>
                  </m:oMath>
                </a14:m>
                <a:endParaRPr lang="en-US" sz="1800" kern="1200" dirty="0">
                  <a:solidFill>
                    <a:prstClr val="black"/>
                  </a:solidFill>
                  <a:latin typeface="Times New Roman" panose="02020603050405020304" pitchFamily="18" charset="0"/>
                  <a:ea typeface="+mn-ea"/>
                  <a:cs typeface="Times New Roman" panose="02020603050405020304" pitchFamily="18"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794879" y="4841578"/>
                <a:ext cx="7667555" cy="1025345"/>
              </a:xfrm>
              <a:prstGeom prst="rect">
                <a:avLst/>
              </a:prstGeom>
              <a:blipFill>
                <a:blip r:embed="rId4"/>
                <a:stretch>
                  <a:fillRect l="-556" t="-2353" r="-635"/>
                </a:stretch>
              </a:blipFill>
              <a:ln>
                <a:solidFill>
                  <a:schemeClr val="tx1"/>
                </a:solidFill>
              </a:ln>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D273A399-3FEA-4B0A-B18F-695EE41C7981}"/>
                  </a:ext>
                </a:extLst>
              </p14:cNvPr>
              <p14:cNvContentPartPr/>
              <p14:nvPr/>
            </p14:nvContentPartPr>
            <p14:xfrm>
              <a:off x="4058370" y="1712610"/>
              <a:ext cx="39420" cy="36180"/>
            </p14:xfrm>
          </p:contentPart>
        </mc:Choice>
        <mc:Fallback xmlns="">
          <p:pic>
            <p:nvPicPr>
              <p:cNvPr id="5" name="Ink 4">
                <a:extLst>
                  <a:ext uri="{FF2B5EF4-FFF2-40B4-BE49-F238E27FC236}">
                    <a16:creationId xmlns:a16="http://schemas.microsoft.com/office/drawing/2014/main" id="{D273A399-3FEA-4B0A-B18F-695EE41C7981}"/>
                  </a:ext>
                </a:extLst>
              </p:cNvPr>
              <p:cNvPicPr/>
              <p:nvPr/>
            </p:nvPicPr>
            <p:blipFill>
              <a:blip r:embed="rId6"/>
              <a:stretch>
                <a:fillRect/>
              </a:stretch>
            </p:blipFill>
            <p:spPr>
              <a:xfrm>
                <a:off x="4049329" y="1703655"/>
                <a:ext cx="57141" cy="53733"/>
              </a:xfrm>
              <a:prstGeom prst="rect">
                <a:avLst/>
              </a:prstGeom>
            </p:spPr>
          </p:pic>
        </mc:Fallback>
      </mc:AlternateContent>
      <p:sp>
        <p:nvSpPr>
          <p:cNvPr id="2" name="TextBox 1">
            <a:extLst>
              <a:ext uri="{FF2B5EF4-FFF2-40B4-BE49-F238E27FC236}">
                <a16:creationId xmlns:a16="http://schemas.microsoft.com/office/drawing/2014/main" id="{4E3A1596-A315-49EE-8B24-A85143FC0CFA}"/>
              </a:ext>
            </a:extLst>
          </p:cNvPr>
          <p:cNvSpPr txBox="1"/>
          <p:nvPr/>
        </p:nvSpPr>
        <p:spPr>
          <a:xfrm>
            <a:off x="1660107" y="766921"/>
            <a:ext cx="4752753" cy="307777"/>
          </a:xfrm>
          <a:prstGeom prst="rect">
            <a:avLst/>
          </a:prstGeom>
          <a:noFill/>
        </p:spPr>
        <p:txBody>
          <a:bodyPr wrap="square" rtlCol="0">
            <a:spAutoFit/>
          </a:bodyPr>
          <a:lstStyle/>
          <a:p>
            <a:pPr>
              <a:defRPr/>
            </a:pPr>
            <a:r>
              <a:rPr lang="en-US" dirty="0">
                <a:solidFill>
                  <a:srgbClr val="FF0000"/>
                </a:solidFill>
              </a:rPr>
              <a:t>The resonator is fixed at both </a:t>
            </a:r>
            <a:r>
              <a:rPr lang="en-US">
                <a:solidFill>
                  <a:srgbClr val="FF0000"/>
                </a:solidFill>
              </a:rPr>
              <a:t>ends.</a:t>
            </a:r>
            <a:endParaRPr lang="en-US" dirty="0">
              <a:solidFill>
                <a:srgbClr val="FF0000"/>
              </a:solidFill>
            </a:endParaRPr>
          </a:p>
        </p:txBody>
      </p:sp>
    </p:spTree>
    <p:extLst>
      <p:ext uri="{BB962C8B-B14F-4D97-AF65-F5344CB8AC3E}">
        <p14:creationId xmlns:p14="http://schemas.microsoft.com/office/powerpoint/2010/main" val="3215624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ic0003.BMP">
            <a:extLst>
              <a:ext uri="{FF2B5EF4-FFF2-40B4-BE49-F238E27FC236}">
                <a16:creationId xmlns:a16="http://schemas.microsoft.com/office/drawing/2014/main" id="{FD322FC8-155F-441A-B4B0-18BD9089B3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9700" y="11113"/>
            <a:ext cx="8993188" cy="695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2">
            <a:extLst>
              <a:ext uri="{FF2B5EF4-FFF2-40B4-BE49-F238E27FC236}">
                <a16:creationId xmlns:a16="http://schemas.microsoft.com/office/drawing/2014/main" id="{F2AE6540-5FED-4345-A760-977C1DBD4A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4086"/>
          <a:stretch>
            <a:fillRect/>
          </a:stretch>
        </p:blipFill>
        <p:spPr bwMode="auto">
          <a:xfrm>
            <a:off x="127000" y="984250"/>
            <a:ext cx="8890000" cy="452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TextBox 3">
            <a:extLst>
              <a:ext uri="{FF2B5EF4-FFF2-40B4-BE49-F238E27FC236}">
                <a16:creationId xmlns:a16="http://schemas.microsoft.com/office/drawing/2014/main" id="{CB907BFA-C561-4791-A6A2-E1078C75CCF5}"/>
              </a:ext>
            </a:extLst>
          </p:cNvPr>
          <p:cNvSpPr txBox="1">
            <a:spLocks noChangeArrowheads="1"/>
          </p:cNvSpPr>
          <p:nvPr/>
        </p:nvSpPr>
        <p:spPr bwMode="auto">
          <a:xfrm>
            <a:off x="701675" y="608013"/>
            <a:ext cx="7594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There are transverse, longitudinal, combined transverse longitudinal waves</a:t>
            </a:r>
          </a:p>
        </p:txBody>
      </p:sp>
      <p:sp>
        <p:nvSpPr>
          <p:cNvPr id="2053" name="TextBox 4">
            <a:extLst>
              <a:ext uri="{FF2B5EF4-FFF2-40B4-BE49-F238E27FC236}">
                <a16:creationId xmlns:a16="http://schemas.microsoft.com/office/drawing/2014/main" id="{FA14DB3D-750E-483A-A8B3-8627A4F2BB84}"/>
              </a:ext>
            </a:extLst>
          </p:cNvPr>
          <p:cNvSpPr txBox="1">
            <a:spLocks noChangeArrowheads="1"/>
          </p:cNvSpPr>
          <p:nvPr/>
        </p:nvSpPr>
        <p:spPr bwMode="auto">
          <a:xfrm>
            <a:off x="2808288" y="-11113"/>
            <a:ext cx="21510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Making waves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_19_Figure.jpg"/>
          <p:cNvPicPr>
            <a:picLocks noChangeAspect="1"/>
          </p:cNvPicPr>
          <p:nvPr/>
        </p:nvPicPr>
        <p:blipFill rotWithShape="1">
          <a:blip r:embed="rId2" cstate="print">
            <a:extLst>
              <a:ext uri="{28A0092B-C50C-407E-A947-70E740481C1C}">
                <a14:useLocalDpi xmlns:a14="http://schemas.microsoft.com/office/drawing/2010/main" val="0"/>
              </a:ext>
            </a:extLst>
          </a:blip>
          <a:srcRect b="3266"/>
          <a:stretch/>
        </p:blipFill>
        <p:spPr>
          <a:xfrm>
            <a:off x="5262032" y="2021151"/>
            <a:ext cx="3680883" cy="2745582"/>
          </a:xfrm>
          <a:prstGeom prst="rect">
            <a:avLst/>
          </a:prstGeom>
        </p:spPr>
      </p:pic>
      <mc:AlternateContent xmlns:mc="http://schemas.openxmlformats.org/markup-compatibility/2006" xmlns:a14="http://schemas.microsoft.com/office/drawing/2010/main">
        <mc:Choice Requires="a14">
          <p:sp>
            <p:nvSpPr>
              <p:cNvPr id="11" name="TextBox 10"/>
              <p:cNvSpPr txBox="1"/>
              <p:nvPr/>
            </p:nvSpPr>
            <p:spPr>
              <a:xfrm>
                <a:off x="201687" y="1113631"/>
                <a:ext cx="4717447" cy="4583627"/>
              </a:xfrm>
              <a:prstGeom prst="rect">
                <a:avLst/>
              </a:prstGeom>
              <a:noFill/>
              <a:ln>
                <a:solidFill>
                  <a:schemeClr val="tx1"/>
                </a:solidFill>
              </a:ln>
            </p:spPr>
            <p:txBody>
              <a:bodyPr wrap="square" rtlCol="0">
                <a:spAutoFit/>
              </a:bodyPr>
              <a:lstStyle/>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Example 12.3, a bass string</a:t>
                </a:r>
              </a:p>
              <a:p>
                <a:pPr defTabSz="685800"/>
                <a:endParaRPr lang="en-US" sz="600" kern="1200" dirty="0">
                  <a:solidFill>
                    <a:prstClr val="black"/>
                  </a:solidFill>
                  <a:latin typeface="Times New Roman" panose="02020603050405020304" pitchFamily="18" charset="0"/>
                  <a:ea typeface="+mn-ea"/>
                  <a:cs typeface="Times New Roman" panose="02020603050405020304" pitchFamily="18" charset="0"/>
                </a:endParaRP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Given:	</a:t>
                </a:r>
                <a:r>
                  <a:rPr lang="en-US" sz="1800" i="1" kern="1200" dirty="0">
                    <a:solidFill>
                      <a:prstClr val="black"/>
                    </a:solidFill>
                    <a:latin typeface="Times New Roman" panose="02020603050405020304" pitchFamily="18" charset="0"/>
                    <a:ea typeface="+mn-ea"/>
                    <a:cs typeface="Times New Roman" panose="02020603050405020304" pitchFamily="18" charset="0"/>
                  </a:rPr>
                  <a:t>f</a:t>
                </a:r>
                <a:r>
                  <a:rPr lang="en-US" sz="1800" kern="1200" baseline="-25000" dirty="0">
                    <a:solidFill>
                      <a:prstClr val="black"/>
                    </a:solidFill>
                    <a:latin typeface="Times New Roman" panose="02020603050405020304" pitchFamily="18" charset="0"/>
                    <a:ea typeface="+mn-ea"/>
                    <a:cs typeface="Times New Roman" panose="02020603050405020304" pitchFamily="18" charset="0"/>
                  </a:rPr>
                  <a:t>1</a:t>
                </a:r>
                <a:r>
                  <a:rPr lang="en-US" sz="1800" kern="1200" dirty="0">
                    <a:solidFill>
                      <a:prstClr val="black"/>
                    </a:solidFill>
                    <a:latin typeface="Times New Roman" panose="02020603050405020304" pitchFamily="18" charset="0"/>
                    <a:ea typeface="+mn-ea"/>
                    <a:cs typeface="Times New Roman" panose="02020603050405020304" pitchFamily="18" charset="0"/>
                  </a:rPr>
                  <a:t> = 41.0 Hz, </a:t>
                </a:r>
                <a:r>
                  <a:rPr lang="en-US" sz="1800" i="1" kern="1200" dirty="0">
                    <a:solidFill>
                      <a:prstClr val="black"/>
                    </a:solidFill>
                    <a:latin typeface="Times New Roman" panose="02020603050405020304" pitchFamily="18" charset="0"/>
                    <a:ea typeface="+mn-ea"/>
                    <a:cs typeface="Times New Roman" panose="02020603050405020304" pitchFamily="18" charset="0"/>
                  </a:rPr>
                  <a:t>L</a:t>
                </a:r>
                <a:r>
                  <a:rPr lang="en-US" sz="1800" kern="1200" dirty="0">
                    <a:solidFill>
                      <a:prstClr val="black"/>
                    </a:solidFill>
                    <a:latin typeface="Times New Roman" panose="02020603050405020304" pitchFamily="18" charset="0"/>
                    <a:ea typeface="+mn-ea"/>
                    <a:cs typeface="Times New Roman" panose="02020603050405020304" pitchFamily="18" charset="0"/>
                  </a:rPr>
                  <a:t> = 0.86 m, </a:t>
                </a:r>
                <a14:m>
                  <m:oMath xmlns:m="http://schemas.openxmlformats.org/officeDocument/2006/math">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𝜇</m:t>
                    </m:r>
                  </m:oMath>
                </a14:m>
                <a:r>
                  <a:rPr lang="en-US" sz="1800" kern="1200" dirty="0">
                    <a:solidFill>
                      <a:prstClr val="black"/>
                    </a:solidFill>
                    <a:latin typeface="Times New Roman" panose="02020603050405020304" pitchFamily="18" charset="0"/>
                    <a:ea typeface="+mn-ea"/>
                    <a:cs typeface="Times New Roman" panose="02020603050405020304" pitchFamily="18" charset="0"/>
                  </a:rPr>
                  <a:t> = 0.015 kg/m</a:t>
                </a: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Find:	(a) </a:t>
                </a:r>
                <a14:m>
                  <m:oMath xmlns:m="http://schemas.openxmlformats.org/officeDocument/2006/math">
                    <m:sSub>
                      <m:sSubPr>
                        <m:ctrlPr>
                          <a:rPr lang="en-US" sz="1800" i="1" kern="1200">
                            <a:solidFill>
                              <a:prstClr val="black"/>
                            </a:solidFill>
                            <a:latin typeface="Cambria Math" panose="02040503050406030204" pitchFamily="18" charset="0"/>
                            <a:ea typeface="+mn-ea"/>
                            <a:cs typeface="Times New Roman" panose="02020603050405020304" pitchFamily="18" charset="0"/>
                          </a:rPr>
                        </m:ctrlPr>
                      </m:sSubPr>
                      <m:e>
                        <m:r>
                          <a:rPr lang="en-US" sz="1800" i="1" kern="1200">
                            <a:solidFill>
                              <a:prstClr val="black"/>
                            </a:solidFill>
                            <a:latin typeface="Cambria Math" panose="02040503050406030204" pitchFamily="18" charset="0"/>
                            <a:ea typeface="+mn-ea"/>
                            <a:cs typeface="Times New Roman" panose="02020603050405020304" pitchFamily="18" charset="0"/>
                          </a:rPr>
                          <m:t>𝐹</m:t>
                        </m:r>
                      </m:e>
                      <m:sub>
                        <m:r>
                          <a:rPr lang="en-US" sz="1800" i="1" kern="1200">
                            <a:solidFill>
                              <a:prstClr val="black"/>
                            </a:solidFill>
                            <a:latin typeface="Cambria Math" panose="02040503050406030204" pitchFamily="18" charset="0"/>
                            <a:ea typeface="+mn-ea"/>
                            <a:cs typeface="Times New Roman" panose="02020603050405020304" pitchFamily="18" charset="0"/>
                          </a:rPr>
                          <m:t>𝑇</m:t>
                        </m:r>
                      </m:sub>
                    </m:sSub>
                  </m:oMath>
                </a14:m>
                <a:endParaRPr lang="en-US" sz="1800" kern="1200" dirty="0">
                  <a:solidFill>
                    <a:prstClr val="black"/>
                  </a:solidFill>
                  <a:latin typeface="Times New Roman" panose="02020603050405020304" pitchFamily="18" charset="0"/>
                  <a:ea typeface="+mn-ea"/>
                  <a:cs typeface="Times New Roman" panose="02020603050405020304" pitchFamily="18" charset="0"/>
                </a:endParaRP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	(b) </a:t>
                </a:r>
                <a:r>
                  <a:rPr lang="en-US" sz="1800" i="1" kern="1200" dirty="0">
                    <a:solidFill>
                      <a:prstClr val="black"/>
                    </a:solidFill>
                    <a:latin typeface="Times New Roman" panose="02020603050405020304" pitchFamily="18" charset="0"/>
                    <a:ea typeface="+mn-ea"/>
                    <a:cs typeface="Times New Roman" panose="02020603050405020304" pitchFamily="18" charset="0"/>
                  </a:rPr>
                  <a:t>f</a:t>
                </a:r>
                <a:r>
                  <a:rPr lang="en-US" sz="1800" kern="1200" baseline="-25000" dirty="0">
                    <a:solidFill>
                      <a:prstClr val="black"/>
                    </a:solidFill>
                    <a:latin typeface="Times New Roman" panose="02020603050405020304" pitchFamily="18" charset="0"/>
                    <a:ea typeface="+mn-ea"/>
                    <a:cs typeface="Times New Roman" panose="02020603050405020304" pitchFamily="18" charset="0"/>
                  </a:rPr>
                  <a:t>2</a:t>
                </a:r>
                <a:r>
                  <a:rPr lang="en-US" sz="1800" kern="1200" dirty="0">
                    <a:solidFill>
                      <a:prstClr val="black"/>
                    </a:solidFill>
                    <a:latin typeface="Times New Roman" panose="02020603050405020304" pitchFamily="18" charset="0"/>
                    <a:ea typeface="+mn-ea"/>
                    <a:cs typeface="Times New Roman" panose="02020603050405020304" pitchFamily="18" charset="0"/>
                  </a:rPr>
                  <a:t> and </a:t>
                </a:r>
                <a14:m>
                  <m:oMath xmlns:m="http://schemas.openxmlformats.org/officeDocument/2006/math">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𝜆</m:t>
                    </m:r>
                  </m:oMath>
                </a14:m>
                <a:r>
                  <a:rPr lang="en-US" sz="1800" kern="1200" baseline="-25000" dirty="0">
                    <a:solidFill>
                      <a:prstClr val="black"/>
                    </a:solidFill>
                    <a:latin typeface="Times New Roman" panose="02020603050405020304" pitchFamily="18" charset="0"/>
                    <a:ea typeface="+mn-ea"/>
                    <a:cs typeface="Times New Roman" panose="02020603050405020304" pitchFamily="18" charset="0"/>
                  </a:rPr>
                  <a:t>2</a:t>
                </a:r>
                <a:r>
                  <a:rPr lang="en-US" sz="1800" kern="1200" dirty="0">
                    <a:solidFill>
                      <a:prstClr val="black"/>
                    </a:solidFill>
                    <a:latin typeface="Times New Roman" panose="02020603050405020304" pitchFamily="18" charset="0"/>
                    <a:ea typeface="+mn-ea"/>
                    <a:cs typeface="Times New Roman" panose="02020603050405020304" pitchFamily="18" charset="0"/>
                  </a:rPr>
                  <a:t> (second harmonic)</a:t>
                </a: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	(c) </a:t>
                </a:r>
                <a:r>
                  <a:rPr lang="en-US" sz="1800" i="1" kern="1200" dirty="0">
                    <a:solidFill>
                      <a:prstClr val="black"/>
                    </a:solidFill>
                    <a:latin typeface="Times New Roman" panose="02020603050405020304" pitchFamily="18" charset="0"/>
                    <a:ea typeface="+mn-ea"/>
                    <a:cs typeface="Times New Roman" panose="02020603050405020304" pitchFamily="18" charset="0"/>
                  </a:rPr>
                  <a:t>f</a:t>
                </a:r>
                <a:r>
                  <a:rPr lang="en-US" sz="1800" kern="1200" baseline="-25000" dirty="0">
                    <a:solidFill>
                      <a:prstClr val="black"/>
                    </a:solidFill>
                    <a:latin typeface="Times New Roman" panose="02020603050405020304" pitchFamily="18" charset="0"/>
                    <a:ea typeface="+mn-ea"/>
                    <a:cs typeface="Times New Roman" panose="02020603050405020304" pitchFamily="18" charset="0"/>
                  </a:rPr>
                  <a:t>3</a:t>
                </a:r>
                <a:r>
                  <a:rPr lang="en-US" sz="1800" kern="1200" dirty="0">
                    <a:solidFill>
                      <a:prstClr val="black"/>
                    </a:solidFill>
                    <a:latin typeface="Times New Roman" panose="02020603050405020304" pitchFamily="18" charset="0"/>
                    <a:ea typeface="+mn-ea"/>
                    <a:cs typeface="Times New Roman" panose="02020603050405020304" pitchFamily="18" charset="0"/>
                  </a:rPr>
                  <a:t> and </a:t>
                </a:r>
                <a14:m>
                  <m:oMath xmlns:m="http://schemas.openxmlformats.org/officeDocument/2006/math">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𝜆</m:t>
                    </m:r>
                  </m:oMath>
                </a14:m>
                <a:r>
                  <a:rPr lang="en-US" sz="1800" kern="1200" baseline="-25000" dirty="0">
                    <a:solidFill>
                      <a:prstClr val="black"/>
                    </a:solidFill>
                    <a:latin typeface="Times New Roman" panose="02020603050405020304" pitchFamily="18" charset="0"/>
                    <a:ea typeface="+mn-ea"/>
                    <a:cs typeface="Times New Roman" panose="02020603050405020304" pitchFamily="18" charset="0"/>
                  </a:rPr>
                  <a:t>3</a:t>
                </a:r>
                <a:r>
                  <a:rPr lang="en-US" sz="1800" kern="1200" dirty="0">
                    <a:solidFill>
                      <a:prstClr val="black"/>
                    </a:solidFill>
                    <a:latin typeface="Times New Roman" panose="02020603050405020304" pitchFamily="18" charset="0"/>
                    <a:ea typeface="+mn-ea"/>
                    <a:cs typeface="Times New Roman" panose="02020603050405020304" pitchFamily="18" charset="0"/>
                  </a:rPr>
                  <a:t> (third harmonic)</a:t>
                </a:r>
              </a:p>
              <a:p>
                <a:pPr defTabSz="685800"/>
                <a:endParaRPr lang="en-US" sz="600" strike="sngStrike" kern="1200" dirty="0">
                  <a:solidFill>
                    <a:prstClr val="black"/>
                  </a:solidFill>
                  <a:latin typeface="Times New Roman" panose="02020603050405020304" pitchFamily="18" charset="0"/>
                  <a:ea typeface="+mn-ea"/>
                  <a:cs typeface="Times New Roman" panose="02020603050405020304" pitchFamily="18" charset="0"/>
                </a:endParaRPr>
              </a:p>
              <a:p>
                <a:pPr defTabSz="685800"/>
                <a:r>
                  <a:rPr lang="en-US" sz="1800" kern="1200" dirty="0">
                    <a:solidFill>
                      <a:prstClr val="black"/>
                    </a:solidFill>
                    <a:latin typeface="Cambria Math" panose="02040503050406030204" pitchFamily="18" charset="0"/>
                    <a:ea typeface="+mn-ea"/>
                    <a:cs typeface="Times New Roman" panose="02020603050405020304" pitchFamily="18" charset="0"/>
                  </a:rPr>
                  <a:t>Solution:</a:t>
                </a:r>
              </a:p>
              <a:p>
                <a:pPr marL="342900" indent="-342900" defTabSz="685800">
                  <a:buFontTx/>
                  <a:buAutoNum type="alphaLcParenBoth"/>
                </a:pPr>
                <a:r>
                  <a:rPr lang="en-US" sz="1800" kern="1200" dirty="0">
                    <a:solidFill>
                      <a:prstClr val="black"/>
                    </a:solidFill>
                    <a:latin typeface="Cambria Math" panose="02040503050406030204" pitchFamily="18" charset="0"/>
                    <a:ea typeface="+mn-ea"/>
                    <a:cs typeface="Times New Roman" panose="02020603050405020304" pitchFamily="18" charset="0"/>
                  </a:rPr>
                  <a:t>Since </a:t>
                </a:r>
                <a14:m>
                  <m:oMath xmlns:m="http://schemas.openxmlformats.org/officeDocument/2006/math">
                    <m:sSub>
                      <m:sSubPr>
                        <m:ctrlPr>
                          <a:rPr lang="en-US" sz="1800" i="1" kern="1200">
                            <a:solidFill>
                              <a:prstClr val="black"/>
                            </a:solidFill>
                            <a:latin typeface="Cambria Math" panose="02040503050406030204" pitchFamily="18" charset="0"/>
                            <a:ea typeface="+mn-ea"/>
                            <a:cs typeface="Times New Roman" panose="02020603050405020304" pitchFamily="18" charset="0"/>
                          </a:rPr>
                        </m:ctrlPr>
                      </m:sSubPr>
                      <m:e>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𝑓</m:t>
                        </m:r>
                      </m:e>
                      <m:sub>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Sub>
                    <m:r>
                      <a:rPr lang="en-US" sz="1800" i="1" kern="1200">
                        <a:solidFill>
                          <a:prstClr val="black"/>
                        </a:solidFill>
                        <a:latin typeface="Cambria Math" panose="02040503050406030204" pitchFamily="18" charset="0"/>
                        <a:ea typeface="+mn-ea"/>
                        <a:cs typeface="Times New Roman" panose="02020603050405020304" pitchFamily="18" charset="0"/>
                      </a:rPr>
                      <m:t>=</m:t>
                    </m:r>
                    <m:f>
                      <m:fPr>
                        <m:ctrlPr>
                          <a:rPr lang="en-US" sz="1800" i="1" kern="1200">
                            <a:solidFill>
                              <a:prstClr val="black"/>
                            </a:solidFill>
                            <a:latin typeface="Cambria Math" panose="02040503050406030204" pitchFamily="18" charset="0"/>
                            <a:ea typeface="+mn-ea"/>
                            <a:cs typeface="Times New Roman" panose="02020603050405020304" pitchFamily="18" charset="0"/>
                          </a:rPr>
                        </m:ctrlPr>
                      </m:fPr>
                      <m:num>
                        <m:r>
                          <a:rPr lang="en-US" sz="1800" i="1" kern="1200">
                            <a:solidFill>
                              <a:prstClr val="black"/>
                            </a:solidFill>
                            <a:latin typeface="Cambria Math" panose="02040503050406030204" pitchFamily="18" charset="0"/>
                            <a:ea typeface="+mn-ea"/>
                            <a:cs typeface="Times New Roman" panose="02020603050405020304" pitchFamily="18" charset="0"/>
                          </a:rPr>
                          <m:t>𝑣</m:t>
                        </m:r>
                      </m:num>
                      <m:den>
                        <m:r>
                          <a:rPr lang="en-US" sz="1800" i="1" kern="1200">
                            <a:solidFill>
                              <a:prstClr val="black"/>
                            </a:solidFill>
                            <a:latin typeface="Cambria Math" panose="02040503050406030204" pitchFamily="18" charset="0"/>
                            <a:ea typeface="+mn-ea"/>
                            <a:cs typeface="Times New Roman" panose="02020603050405020304" pitchFamily="18" charset="0"/>
                          </a:rPr>
                          <m:t>2</m:t>
                        </m:r>
                        <m:r>
                          <a:rPr lang="en-US" sz="1800" i="1" kern="1200">
                            <a:solidFill>
                              <a:prstClr val="black"/>
                            </a:solidFill>
                            <a:latin typeface="Cambria Math" panose="02040503050406030204" pitchFamily="18" charset="0"/>
                            <a:ea typeface="+mn-ea"/>
                            <a:cs typeface="Times New Roman" panose="02020603050405020304" pitchFamily="18" charset="0"/>
                          </a:rPr>
                          <m:t>𝐿</m:t>
                        </m:r>
                      </m:den>
                    </m:f>
                    <m:r>
                      <a:rPr lang="en-US" sz="1800" i="1" kern="1200">
                        <a:solidFill>
                          <a:prstClr val="black"/>
                        </a:solidFill>
                        <a:latin typeface="Cambria Math" panose="02040503050406030204" pitchFamily="18" charset="0"/>
                        <a:ea typeface="+mn-ea"/>
                        <a:cs typeface="Times New Roman" panose="02020603050405020304" pitchFamily="18" charset="0"/>
                      </a:rPr>
                      <m:t>=</m:t>
                    </m:r>
                    <m:f>
                      <m:fPr>
                        <m:ctrlPr>
                          <a:rPr lang="en-US" sz="1800" i="1" kern="1200">
                            <a:solidFill>
                              <a:prstClr val="black"/>
                            </a:solidFill>
                            <a:latin typeface="Cambria Math" panose="02040503050406030204" pitchFamily="18" charset="0"/>
                            <a:ea typeface="+mn-ea"/>
                            <a:cs typeface="Times New Roman" panose="02020603050405020304" pitchFamily="18" charset="0"/>
                          </a:rPr>
                        </m:ctrlPr>
                      </m:fPr>
                      <m:num>
                        <m:r>
                          <a:rPr lang="en-US" sz="1800" i="1" kern="1200">
                            <a:solidFill>
                              <a:prstClr val="black"/>
                            </a:solidFill>
                            <a:latin typeface="Cambria Math" panose="02040503050406030204" pitchFamily="18" charset="0"/>
                            <a:ea typeface="+mn-ea"/>
                            <a:cs typeface="Times New Roman" panose="02020603050405020304" pitchFamily="18" charset="0"/>
                          </a:rPr>
                          <m:t>1</m:t>
                        </m:r>
                      </m:num>
                      <m:den>
                        <m:r>
                          <a:rPr lang="en-US" sz="1800" i="1" kern="1200">
                            <a:solidFill>
                              <a:prstClr val="black"/>
                            </a:solidFill>
                            <a:latin typeface="Cambria Math" panose="02040503050406030204" pitchFamily="18" charset="0"/>
                            <a:ea typeface="+mn-ea"/>
                            <a:cs typeface="Times New Roman" panose="02020603050405020304" pitchFamily="18" charset="0"/>
                          </a:rPr>
                          <m:t>2</m:t>
                        </m:r>
                        <m:r>
                          <a:rPr lang="en-US" sz="1800" i="1" kern="1200">
                            <a:solidFill>
                              <a:prstClr val="black"/>
                            </a:solidFill>
                            <a:latin typeface="Cambria Math" panose="02040503050406030204" pitchFamily="18" charset="0"/>
                            <a:ea typeface="+mn-ea"/>
                            <a:cs typeface="Times New Roman" panose="02020603050405020304" pitchFamily="18" charset="0"/>
                          </a:rPr>
                          <m:t>𝐿</m:t>
                        </m:r>
                      </m:den>
                    </m:f>
                    <m:rad>
                      <m:radPr>
                        <m:degHide m:val="on"/>
                        <m:ctrlPr>
                          <a:rPr lang="en-US" sz="1800" i="1" kern="1200">
                            <a:solidFill>
                              <a:prstClr val="black"/>
                            </a:solidFill>
                            <a:latin typeface="Cambria Math" panose="02040503050406030204" pitchFamily="18" charset="0"/>
                            <a:ea typeface="+mn-ea"/>
                            <a:cs typeface="Times New Roman" panose="02020603050405020304" pitchFamily="18" charset="0"/>
                          </a:rPr>
                        </m:ctrlPr>
                      </m:radPr>
                      <m:deg/>
                      <m:e>
                        <m:f>
                          <m:fPr>
                            <m:ctrlPr>
                              <a:rPr lang="en-US" sz="1800" i="1" kern="1200">
                                <a:solidFill>
                                  <a:prstClr val="black"/>
                                </a:solidFill>
                                <a:latin typeface="Cambria Math" panose="02040503050406030204" pitchFamily="18" charset="0"/>
                                <a:ea typeface="+mn-ea"/>
                                <a:cs typeface="Times New Roman" panose="02020603050405020304" pitchFamily="18" charset="0"/>
                              </a:rPr>
                            </m:ctrlPr>
                          </m:fPr>
                          <m:num>
                            <m:sSub>
                              <m:sSubPr>
                                <m:ctrlPr>
                                  <a:rPr lang="en-US" sz="1800" i="1" kern="1200">
                                    <a:solidFill>
                                      <a:prstClr val="black"/>
                                    </a:solidFill>
                                    <a:latin typeface="Cambria Math" panose="02040503050406030204" pitchFamily="18" charset="0"/>
                                    <a:ea typeface="+mn-ea"/>
                                    <a:cs typeface="Times New Roman" panose="02020603050405020304" pitchFamily="18" charset="0"/>
                                  </a:rPr>
                                </m:ctrlPr>
                              </m:sSubPr>
                              <m:e>
                                <m:r>
                                  <a:rPr lang="en-US" sz="1800" i="1" kern="1200">
                                    <a:solidFill>
                                      <a:prstClr val="black"/>
                                    </a:solidFill>
                                    <a:latin typeface="Cambria Math" panose="02040503050406030204" pitchFamily="18" charset="0"/>
                                    <a:ea typeface="+mn-ea"/>
                                    <a:cs typeface="Times New Roman" panose="02020603050405020304" pitchFamily="18" charset="0"/>
                                  </a:rPr>
                                  <m:t>𝐹</m:t>
                                </m:r>
                              </m:e>
                              <m:sub>
                                <m:r>
                                  <a:rPr lang="en-US" sz="1800" i="1" kern="1200">
                                    <a:solidFill>
                                      <a:prstClr val="black"/>
                                    </a:solidFill>
                                    <a:latin typeface="Cambria Math" panose="02040503050406030204" pitchFamily="18" charset="0"/>
                                    <a:ea typeface="+mn-ea"/>
                                    <a:cs typeface="Times New Roman" panose="02020603050405020304" pitchFamily="18" charset="0"/>
                                  </a:rPr>
                                  <m:t>𝑇</m:t>
                                </m:r>
                              </m:sub>
                            </m:sSub>
                          </m:num>
                          <m:den>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𝜇</m:t>
                            </m:r>
                          </m:den>
                        </m:f>
                      </m:e>
                    </m:rad>
                  </m:oMath>
                </a14:m>
                <a:endParaRPr lang="en-US" sz="1800" kern="1200" dirty="0">
                  <a:solidFill>
                    <a:prstClr val="black"/>
                  </a:solidFill>
                  <a:latin typeface="Times New Roman" panose="02020603050405020304" pitchFamily="18" charset="0"/>
                  <a:ea typeface="+mn-ea"/>
                  <a:cs typeface="Times New Roman" panose="02020603050405020304" pitchFamily="18" charset="0"/>
                </a:endParaRPr>
              </a:p>
              <a:p>
                <a:pPr defTabSz="685800"/>
                <a:endParaRPr lang="en-US" sz="600" kern="1200" dirty="0">
                  <a:solidFill>
                    <a:prstClr val="black"/>
                  </a:solidFill>
                  <a:latin typeface="Times New Roman" panose="02020603050405020304" pitchFamily="18" charset="0"/>
                  <a:ea typeface="+mn-ea"/>
                  <a:cs typeface="Times New Roman" panose="02020603050405020304" pitchFamily="18" charset="0"/>
                </a:endParaRP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	</a:t>
                </a:r>
                <a14:m>
                  <m:oMath xmlns:m="http://schemas.openxmlformats.org/officeDocument/2006/math">
                    <m:sSub>
                      <m:sSubPr>
                        <m:ctrlPr>
                          <a:rPr lang="en-US" sz="1800" i="1" kern="1200">
                            <a:solidFill>
                              <a:prstClr val="black"/>
                            </a:solidFill>
                            <a:latin typeface="Cambria Math" panose="02040503050406030204" pitchFamily="18" charset="0"/>
                            <a:ea typeface="+mn-ea"/>
                            <a:cs typeface="Times New Roman" panose="02020603050405020304" pitchFamily="18" charset="0"/>
                          </a:rPr>
                        </m:ctrlPr>
                      </m:sSubPr>
                      <m:e>
                        <m:r>
                          <a:rPr lang="en-US" sz="1800" i="1" kern="1200">
                            <a:solidFill>
                              <a:prstClr val="black"/>
                            </a:solidFill>
                            <a:latin typeface="Cambria Math" panose="02040503050406030204" pitchFamily="18" charset="0"/>
                            <a:ea typeface="+mn-ea"/>
                            <a:cs typeface="Times New Roman" panose="02020603050405020304" pitchFamily="18" charset="0"/>
                          </a:rPr>
                          <m:t>𝐹</m:t>
                        </m:r>
                      </m:e>
                      <m:sub>
                        <m:r>
                          <a:rPr lang="en-US" sz="1800" i="1" kern="1200">
                            <a:solidFill>
                              <a:prstClr val="black"/>
                            </a:solidFill>
                            <a:latin typeface="Cambria Math" panose="02040503050406030204" pitchFamily="18" charset="0"/>
                            <a:ea typeface="+mn-ea"/>
                            <a:cs typeface="Times New Roman" panose="02020603050405020304" pitchFamily="18" charset="0"/>
                          </a:rPr>
                          <m:t>𝑇</m:t>
                        </m:r>
                      </m:sub>
                    </m:sSub>
                    <m:r>
                      <a:rPr lang="en-US" sz="1800" i="1" kern="1200">
                        <a:solidFill>
                          <a:prstClr val="black"/>
                        </a:solidFill>
                        <a:latin typeface="Cambria Math" panose="02040503050406030204" pitchFamily="18" charset="0"/>
                        <a:ea typeface="+mn-ea"/>
                        <a:cs typeface="Times New Roman" panose="02020603050405020304" pitchFamily="18" charset="0"/>
                      </a:rPr>
                      <m:t>=4</m:t>
                    </m:r>
                    <m:sSup>
                      <m:sSupPr>
                        <m:ctrlPr>
                          <a:rPr lang="en-US" sz="1800" i="1" kern="1200">
                            <a:solidFill>
                              <a:prstClr val="black"/>
                            </a:solidFill>
                            <a:latin typeface="Cambria Math" panose="02040503050406030204" pitchFamily="18" charset="0"/>
                            <a:ea typeface="+mn-ea"/>
                            <a:cs typeface="Times New Roman" panose="02020603050405020304" pitchFamily="18" charset="0"/>
                          </a:rPr>
                        </m:ctrlPr>
                      </m:sSupPr>
                      <m:e>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𝜇</m:t>
                        </m:r>
                        <m:r>
                          <a:rPr lang="en-US" sz="1800" i="1" kern="1200">
                            <a:solidFill>
                              <a:prstClr val="black"/>
                            </a:solidFill>
                            <a:latin typeface="Cambria Math" panose="02040503050406030204" pitchFamily="18" charset="0"/>
                            <a:ea typeface="+mn-ea"/>
                            <a:cs typeface="Times New Roman" panose="02020603050405020304" pitchFamily="18" charset="0"/>
                          </a:rPr>
                          <m:t>𝐿</m:t>
                        </m:r>
                      </m:e>
                      <m:sup>
                        <m:r>
                          <a:rPr lang="en-US" sz="1800" i="1" kern="1200">
                            <a:solidFill>
                              <a:prstClr val="black"/>
                            </a:solidFill>
                            <a:latin typeface="Cambria Math" panose="02040503050406030204" pitchFamily="18" charset="0"/>
                            <a:ea typeface="+mn-ea"/>
                            <a:cs typeface="Times New Roman" panose="02020603050405020304" pitchFamily="18" charset="0"/>
                          </a:rPr>
                          <m:t>2</m:t>
                        </m:r>
                      </m:sup>
                    </m:sSup>
                    <m:sSubSup>
                      <m:sSubSupPr>
                        <m:ctrlPr>
                          <a:rPr lang="en-US" sz="1800" i="1" kern="1200">
                            <a:solidFill>
                              <a:prstClr val="black"/>
                            </a:solidFill>
                            <a:latin typeface="Cambria Math" panose="02040503050406030204" pitchFamily="18" charset="0"/>
                            <a:ea typeface="+mn-ea"/>
                            <a:cs typeface="Times New Roman" panose="02020603050405020304" pitchFamily="18" charset="0"/>
                          </a:rPr>
                        </m:ctrlPr>
                      </m:sSubSupPr>
                      <m:e>
                        <m:r>
                          <a:rPr lang="en-US" sz="1800" i="1" kern="1200">
                            <a:solidFill>
                              <a:prstClr val="black"/>
                            </a:solidFill>
                            <a:latin typeface="Cambria Math" panose="02040503050406030204" pitchFamily="18" charset="0"/>
                            <a:ea typeface="+mn-ea"/>
                            <a:cs typeface="Times New Roman" panose="02020603050405020304" pitchFamily="18" charset="0"/>
                          </a:rPr>
                          <m:t>𝑓</m:t>
                        </m:r>
                      </m:e>
                      <m:sub>
                        <m:r>
                          <a:rPr lang="en-US" sz="1800" i="1" kern="1200">
                            <a:solidFill>
                              <a:prstClr val="black"/>
                            </a:solidFill>
                            <a:latin typeface="Cambria Math" panose="02040503050406030204" pitchFamily="18" charset="0"/>
                            <a:ea typeface="+mn-ea"/>
                            <a:cs typeface="Times New Roman" panose="02020603050405020304" pitchFamily="18" charset="0"/>
                          </a:rPr>
                          <m:t>1</m:t>
                        </m:r>
                      </m:sub>
                      <m:sup>
                        <m:r>
                          <a:rPr lang="en-US" sz="1800" i="1" kern="1200">
                            <a:solidFill>
                              <a:prstClr val="black"/>
                            </a:solidFill>
                            <a:latin typeface="Cambria Math" panose="02040503050406030204" pitchFamily="18" charset="0"/>
                            <a:ea typeface="+mn-ea"/>
                            <a:cs typeface="Times New Roman" panose="02020603050405020304" pitchFamily="18" charset="0"/>
                          </a:rPr>
                          <m:t>2</m:t>
                        </m:r>
                      </m:sup>
                    </m:sSubSup>
                    <m:r>
                      <a:rPr lang="en-US" sz="1800" i="1" kern="1200">
                        <a:solidFill>
                          <a:prstClr val="black"/>
                        </a:solidFill>
                        <a:latin typeface="Cambria Math" panose="02040503050406030204" pitchFamily="18" charset="0"/>
                        <a:ea typeface="+mn-ea"/>
                        <a:cs typeface="Times New Roman" panose="02020603050405020304" pitchFamily="18" charset="0"/>
                      </a:rPr>
                      <m:t>=</m:t>
                    </m:r>
                  </m:oMath>
                </a14:m>
                <a:r>
                  <a:rPr lang="en-US" sz="1800" kern="1200" dirty="0">
                    <a:solidFill>
                      <a:prstClr val="black"/>
                    </a:solidFill>
                    <a:latin typeface="Times New Roman" panose="02020603050405020304" pitchFamily="18" charset="0"/>
                    <a:ea typeface="+mn-ea"/>
                    <a:cs typeface="Times New Roman" panose="02020603050405020304" pitchFamily="18" charset="0"/>
                  </a:rPr>
                  <a:t> 76 N</a:t>
                </a:r>
              </a:p>
              <a:p>
                <a:pPr defTabSz="685800"/>
                <a:endParaRPr lang="en-US" sz="600" kern="1200" dirty="0">
                  <a:solidFill>
                    <a:prstClr val="black"/>
                  </a:solidFill>
                  <a:latin typeface="Times New Roman" panose="02020603050405020304" pitchFamily="18" charset="0"/>
                  <a:ea typeface="+mn-ea"/>
                  <a:cs typeface="Times New Roman" panose="02020603050405020304" pitchFamily="18" charset="0"/>
                </a:endParaRP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(b)  </a:t>
                </a:r>
                <a:r>
                  <a:rPr lang="en-US" sz="1800" i="1" kern="1200" dirty="0">
                    <a:solidFill>
                      <a:prstClr val="black"/>
                    </a:solidFill>
                    <a:latin typeface="Times New Roman" panose="02020603050405020304" pitchFamily="18" charset="0"/>
                    <a:ea typeface="+mn-ea"/>
                    <a:cs typeface="Times New Roman" panose="02020603050405020304" pitchFamily="18" charset="0"/>
                  </a:rPr>
                  <a:t>f</a:t>
                </a:r>
                <a:r>
                  <a:rPr lang="en-US" sz="1800" kern="1200" baseline="-25000" dirty="0">
                    <a:solidFill>
                      <a:prstClr val="black"/>
                    </a:solidFill>
                    <a:latin typeface="Times New Roman" panose="02020603050405020304" pitchFamily="18" charset="0"/>
                    <a:ea typeface="+mn-ea"/>
                    <a:cs typeface="Times New Roman" panose="02020603050405020304" pitchFamily="18" charset="0"/>
                  </a:rPr>
                  <a:t>2</a:t>
                </a:r>
                <a:r>
                  <a:rPr lang="en-US" sz="1800" kern="1200" dirty="0">
                    <a:solidFill>
                      <a:prstClr val="black"/>
                    </a:solidFill>
                    <a:latin typeface="Times New Roman" panose="02020603050405020304" pitchFamily="18" charset="0"/>
                    <a:ea typeface="+mn-ea"/>
                    <a:cs typeface="Times New Roman" panose="02020603050405020304" pitchFamily="18" charset="0"/>
                  </a:rPr>
                  <a:t> = 2</a:t>
                </a:r>
                <a:r>
                  <a:rPr lang="en-US" sz="1800" i="1" kern="1200" dirty="0">
                    <a:solidFill>
                      <a:prstClr val="black"/>
                    </a:solidFill>
                    <a:latin typeface="Times New Roman" panose="02020603050405020304" pitchFamily="18" charset="0"/>
                    <a:ea typeface="+mn-ea"/>
                    <a:cs typeface="Times New Roman" panose="02020603050405020304" pitchFamily="18" charset="0"/>
                  </a:rPr>
                  <a:t>f</a:t>
                </a:r>
                <a:r>
                  <a:rPr lang="en-US" sz="1800" kern="1200" baseline="-25000" dirty="0">
                    <a:solidFill>
                      <a:prstClr val="black"/>
                    </a:solidFill>
                    <a:latin typeface="Times New Roman" panose="02020603050405020304" pitchFamily="18" charset="0"/>
                    <a:ea typeface="+mn-ea"/>
                    <a:cs typeface="Times New Roman" panose="02020603050405020304" pitchFamily="18" charset="0"/>
                  </a:rPr>
                  <a:t>1</a:t>
                </a:r>
                <a:r>
                  <a:rPr lang="en-US" sz="1800" kern="1200" dirty="0">
                    <a:solidFill>
                      <a:prstClr val="black"/>
                    </a:solidFill>
                    <a:latin typeface="Times New Roman" panose="02020603050405020304" pitchFamily="18" charset="0"/>
                    <a:ea typeface="+mn-ea"/>
                    <a:cs typeface="Times New Roman" panose="02020603050405020304" pitchFamily="18" charset="0"/>
                  </a:rPr>
                  <a:t> = 82.0 Hz</a:t>
                </a:r>
              </a:p>
              <a:p>
                <a:pPr defTabSz="685800"/>
                <a:endParaRPr lang="en-US" sz="600" kern="1200" dirty="0">
                  <a:solidFill>
                    <a:prstClr val="black"/>
                  </a:solidFill>
                  <a:latin typeface="Times New Roman" panose="02020603050405020304" pitchFamily="18" charset="0"/>
                  <a:ea typeface="+mn-ea"/>
                  <a:cs typeface="Times New Roman" panose="02020603050405020304" pitchFamily="18" charset="0"/>
                </a:endParaRP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       </a:t>
                </a:r>
                <a14:m>
                  <m:oMath xmlns:m="http://schemas.openxmlformats.org/officeDocument/2006/math">
                    <m:sSub>
                      <m:sSubPr>
                        <m:ctrlPr>
                          <a:rPr lang="en-US" sz="1800" i="1" kern="1200">
                            <a:solidFill>
                              <a:prstClr val="black"/>
                            </a:solidFill>
                            <a:latin typeface="Cambria Math" panose="02040503050406030204" pitchFamily="18" charset="0"/>
                            <a:ea typeface="+mn-ea"/>
                            <a:cs typeface="Times New Roman" panose="02020603050405020304" pitchFamily="18" charset="0"/>
                          </a:rPr>
                        </m:ctrlPr>
                      </m:sSubPr>
                      <m:e>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𝜆</m:t>
                        </m:r>
                      </m:e>
                      <m:sub>
                        <m:r>
                          <a:rPr lang="en-US" sz="1800" i="1" kern="1200">
                            <a:solidFill>
                              <a:prstClr val="black"/>
                            </a:solidFill>
                            <a:latin typeface="Cambria Math" panose="02040503050406030204" pitchFamily="18" charset="0"/>
                            <a:ea typeface="+mn-ea"/>
                            <a:cs typeface="Times New Roman" panose="02020603050405020304" pitchFamily="18" charset="0"/>
                          </a:rPr>
                          <m:t>2</m:t>
                        </m:r>
                      </m:sub>
                    </m:sSub>
                    <m:r>
                      <a:rPr lang="en-US" sz="1800" i="1" kern="1200">
                        <a:solidFill>
                          <a:prstClr val="black"/>
                        </a:solidFill>
                        <a:latin typeface="Cambria Math" panose="02040503050406030204" pitchFamily="18" charset="0"/>
                        <a:ea typeface="+mn-ea"/>
                        <a:cs typeface="Times New Roman" panose="02020603050405020304" pitchFamily="18" charset="0"/>
                      </a:rPr>
                      <m:t>=</m:t>
                    </m:r>
                    <m:f>
                      <m:fPr>
                        <m:ctrlPr>
                          <a:rPr lang="en-US" sz="1800" i="1" kern="1200">
                            <a:solidFill>
                              <a:prstClr val="black"/>
                            </a:solidFill>
                            <a:latin typeface="Cambria Math" panose="02040503050406030204" pitchFamily="18" charset="0"/>
                            <a:ea typeface="+mn-ea"/>
                            <a:cs typeface="Times New Roman" panose="02020603050405020304" pitchFamily="18" charset="0"/>
                          </a:rPr>
                        </m:ctrlPr>
                      </m:fPr>
                      <m:num>
                        <m:r>
                          <a:rPr lang="en-US" sz="1800" i="1" kern="1200">
                            <a:solidFill>
                              <a:prstClr val="black"/>
                            </a:solidFill>
                            <a:latin typeface="Cambria Math" panose="02040503050406030204" pitchFamily="18" charset="0"/>
                            <a:ea typeface="+mn-ea"/>
                            <a:cs typeface="Times New Roman" panose="02020603050405020304" pitchFamily="18" charset="0"/>
                          </a:rPr>
                          <m:t>2</m:t>
                        </m:r>
                        <m:r>
                          <a:rPr lang="en-US" sz="1800" i="1" kern="1200">
                            <a:solidFill>
                              <a:prstClr val="black"/>
                            </a:solidFill>
                            <a:latin typeface="Cambria Math" panose="02040503050406030204" pitchFamily="18" charset="0"/>
                            <a:ea typeface="+mn-ea"/>
                            <a:cs typeface="Times New Roman" panose="02020603050405020304" pitchFamily="18" charset="0"/>
                          </a:rPr>
                          <m:t>𝐿</m:t>
                        </m:r>
                      </m:num>
                      <m:den>
                        <m:r>
                          <a:rPr lang="en-US" sz="1800" i="1" kern="1200">
                            <a:solidFill>
                              <a:prstClr val="black"/>
                            </a:solidFill>
                            <a:latin typeface="Cambria Math" panose="02040503050406030204" pitchFamily="18" charset="0"/>
                            <a:ea typeface="+mn-ea"/>
                            <a:cs typeface="Times New Roman" panose="02020603050405020304" pitchFamily="18" charset="0"/>
                          </a:rPr>
                          <m:t>2</m:t>
                        </m:r>
                      </m:den>
                    </m:f>
                    <m:r>
                      <a:rPr lang="en-US" sz="1800" i="1" kern="1200">
                        <a:solidFill>
                          <a:prstClr val="black"/>
                        </a:solidFill>
                        <a:latin typeface="Cambria Math" panose="02040503050406030204" pitchFamily="18" charset="0"/>
                        <a:ea typeface="+mn-ea"/>
                        <a:cs typeface="Times New Roman" panose="02020603050405020304" pitchFamily="18" charset="0"/>
                      </a:rPr>
                      <m:t>=</m:t>
                    </m:r>
                  </m:oMath>
                </a14:m>
                <a:r>
                  <a:rPr lang="en-US" sz="1800" kern="1200" dirty="0">
                    <a:solidFill>
                      <a:prstClr val="black"/>
                    </a:solidFill>
                    <a:latin typeface="Times New Roman" panose="02020603050405020304" pitchFamily="18" charset="0"/>
                    <a:ea typeface="+mn-ea"/>
                    <a:cs typeface="Times New Roman" panose="02020603050405020304" pitchFamily="18" charset="0"/>
                  </a:rPr>
                  <a:t> 0.86 m</a:t>
                </a:r>
              </a:p>
              <a:p>
                <a:pPr defTabSz="685800"/>
                <a:endParaRPr lang="en-US" sz="600" kern="1200" dirty="0">
                  <a:solidFill>
                    <a:prstClr val="black"/>
                  </a:solidFill>
                  <a:latin typeface="Times New Roman" panose="02020603050405020304" pitchFamily="18" charset="0"/>
                  <a:ea typeface="+mn-ea"/>
                  <a:cs typeface="Times New Roman" panose="02020603050405020304" pitchFamily="18" charset="0"/>
                </a:endParaRPr>
              </a:p>
              <a:p>
                <a:pPr marL="342900" indent="-342900" algn="just" defTabSz="685800">
                  <a:buFontTx/>
                  <a:buAutoNum type="alphaLcParenBoth"/>
                </a:pP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i="1" kern="1200" dirty="0">
                    <a:solidFill>
                      <a:prstClr val="black"/>
                    </a:solidFill>
                    <a:latin typeface="Times New Roman" panose="02020603050405020304" pitchFamily="18" charset="0"/>
                    <a:ea typeface="+mn-ea"/>
                    <a:cs typeface="Times New Roman" panose="02020603050405020304" pitchFamily="18" charset="0"/>
                  </a:rPr>
                  <a:t>f</a:t>
                </a:r>
                <a:r>
                  <a:rPr lang="en-US" sz="1800" kern="1200" baseline="-25000" dirty="0">
                    <a:solidFill>
                      <a:prstClr val="black"/>
                    </a:solidFill>
                    <a:latin typeface="Times New Roman" panose="02020603050405020304" pitchFamily="18" charset="0"/>
                    <a:ea typeface="+mn-ea"/>
                    <a:cs typeface="Times New Roman" panose="02020603050405020304" pitchFamily="18" charset="0"/>
                  </a:rPr>
                  <a:t>3</a:t>
                </a:r>
                <a:r>
                  <a:rPr lang="en-US" sz="1800" kern="1200" dirty="0">
                    <a:solidFill>
                      <a:prstClr val="black"/>
                    </a:solidFill>
                    <a:latin typeface="Times New Roman" panose="02020603050405020304" pitchFamily="18" charset="0"/>
                    <a:ea typeface="+mn-ea"/>
                    <a:cs typeface="Times New Roman" panose="02020603050405020304" pitchFamily="18" charset="0"/>
                  </a:rPr>
                  <a:t> = 3</a:t>
                </a:r>
                <a:r>
                  <a:rPr lang="en-US" sz="1800" i="1" kern="1200" dirty="0">
                    <a:solidFill>
                      <a:prstClr val="black"/>
                    </a:solidFill>
                    <a:latin typeface="Times New Roman" panose="02020603050405020304" pitchFamily="18" charset="0"/>
                    <a:ea typeface="+mn-ea"/>
                    <a:cs typeface="Times New Roman" panose="02020603050405020304" pitchFamily="18" charset="0"/>
                  </a:rPr>
                  <a:t>f</a:t>
                </a:r>
                <a:r>
                  <a:rPr lang="en-US" sz="1800" kern="1200" baseline="-25000" dirty="0">
                    <a:solidFill>
                      <a:prstClr val="black"/>
                    </a:solidFill>
                    <a:latin typeface="Times New Roman" panose="02020603050405020304" pitchFamily="18" charset="0"/>
                    <a:ea typeface="+mn-ea"/>
                    <a:cs typeface="Times New Roman" panose="02020603050405020304" pitchFamily="18" charset="0"/>
                  </a:rPr>
                  <a:t>1</a:t>
                </a:r>
                <a:r>
                  <a:rPr lang="en-US" sz="1800" kern="1200" dirty="0">
                    <a:solidFill>
                      <a:prstClr val="black"/>
                    </a:solidFill>
                    <a:latin typeface="Times New Roman" panose="02020603050405020304" pitchFamily="18" charset="0"/>
                    <a:ea typeface="+mn-ea"/>
                    <a:cs typeface="Times New Roman" panose="02020603050405020304" pitchFamily="18" charset="0"/>
                  </a:rPr>
                  <a:t> = 123 Hz</a:t>
                </a:r>
              </a:p>
              <a:p>
                <a:pPr defTabSz="685800"/>
                <a:endParaRPr lang="en-US" sz="600" kern="1200" dirty="0">
                  <a:solidFill>
                    <a:prstClr val="black"/>
                  </a:solidFill>
                  <a:latin typeface="Times New Roman" panose="02020603050405020304" pitchFamily="18" charset="0"/>
                  <a:ea typeface="+mn-ea"/>
                  <a:cs typeface="Times New Roman" panose="02020603050405020304" pitchFamily="18" charset="0"/>
                </a:endParaRP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       </a:t>
                </a:r>
                <a14:m>
                  <m:oMath xmlns:m="http://schemas.openxmlformats.org/officeDocument/2006/math">
                    <m:sSub>
                      <m:sSubPr>
                        <m:ctrlPr>
                          <a:rPr lang="en-US" sz="1800" i="1" kern="1200">
                            <a:solidFill>
                              <a:prstClr val="black"/>
                            </a:solidFill>
                            <a:latin typeface="Cambria Math" panose="02040503050406030204" pitchFamily="18" charset="0"/>
                            <a:ea typeface="+mn-ea"/>
                            <a:cs typeface="Times New Roman" panose="02020603050405020304" pitchFamily="18" charset="0"/>
                          </a:rPr>
                        </m:ctrlPr>
                      </m:sSubPr>
                      <m:e>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𝜆</m:t>
                        </m:r>
                      </m:e>
                      <m:sub>
                        <m:r>
                          <a:rPr lang="en-US" sz="1800" i="1" kern="1200">
                            <a:solidFill>
                              <a:prstClr val="black"/>
                            </a:solidFill>
                            <a:latin typeface="Cambria Math" panose="02040503050406030204" pitchFamily="18" charset="0"/>
                            <a:ea typeface="+mn-ea"/>
                            <a:cs typeface="Times New Roman" panose="02020603050405020304" pitchFamily="18" charset="0"/>
                          </a:rPr>
                          <m:t>3</m:t>
                        </m:r>
                      </m:sub>
                    </m:sSub>
                    <m:r>
                      <a:rPr lang="en-US" sz="1800" i="1" kern="1200">
                        <a:solidFill>
                          <a:prstClr val="black"/>
                        </a:solidFill>
                        <a:latin typeface="Cambria Math" panose="02040503050406030204" pitchFamily="18" charset="0"/>
                        <a:ea typeface="+mn-ea"/>
                        <a:cs typeface="Times New Roman" panose="02020603050405020304" pitchFamily="18" charset="0"/>
                      </a:rPr>
                      <m:t>=</m:t>
                    </m:r>
                    <m:f>
                      <m:fPr>
                        <m:ctrlPr>
                          <a:rPr lang="en-US" sz="1800" i="1" kern="1200">
                            <a:solidFill>
                              <a:prstClr val="black"/>
                            </a:solidFill>
                            <a:latin typeface="Cambria Math" panose="02040503050406030204" pitchFamily="18" charset="0"/>
                            <a:ea typeface="+mn-ea"/>
                            <a:cs typeface="Times New Roman" panose="02020603050405020304" pitchFamily="18" charset="0"/>
                          </a:rPr>
                        </m:ctrlPr>
                      </m:fPr>
                      <m:num>
                        <m:r>
                          <a:rPr lang="en-US" sz="1800" i="1" kern="1200">
                            <a:solidFill>
                              <a:prstClr val="black"/>
                            </a:solidFill>
                            <a:latin typeface="Cambria Math" panose="02040503050406030204" pitchFamily="18" charset="0"/>
                            <a:ea typeface="+mn-ea"/>
                            <a:cs typeface="Times New Roman" panose="02020603050405020304" pitchFamily="18" charset="0"/>
                          </a:rPr>
                          <m:t>2</m:t>
                        </m:r>
                        <m:r>
                          <a:rPr lang="en-US" sz="1800" i="1" kern="1200">
                            <a:solidFill>
                              <a:prstClr val="black"/>
                            </a:solidFill>
                            <a:latin typeface="Cambria Math" panose="02040503050406030204" pitchFamily="18" charset="0"/>
                            <a:ea typeface="+mn-ea"/>
                            <a:cs typeface="Times New Roman" panose="02020603050405020304" pitchFamily="18" charset="0"/>
                          </a:rPr>
                          <m:t>𝐿</m:t>
                        </m:r>
                      </m:num>
                      <m:den>
                        <m:r>
                          <a:rPr lang="en-US" sz="1800" i="1" kern="1200">
                            <a:solidFill>
                              <a:prstClr val="black"/>
                            </a:solidFill>
                            <a:latin typeface="Cambria Math" panose="02040503050406030204" pitchFamily="18" charset="0"/>
                            <a:ea typeface="+mn-ea"/>
                            <a:cs typeface="Times New Roman" panose="02020603050405020304" pitchFamily="18" charset="0"/>
                          </a:rPr>
                          <m:t>3</m:t>
                        </m:r>
                      </m:den>
                    </m:f>
                    <m:r>
                      <a:rPr lang="en-US" sz="1800" i="1" kern="1200">
                        <a:solidFill>
                          <a:prstClr val="black"/>
                        </a:solidFill>
                        <a:latin typeface="Cambria Math" panose="02040503050406030204" pitchFamily="18" charset="0"/>
                        <a:ea typeface="+mn-ea"/>
                        <a:cs typeface="Times New Roman" panose="02020603050405020304" pitchFamily="18" charset="0"/>
                      </a:rPr>
                      <m:t>=</m:t>
                    </m:r>
                  </m:oMath>
                </a14:m>
                <a:r>
                  <a:rPr lang="en-US" sz="1800" kern="1200" dirty="0">
                    <a:solidFill>
                      <a:prstClr val="black"/>
                    </a:solidFill>
                    <a:latin typeface="Times New Roman" panose="02020603050405020304" pitchFamily="18" charset="0"/>
                    <a:ea typeface="+mn-ea"/>
                    <a:cs typeface="Times New Roman" panose="02020603050405020304" pitchFamily="18" charset="0"/>
                  </a:rPr>
                  <a:t> 0.57 m</a:t>
                </a:r>
              </a:p>
            </p:txBody>
          </p:sp>
        </mc:Choice>
        <mc:Fallback xmlns="">
          <p:sp>
            <p:nvSpPr>
              <p:cNvPr id="11" name="TextBox 10"/>
              <p:cNvSpPr txBox="1">
                <a:spLocks noRot="1" noChangeAspect="1" noMove="1" noResize="1" noEditPoints="1" noAdjustHandles="1" noChangeArrowheads="1" noChangeShapeType="1" noTextEdit="1"/>
              </p:cNvSpPr>
              <p:nvPr/>
            </p:nvSpPr>
            <p:spPr>
              <a:xfrm>
                <a:off x="201687" y="1113631"/>
                <a:ext cx="4717447" cy="4583627"/>
              </a:xfrm>
              <a:prstGeom prst="rect">
                <a:avLst/>
              </a:prstGeom>
              <a:blipFill>
                <a:blip r:embed="rId3"/>
                <a:stretch>
                  <a:fillRect l="-902" t="-663"/>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5536812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Rectangle 2" descr="Green marble"/>
          <p:cNvSpPr>
            <a:spLocks noChangeArrowheads="1"/>
          </p:cNvSpPr>
          <p:nvPr/>
        </p:nvSpPr>
        <p:spPr bwMode="auto">
          <a:xfrm>
            <a:off x="684213" y="850900"/>
            <a:ext cx="7769225" cy="8255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079" name="Rectangle 3"/>
          <p:cNvSpPr>
            <a:spLocks noGrp="1" noChangeArrowheads="1"/>
          </p:cNvSpPr>
          <p:nvPr>
            <p:ph type="title"/>
          </p:nvPr>
        </p:nvSpPr>
        <p:spPr bwMode="auto">
          <a:xfrm>
            <a:off x="374650" y="12700"/>
            <a:ext cx="8435975" cy="76835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r>
              <a:rPr lang="en-US" altLang="en-US" sz="4000" b="1">
                <a:solidFill>
                  <a:srgbClr val="FF0000"/>
                </a:solidFill>
              </a:rPr>
              <a:t>Resonant waves in a cavity</a:t>
            </a:r>
          </a:p>
        </p:txBody>
      </p:sp>
      <p:pic>
        <p:nvPicPr>
          <p:cNvPr id="3080" name="Picture 6" descr="FG15_027B"/>
          <p:cNvPicPr>
            <a:picLocks noChangeAspect="1" noChangeArrowheads="1"/>
          </p:cNvPicPr>
          <p:nvPr/>
        </p:nvPicPr>
        <p:blipFill>
          <a:blip r:embed="rId4">
            <a:extLst>
              <a:ext uri="{28A0092B-C50C-407E-A947-70E740481C1C}">
                <a14:useLocalDpi xmlns:a14="http://schemas.microsoft.com/office/drawing/2010/main" val="0"/>
              </a:ext>
            </a:extLst>
          </a:blip>
          <a:srcRect l="16792" r="16605" b="6860"/>
          <a:stretch>
            <a:fillRect/>
          </a:stretch>
        </p:blipFill>
        <p:spPr bwMode="auto">
          <a:xfrm>
            <a:off x="0" y="1076325"/>
            <a:ext cx="5075238" cy="532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074" name="Object 7"/>
          <p:cNvGraphicFramePr>
            <a:graphicFrameLocks noChangeAspect="1"/>
          </p:cNvGraphicFramePr>
          <p:nvPr/>
        </p:nvGraphicFramePr>
        <p:xfrm>
          <a:off x="5026025" y="1593850"/>
          <a:ext cx="4008438" cy="685800"/>
        </p:xfrm>
        <a:graphic>
          <a:graphicData uri="http://schemas.openxmlformats.org/presentationml/2006/ole">
            <mc:AlternateContent xmlns:mc="http://schemas.openxmlformats.org/markup-compatibility/2006">
              <mc:Choice xmlns:v="urn:schemas-microsoft-com:vml" Requires="v">
                <p:oleObj name="Equation" r:id="rId5" imgW="1803240" imgH="291960" progId="Equation.3">
                  <p:embed/>
                </p:oleObj>
              </mc:Choice>
              <mc:Fallback>
                <p:oleObj name="Equation" r:id="rId5" imgW="1803240" imgH="291960" progId="Equation.3">
                  <p:embed/>
                  <p:pic>
                    <p:nvPicPr>
                      <p:cNvPr id="3074"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6025" y="1593850"/>
                        <a:ext cx="4008438"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rnd">
                            <a:solidFill>
                              <a:schemeClr val="accent2"/>
                            </a:solidFill>
                            <a:prstDash val="sysDot"/>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5" name="Object 9"/>
          <p:cNvGraphicFramePr>
            <a:graphicFrameLocks noChangeAspect="1"/>
          </p:cNvGraphicFramePr>
          <p:nvPr/>
        </p:nvGraphicFramePr>
        <p:xfrm>
          <a:off x="4984750" y="2697163"/>
          <a:ext cx="4102100" cy="638175"/>
        </p:xfrm>
        <a:graphic>
          <a:graphicData uri="http://schemas.openxmlformats.org/presentationml/2006/ole">
            <mc:AlternateContent xmlns:mc="http://schemas.openxmlformats.org/markup-compatibility/2006">
              <mc:Choice xmlns:v="urn:schemas-microsoft-com:vml" Requires="v">
                <p:oleObj name="Equation" r:id="rId7" imgW="2679480" imgH="393480" progId="Equation.3">
                  <p:embed/>
                </p:oleObj>
              </mc:Choice>
              <mc:Fallback>
                <p:oleObj name="Equation" r:id="rId7" imgW="2679480" imgH="393480" progId="Equation.3">
                  <p:embed/>
                  <p:pic>
                    <p:nvPicPr>
                      <p:cNvPr id="3075"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84750" y="2697163"/>
                        <a:ext cx="4102100" cy="638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rnd">
                            <a:solidFill>
                              <a:schemeClr val="accent2"/>
                            </a:solidFill>
                            <a:prstDash val="sysDot"/>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6" name="Object 10"/>
          <p:cNvGraphicFramePr>
            <a:graphicFrameLocks noChangeAspect="1"/>
          </p:cNvGraphicFramePr>
          <p:nvPr/>
        </p:nvGraphicFramePr>
        <p:xfrm>
          <a:off x="5018088" y="3616325"/>
          <a:ext cx="3895725" cy="687388"/>
        </p:xfrm>
        <a:graphic>
          <a:graphicData uri="http://schemas.openxmlformats.org/presentationml/2006/ole">
            <mc:AlternateContent xmlns:mc="http://schemas.openxmlformats.org/markup-compatibility/2006">
              <mc:Choice xmlns:v="urn:schemas-microsoft-com:vml" Requires="v">
                <p:oleObj name="Equation" r:id="rId9" imgW="1752480" imgH="291960" progId="Equation.3">
                  <p:embed/>
                </p:oleObj>
              </mc:Choice>
              <mc:Fallback>
                <p:oleObj name="Equation" r:id="rId9" imgW="1752480" imgH="291960" progId="Equation.3">
                  <p:embed/>
                  <p:pic>
                    <p:nvPicPr>
                      <p:cNvPr id="3076"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18088" y="3616325"/>
                        <a:ext cx="3895725" cy="687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rnd">
                            <a:solidFill>
                              <a:schemeClr val="accent2"/>
                            </a:solidFill>
                            <a:prstDash val="sysDot"/>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7" name="Object 11"/>
          <p:cNvGraphicFramePr>
            <a:graphicFrameLocks noChangeAspect="1"/>
          </p:cNvGraphicFramePr>
          <p:nvPr/>
        </p:nvGraphicFramePr>
        <p:xfrm>
          <a:off x="5081588" y="4491038"/>
          <a:ext cx="3641725" cy="687387"/>
        </p:xfrm>
        <a:graphic>
          <a:graphicData uri="http://schemas.openxmlformats.org/presentationml/2006/ole">
            <mc:AlternateContent xmlns:mc="http://schemas.openxmlformats.org/markup-compatibility/2006">
              <mc:Choice xmlns:v="urn:schemas-microsoft-com:vml" Requires="v">
                <p:oleObj name="Equation" r:id="rId11" imgW="1638000" imgH="291960" progId="Equation.3">
                  <p:embed/>
                </p:oleObj>
              </mc:Choice>
              <mc:Fallback>
                <p:oleObj name="Equation" r:id="rId11" imgW="1638000" imgH="291960" progId="Equation.3">
                  <p:embed/>
                  <p:pic>
                    <p:nvPicPr>
                      <p:cNvPr id="3077" name="Object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81588" y="4491038"/>
                        <a:ext cx="3641725" cy="687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ap="rnd">
                            <a:solidFill>
                              <a:schemeClr val="accent2"/>
                            </a:solidFill>
                            <a:prstDash val="sysDot"/>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28297" y="609600"/>
            <a:ext cx="8001000" cy="5410200"/>
          </a:xfrm>
          <a:prstGeom prst="roundRect">
            <a:avLst/>
          </a:prstGeom>
          <a:gradFill>
            <a:gsLst>
              <a:gs pos="0">
                <a:schemeClr val="accent1">
                  <a:tint val="66000"/>
                  <a:satMod val="160000"/>
                  <a:alpha val="0"/>
                </a:schemeClr>
              </a:gs>
              <a:gs pos="50000">
                <a:schemeClr val="accent1">
                  <a:tint val="44500"/>
                  <a:satMod val="160000"/>
                </a:schemeClr>
              </a:gs>
              <a:gs pos="100000">
                <a:schemeClr val="accent1">
                  <a:tint val="23500"/>
                  <a:satMod val="160000"/>
                </a:schemeClr>
              </a:gs>
            </a:gsLst>
            <a:lin ang="5400000" scaled="0"/>
          </a:gradFill>
          <a:ln>
            <a:solidFill>
              <a:schemeClr val="accent1">
                <a:shade val="50000"/>
                <a:alpha val="27000"/>
              </a:schemeClr>
            </a:solidFill>
          </a:ln>
          <a:effectLst>
            <a:outerShdw blurRad="50800" dist="50800" dir="5400000" algn="ctr" rotWithShape="0">
              <a:srgbClr val="92D050"/>
            </a:outerShdw>
          </a:effectLst>
          <a:scene3d>
            <a:camera prst="orthographicFront"/>
            <a:lightRig rig="threePt" dir="t"/>
          </a:scene3d>
          <a:sp3d extrusionH="76200" contourW="76200">
            <a:extrusionClr>
              <a:srgbClr val="92D050"/>
            </a:extrusionClr>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a:lstStyle>
            <a:lvl1pPr>
              <a:defRPr sz="2400">
                <a:solidFill>
                  <a:schemeClr val="tx2"/>
                </a:solidFill>
                <a:latin typeface="Arial" panose="020B0604020202020204" pitchFamily="34" charset="0"/>
                <a:ea typeface="MS PGothic" panose="020B0600070205080204" pitchFamily="34" charset="-128"/>
              </a:defRPr>
            </a:lvl1pPr>
            <a:lvl2pPr marL="742950" indent="-285750">
              <a:defRPr sz="2400">
                <a:solidFill>
                  <a:schemeClr val="tx2"/>
                </a:solidFill>
                <a:latin typeface="Arial" panose="020B0604020202020204" pitchFamily="34" charset="0"/>
                <a:ea typeface="MS PGothic" panose="020B0600070205080204" pitchFamily="34" charset="-128"/>
              </a:defRPr>
            </a:lvl2pPr>
            <a:lvl3pPr marL="1143000" indent="-228600">
              <a:defRPr sz="2400">
                <a:solidFill>
                  <a:schemeClr val="tx2"/>
                </a:solidFill>
                <a:latin typeface="Arial" panose="020B0604020202020204" pitchFamily="34" charset="0"/>
                <a:ea typeface="MS PGothic" panose="020B0600070205080204" pitchFamily="34" charset="-128"/>
              </a:defRPr>
            </a:lvl3pPr>
            <a:lvl4pPr marL="1600200" indent="-228600">
              <a:defRPr sz="2400">
                <a:solidFill>
                  <a:schemeClr val="tx2"/>
                </a:solidFill>
                <a:latin typeface="Arial" panose="020B0604020202020204" pitchFamily="34" charset="0"/>
                <a:ea typeface="MS PGothic" panose="020B0600070205080204" pitchFamily="34" charset="-128"/>
              </a:defRPr>
            </a:lvl4pPr>
            <a:lvl5pPr marL="2057400" indent="-228600">
              <a:defRPr sz="2400">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rPr>
              <a:t>In the standing wave shown.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AutoNum type="arabicParenR"/>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rPr>
              <a:t>What is its wavelength?</a:t>
            </a:r>
          </a:p>
          <a:p>
            <a:pPr marL="457200" marR="0" lvl="0" indent="-457200" algn="l" defTabSz="914400" rtl="0" eaLnBrk="1" fontAlgn="base" latinLnBrk="0" hangingPunct="1">
              <a:lnSpc>
                <a:spcPct val="100000"/>
              </a:lnSpc>
              <a:spcBef>
                <a:spcPct val="0"/>
              </a:spcBef>
              <a:spcAft>
                <a:spcPct val="0"/>
              </a:spcAft>
              <a:buClrTx/>
              <a:buSzTx/>
              <a:buFontTx/>
              <a:buAutoNum type="arabicParenR"/>
              <a:tabLst/>
              <a:defRPr/>
            </a:pPr>
            <a:endPar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
        <p:nvSpPr>
          <p:cNvPr id="3" name="Oval 2"/>
          <p:cNvSpPr/>
          <p:nvPr/>
        </p:nvSpPr>
        <p:spPr>
          <a:xfrm>
            <a:off x="1283090" y="304800"/>
            <a:ext cx="3936181" cy="609600"/>
          </a:xfrm>
          <a:prstGeom prst="ellipse">
            <a:avLst/>
          </a:prstGeom>
          <a:solidFill>
            <a:schemeClr val="bg1"/>
          </a:solidFill>
          <a:scene3d>
            <a:camera prst="orthographicFront"/>
            <a:lightRig rig="threePt" dir="t"/>
          </a:scene3d>
          <a:sp3d extrusionH="76200" contourW="76200">
            <a:extrusionClr>
              <a:srgbClr val="92D050"/>
            </a:extrusionClr>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Clicker – Questions 6.I</a:t>
            </a:r>
          </a:p>
        </p:txBody>
      </p:sp>
      <p:pic>
        <p:nvPicPr>
          <p:cNvPr id="4" name="Picture 3"/>
          <p:cNvPicPr>
            <a:picLocks noChangeAspect="1"/>
          </p:cNvPicPr>
          <p:nvPr/>
        </p:nvPicPr>
        <p:blipFill>
          <a:blip r:embed="rId3"/>
          <a:stretch>
            <a:fillRect/>
          </a:stretch>
        </p:blipFill>
        <p:spPr>
          <a:xfrm>
            <a:off x="1773628" y="2858366"/>
            <a:ext cx="6181725" cy="2914650"/>
          </a:xfrm>
          <a:prstGeom prst="rect">
            <a:avLst/>
          </a:prstGeom>
        </p:spPr>
      </p:pic>
      <p:sp>
        <p:nvSpPr>
          <p:cNvPr id="5" name="TextBox 4"/>
          <p:cNvSpPr txBox="1"/>
          <p:nvPr/>
        </p:nvSpPr>
        <p:spPr>
          <a:xfrm>
            <a:off x="4864490" y="1318485"/>
            <a:ext cx="1126407" cy="156966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a)1m  b)2m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c)2.5md)1.5m</a:t>
            </a:r>
          </a:p>
        </p:txBody>
      </p:sp>
    </p:spTree>
    <p:extLst>
      <p:ext uri="{BB962C8B-B14F-4D97-AF65-F5344CB8AC3E}">
        <p14:creationId xmlns:p14="http://schemas.microsoft.com/office/powerpoint/2010/main" val="21780799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27015" y="609600"/>
            <a:ext cx="8001000" cy="5410200"/>
          </a:xfrm>
          <a:prstGeom prst="roundRect">
            <a:avLst/>
          </a:prstGeom>
          <a:gradFill>
            <a:gsLst>
              <a:gs pos="0">
                <a:schemeClr val="accent1">
                  <a:tint val="66000"/>
                  <a:satMod val="160000"/>
                  <a:alpha val="0"/>
                </a:schemeClr>
              </a:gs>
              <a:gs pos="50000">
                <a:schemeClr val="accent1">
                  <a:tint val="44500"/>
                  <a:satMod val="160000"/>
                </a:schemeClr>
              </a:gs>
              <a:gs pos="100000">
                <a:schemeClr val="accent1">
                  <a:tint val="23500"/>
                  <a:satMod val="160000"/>
                </a:schemeClr>
              </a:gs>
            </a:gsLst>
            <a:lin ang="5400000" scaled="0"/>
          </a:gradFill>
          <a:ln>
            <a:solidFill>
              <a:schemeClr val="accent1">
                <a:shade val="50000"/>
                <a:alpha val="27000"/>
              </a:schemeClr>
            </a:solidFill>
          </a:ln>
          <a:effectLst>
            <a:outerShdw blurRad="50800" dist="50800" dir="5400000" algn="ctr" rotWithShape="0">
              <a:srgbClr val="92D050"/>
            </a:outerShdw>
          </a:effectLst>
          <a:scene3d>
            <a:camera prst="orthographicFront"/>
            <a:lightRig rig="threePt" dir="t"/>
          </a:scene3d>
          <a:sp3d extrusionH="76200" contourW="76200">
            <a:extrusionClr>
              <a:srgbClr val="92D050"/>
            </a:extrusionClr>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a:lstStyle>
            <a:lvl1pPr>
              <a:defRPr sz="2400">
                <a:solidFill>
                  <a:schemeClr val="tx2"/>
                </a:solidFill>
                <a:latin typeface="Arial" panose="020B0604020202020204" pitchFamily="34" charset="0"/>
                <a:ea typeface="MS PGothic" panose="020B0600070205080204" pitchFamily="34" charset="-128"/>
              </a:defRPr>
            </a:lvl1pPr>
            <a:lvl2pPr marL="742950" indent="-285750">
              <a:defRPr sz="2400">
                <a:solidFill>
                  <a:schemeClr val="tx2"/>
                </a:solidFill>
                <a:latin typeface="Arial" panose="020B0604020202020204" pitchFamily="34" charset="0"/>
                <a:ea typeface="MS PGothic" panose="020B0600070205080204" pitchFamily="34" charset="-128"/>
              </a:defRPr>
            </a:lvl2pPr>
            <a:lvl3pPr marL="1143000" indent="-228600">
              <a:defRPr sz="2400">
                <a:solidFill>
                  <a:schemeClr val="tx2"/>
                </a:solidFill>
                <a:latin typeface="Arial" panose="020B0604020202020204" pitchFamily="34" charset="0"/>
                <a:ea typeface="MS PGothic" panose="020B0600070205080204" pitchFamily="34" charset="-128"/>
              </a:defRPr>
            </a:lvl3pPr>
            <a:lvl4pPr marL="1600200" indent="-228600">
              <a:defRPr sz="2400">
                <a:solidFill>
                  <a:schemeClr val="tx2"/>
                </a:solidFill>
                <a:latin typeface="Arial" panose="020B0604020202020204" pitchFamily="34" charset="0"/>
                <a:ea typeface="MS PGothic" panose="020B0600070205080204" pitchFamily="34" charset="-128"/>
              </a:defRPr>
            </a:lvl4pPr>
            <a:lvl5pPr marL="2057400" indent="-228600">
              <a:defRPr sz="2400">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rPr>
              <a:t>In the standing wave shown.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AutoNum type="arabicParenR"/>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rPr>
              <a:t>What is its amplitude?</a:t>
            </a:r>
          </a:p>
          <a:p>
            <a:pPr marL="457200" marR="0" lvl="0" indent="-457200" algn="l" defTabSz="914400" rtl="0" eaLnBrk="1" fontAlgn="base" latinLnBrk="0" hangingPunct="1">
              <a:lnSpc>
                <a:spcPct val="100000"/>
              </a:lnSpc>
              <a:spcBef>
                <a:spcPct val="0"/>
              </a:spcBef>
              <a:spcAft>
                <a:spcPct val="0"/>
              </a:spcAft>
              <a:buClrTx/>
              <a:buSzTx/>
              <a:buFontTx/>
              <a:buAutoNum type="arabicParenR"/>
              <a:tabLst/>
              <a:defRPr/>
            </a:pPr>
            <a:endPar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endParaRPr>
          </a:p>
          <a:p>
            <a:pPr marR="0" lvl="0" algn="l" defTabSz="914400" rtl="0" eaLnBrk="1" fontAlgn="base" latinLnBrk="0" hangingPunct="1">
              <a:lnSpc>
                <a:spcPct val="100000"/>
              </a:lnSpc>
              <a:spcBef>
                <a:spcPct val="0"/>
              </a:spcBef>
              <a:spcAft>
                <a:spcPct val="0"/>
              </a:spcAft>
              <a:buClrTx/>
              <a:buSzTx/>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rPr>
              <a:t>a) 2m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rPr>
              <a:t>b)1m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rPr>
              <a:t>c)10 cm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rPr>
              <a:t>d) 20cm  </a:t>
            </a:r>
          </a:p>
        </p:txBody>
      </p:sp>
      <p:sp>
        <p:nvSpPr>
          <p:cNvPr id="3" name="Oval 2"/>
          <p:cNvSpPr/>
          <p:nvPr/>
        </p:nvSpPr>
        <p:spPr>
          <a:xfrm>
            <a:off x="1283091" y="304800"/>
            <a:ext cx="4038922" cy="609600"/>
          </a:xfrm>
          <a:prstGeom prst="ellipse">
            <a:avLst/>
          </a:prstGeom>
          <a:solidFill>
            <a:schemeClr val="bg1"/>
          </a:solidFill>
          <a:scene3d>
            <a:camera prst="orthographicFront"/>
            <a:lightRig rig="threePt" dir="t"/>
          </a:scene3d>
          <a:sp3d extrusionH="76200" contourW="76200">
            <a:extrusionClr>
              <a:srgbClr val="92D050"/>
            </a:extrusionClr>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Clicker – Questions 6.II</a:t>
            </a:r>
          </a:p>
        </p:txBody>
      </p:sp>
      <p:pic>
        <p:nvPicPr>
          <p:cNvPr id="4" name="Picture 3"/>
          <p:cNvPicPr>
            <a:picLocks noChangeAspect="1"/>
          </p:cNvPicPr>
          <p:nvPr/>
        </p:nvPicPr>
        <p:blipFill>
          <a:blip r:embed="rId3"/>
          <a:stretch>
            <a:fillRect/>
          </a:stretch>
        </p:blipFill>
        <p:spPr>
          <a:xfrm>
            <a:off x="2246593" y="2753263"/>
            <a:ext cx="6181725" cy="2914650"/>
          </a:xfrm>
          <a:prstGeom prst="rect">
            <a:avLst/>
          </a:prstGeom>
        </p:spPr>
      </p:pic>
    </p:spTree>
    <p:extLst>
      <p:ext uri="{BB962C8B-B14F-4D97-AF65-F5344CB8AC3E}">
        <p14:creationId xmlns:p14="http://schemas.microsoft.com/office/powerpoint/2010/main" val="23004056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3400" y="609600"/>
            <a:ext cx="8001000" cy="5410200"/>
          </a:xfrm>
          <a:prstGeom prst="roundRect">
            <a:avLst/>
          </a:prstGeom>
          <a:gradFill>
            <a:gsLst>
              <a:gs pos="0">
                <a:schemeClr val="accent1">
                  <a:tint val="66000"/>
                  <a:satMod val="160000"/>
                  <a:alpha val="0"/>
                </a:schemeClr>
              </a:gs>
              <a:gs pos="50000">
                <a:schemeClr val="accent1">
                  <a:tint val="44500"/>
                  <a:satMod val="160000"/>
                </a:schemeClr>
              </a:gs>
              <a:gs pos="100000">
                <a:schemeClr val="accent1">
                  <a:tint val="23500"/>
                  <a:satMod val="160000"/>
                </a:schemeClr>
              </a:gs>
            </a:gsLst>
            <a:lin ang="5400000" scaled="0"/>
          </a:gradFill>
          <a:ln>
            <a:solidFill>
              <a:schemeClr val="accent1">
                <a:shade val="50000"/>
                <a:alpha val="27000"/>
              </a:schemeClr>
            </a:solidFill>
          </a:ln>
          <a:effectLst>
            <a:outerShdw blurRad="50800" dist="50800" dir="5400000" algn="ctr" rotWithShape="0">
              <a:srgbClr val="92D050"/>
            </a:outerShdw>
          </a:effectLst>
          <a:scene3d>
            <a:camera prst="orthographicFront"/>
            <a:lightRig rig="threePt" dir="t"/>
          </a:scene3d>
          <a:sp3d extrusionH="76200" contourW="76200">
            <a:extrusionClr>
              <a:srgbClr val="92D050"/>
            </a:extrusionClr>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a:lstStyle>
            <a:lvl1pPr>
              <a:defRPr sz="2400">
                <a:solidFill>
                  <a:schemeClr val="tx2"/>
                </a:solidFill>
                <a:latin typeface="Arial" panose="020B0604020202020204" pitchFamily="34" charset="0"/>
                <a:ea typeface="MS PGothic" panose="020B0600070205080204" pitchFamily="34" charset="-128"/>
              </a:defRPr>
            </a:lvl1pPr>
            <a:lvl2pPr marL="742950" indent="-285750">
              <a:defRPr sz="2400">
                <a:solidFill>
                  <a:schemeClr val="tx2"/>
                </a:solidFill>
                <a:latin typeface="Arial" panose="020B0604020202020204" pitchFamily="34" charset="0"/>
                <a:ea typeface="MS PGothic" panose="020B0600070205080204" pitchFamily="34" charset="-128"/>
              </a:defRPr>
            </a:lvl2pPr>
            <a:lvl3pPr marL="1143000" indent="-228600">
              <a:defRPr sz="2400">
                <a:solidFill>
                  <a:schemeClr val="tx2"/>
                </a:solidFill>
                <a:latin typeface="Arial" panose="020B0604020202020204" pitchFamily="34" charset="0"/>
                <a:ea typeface="MS PGothic" panose="020B0600070205080204" pitchFamily="34" charset="-128"/>
              </a:defRPr>
            </a:lvl3pPr>
            <a:lvl4pPr marL="1600200" indent="-228600">
              <a:defRPr sz="2400">
                <a:solidFill>
                  <a:schemeClr val="tx2"/>
                </a:solidFill>
                <a:latin typeface="Arial" panose="020B0604020202020204" pitchFamily="34" charset="0"/>
                <a:ea typeface="MS PGothic" panose="020B0600070205080204" pitchFamily="34" charset="-128"/>
              </a:defRPr>
            </a:lvl4pPr>
            <a:lvl5pPr marL="2057400" indent="-228600">
              <a:defRPr sz="2400">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rPr>
              <a:t>In the standing wave shown.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AutoNum type="arabicParenR"/>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rPr>
              <a:t>How many nodes are there?</a:t>
            </a:r>
          </a:p>
          <a:p>
            <a:pPr marL="457200" marR="0" lvl="0" indent="-457200" algn="l" defTabSz="914400" rtl="0" eaLnBrk="1" fontAlgn="base" latinLnBrk="0" hangingPunct="1">
              <a:lnSpc>
                <a:spcPct val="100000"/>
              </a:lnSpc>
              <a:spcBef>
                <a:spcPct val="0"/>
              </a:spcBef>
              <a:spcAft>
                <a:spcPct val="0"/>
              </a:spcAft>
              <a:buClrTx/>
              <a:buSzTx/>
              <a:buFontTx/>
              <a:buAutoNum type="arabicParenR"/>
              <a:tabLst/>
              <a:defRPr/>
            </a:pPr>
            <a:endPar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
        <p:nvSpPr>
          <p:cNvPr id="3" name="Oval 2"/>
          <p:cNvSpPr/>
          <p:nvPr/>
        </p:nvSpPr>
        <p:spPr>
          <a:xfrm>
            <a:off x="1283090" y="304800"/>
            <a:ext cx="4439616" cy="609600"/>
          </a:xfrm>
          <a:prstGeom prst="ellipse">
            <a:avLst/>
          </a:prstGeom>
          <a:solidFill>
            <a:schemeClr val="bg1"/>
          </a:solidFill>
          <a:scene3d>
            <a:camera prst="orthographicFront"/>
            <a:lightRig rig="threePt" dir="t"/>
          </a:scene3d>
          <a:sp3d extrusionH="76200" contourW="76200">
            <a:extrusionClr>
              <a:srgbClr val="92D050"/>
            </a:extrusionClr>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Clicker – Questions 6.III</a:t>
            </a:r>
          </a:p>
        </p:txBody>
      </p:sp>
      <p:pic>
        <p:nvPicPr>
          <p:cNvPr id="4" name="Picture 3"/>
          <p:cNvPicPr>
            <a:picLocks noChangeAspect="1"/>
          </p:cNvPicPr>
          <p:nvPr/>
        </p:nvPicPr>
        <p:blipFill>
          <a:blip r:embed="rId3"/>
          <a:stretch>
            <a:fillRect/>
          </a:stretch>
        </p:blipFill>
        <p:spPr>
          <a:xfrm>
            <a:off x="1773628" y="2858366"/>
            <a:ext cx="6181725" cy="2914650"/>
          </a:xfrm>
          <a:prstGeom prst="rect">
            <a:avLst/>
          </a:prstGeom>
        </p:spPr>
      </p:pic>
      <p:sp>
        <p:nvSpPr>
          <p:cNvPr id="5" name="TextBox 4"/>
          <p:cNvSpPr txBox="1"/>
          <p:nvPr/>
        </p:nvSpPr>
        <p:spPr>
          <a:xfrm flipH="1">
            <a:off x="799393" y="2858366"/>
            <a:ext cx="1583385" cy="1569660"/>
          </a:xfrm>
          <a:prstGeom prst="rect">
            <a:avLst/>
          </a:prstGeom>
          <a:noFill/>
        </p:spPr>
        <p:txBody>
          <a:bodyPr wrap="square" rtlCol="0">
            <a:spAutoFit/>
          </a:bodyPr>
          <a:lstStyle/>
          <a:p>
            <a:pPr marL="457200" marR="0" lvl="0" indent="-457200" algn="l" defTabSz="914400" rtl="0" eaLnBrk="1" fontAlgn="base" latinLnBrk="0" hangingPunct="1">
              <a:lnSpc>
                <a:spcPct val="100000"/>
              </a:lnSpc>
              <a:spcBef>
                <a:spcPct val="0"/>
              </a:spcBef>
              <a:spcAft>
                <a:spcPct val="0"/>
              </a:spcAft>
              <a:buClrTx/>
              <a:buSzTx/>
              <a:buFontTx/>
              <a:buAutoNum type="alphaLcParenR"/>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5    </a:t>
            </a:r>
          </a:p>
          <a:p>
            <a:pPr marL="457200" marR="0" lvl="0" indent="-457200" algn="l" defTabSz="914400" rtl="0" eaLnBrk="1" fontAlgn="base" latinLnBrk="0" hangingPunct="1">
              <a:lnSpc>
                <a:spcPct val="100000"/>
              </a:lnSpc>
              <a:spcBef>
                <a:spcPct val="0"/>
              </a:spcBef>
              <a:spcAft>
                <a:spcPct val="0"/>
              </a:spcAft>
              <a:buClrTx/>
              <a:buSzTx/>
              <a:buFontTx/>
              <a:buAutoNum type="alphaLcParenR"/>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6</a:t>
            </a:r>
          </a:p>
          <a:p>
            <a:pPr marL="457200" marR="0" lvl="0" indent="-457200" algn="l" defTabSz="914400" rtl="0" eaLnBrk="1" fontAlgn="base" latinLnBrk="0" hangingPunct="1">
              <a:lnSpc>
                <a:spcPct val="100000"/>
              </a:lnSpc>
              <a:spcBef>
                <a:spcPct val="0"/>
              </a:spcBef>
              <a:spcAft>
                <a:spcPct val="0"/>
              </a:spcAft>
              <a:buClrTx/>
              <a:buSzTx/>
              <a:buFontTx/>
              <a:buAutoNum type="alphaLcParenR"/>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7 </a:t>
            </a:r>
          </a:p>
          <a:p>
            <a:pPr marL="457200" marR="0" lvl="0" indent="-457200" algn="l" defTabSz="914400" rtl="0" eaLnBrk="1" fontAlgn="base" latinLnBrk="0" hangingPunct="1">
              <a:lnSpc>
                <a:spcPct val="100000"/>
              </a:lnSpc>
              <a:spcBef>
                <a:spcPct val="0"/>
              </a:spcBef>
              <a:spcAft>
                <a:spcPct val="0"/>
              </a:spcAft>
              <a:buClrTx/>
              <a:buSzTx/>
              <a:buFontTx/>
              <a:buAutoNum type="alphaLcParenR"/>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4</a:t>
            </a:r>
          </a:p>
        </p:txBody>
      </p:sp>
    </p:spTree>
    <p:extLst>
      <p:ext uri="{BB962C8B-B14F-4D97-AF65-F5344CB8AC3E}">
        <p14:creationId xmlns:p14="http://schemas.microsoft.com/office/powerpoint/2010/main" val="21298431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Arial" charset="0"/>
                <a:ea typeface="ＭＳ Ｐゴシック" charset="0"/>
                <a:cs typeface="Arial"/>
              </a:rPr>
              <a:t>© 2016 Pearson Education, Inc.</a:t>
            </a:r>
            <a:endParaRPr kumimoji="0" lang="en-GB" sz="900" b="0" i="0" u="none" strike="noStrike" kern="1200" cap="none" spc="0" normalizeH="0" baseline="0" noProof="0" dirty="0">
              <a:ln>
                <a:noFill/>
              </a:ln>
              <a:solidFill>
                <a:srgbClr val="000000"/>
              </a:solidFill>
              <a:effectLst/>
              <a:uLnTx/>
              <a:uFillTx/>
              <a:latin typeface="Arial" charset="0"/>
              <a:ea typeface="ＭＳ Ｐゴシック" charset="0"/>
              <a:cs typeface="Arial"/>
            </a:endParaRPr>
          </a:p>
        </p:txBody>
      </p:sp>
      <p:pic>
        <p:nvPicPr>
          <p:cNvPr id="2" name="Picture 1" descr="12_40_Figure.jpg"/>
          <p:cNvPicPr>
            <a:picLocks noChangeAspect="1"/>
          </p:cNvPicPr>
          <p:nvPr/>
        </p:nvPicPr>
        <p:blipFill rotWithShape="1">
          <a:blip r:embed="rId3">
            <a:extLst>
              <a:ext uri="{28A0092B-C50C-407E-A947-70E740481C1C}">
                <a14:useLocalDpi xmlns:a14="http://schemas.microsoft.com/office/drawing/2010/main" val="0"/>
              </a:ext>
            </a:extLst>
          </a:blip>
          <a:srcRect b="2804"/>
          <a:stretch/>
        </p:blipFill>
        <p:spPr>
          <a:xfrm>
            <a:off x="2108200" y="101600"/>
            <a:ext cx="4925568" cy="6446520"/>
          </a:xfrm>
          <a:prstGeom prst="rect">
            <a:avLst/>
          </a:prstGeom>
        </p:spPr>
      </p:pic>
      <p:graphicFrame>
        <p:nvGraphicFramePr>
          <p:cNvPr id="4" name="Content Placeholder 5"/>
          <p:cNvGraphicFramePr>
            <a:graphicFrameLocks noChangeAspect="1"/>
          </p:cNvGraphicFramePr>
          <p:nvPr/>
        </p:nvGraphicFramePr>
        <p:xfrm>
          <a:off x="6423660" y="5181600"/>
          <a:ext cx="2141538" cy="1219200"/>
        </p:xfrm>
        <a:graphic>
          <a:graphicData uri="http://schemas.openxmlformats.org/presentationml/2006/ole">
            <mc:AlternateContent xmlns:mc="http://schemas.openxmlformats.org/markup-compatibility/2006">
              <mc:Choice xmlns:v="urn:schemas-microsoft-com:vml" Requires="v">
                <p:oleObj name="Equation" r:id="rId4" imgW="825480" imgH="469800" progId="Equation.3">
                  <p:embed/>
                </p:oleObj>
              </mc:Choice>
              <mc:Fallback>
                <p:oleObj name="Equation" r:id="rId4" imgW="825480" imgH="469800" progId="Equation.3">
                  <p:embed/>
                  <p:pic>
                    <p:nvPicPr>
                      <p:cNvPr id="4" name="Content Placeholder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3660" y="5181600"/>
                        <a:ext cx="2141538" cy="121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 name="TextBox 4"/>
          <p:cNvSpPr txBox="1"/>
          <p:nvPr/>
        </p:nvSpPr>
        <p:spPr>
          <a:xfrm>
            <a:off x="480060" y="1691640"/>
            <a:ext cx="2453640" cy="230832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mn-cs"/>
              </a:rPr>
              <a:t>For larger frequency x must be…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mn-cs"/>
              </a:rPr>
              <a:t> </a:t>
            </a: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ea typeface="ＭＳ Ｐゴシック"/>
                <a:cs typeface="+mn-cs"/>
              </a:rPr>
              <a:t>a</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mn-cs"/>
              </a:rPr>
              <a:t>)shorter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mn-cs"/>
              </a:rPr>
              <a:t> b) longer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mn-cs"/>
              </a:rPr>
              <a:t>c) the same</a:t>
            </a:r>
          </a:p>
        </p:txBody>
      </p:sp>
      <p:sp>
        <p:nvSpPr>
          <p:cNvPr id="6" name="TextBox 5"/>
          <p:cNvSpPr txBox="1"/>
          <p:nvPr/>
        </p:nvSpPr>
        <p:spPr>
          <a:xfrm>
            <a:off x="480059" y="205740"/>
            <a:ext cx="3629603"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a:cs typeface="+mn-cs"/>
              </a:rPr>
              <a:t>Clicker question 7</a:t>
            </a:r>
          </a:p>
        </p:txBody>
      </p:sp>
    </p:spTree>
    <p:extLst>
      <p:ext uri="{BB962C8B-B14F-4D97-AF65-F5344CB8AC3E}">
        <p14:creationId xmlns:p14="http://schemas.microsoft.com/office/powerpoint/2010/main" val="65979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12-Figure17_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30325"/>
            <a:ext cx="9050338" cy="552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Box 4"/>
          <p:cNvSpPr txBox="1">
            <a:spLocks noChangeArrowheads="1"/>
          </p:cNvSpPr>
          <p:nvPr/>
        </p:nvSpPr>
        <p:spPr bwMode="auto">
          <a:xfrm>
            <a:off x="1600200" y="304800"/>
            <a:ext cx="63912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Frequency of a vibrating string</a:t>
            </a:r>
          </a:p>
        </p:txBody>
      </p:sp>
      <p:graphicFrame>
        <p:nvGraphicFramePr>
          <p:cNvPr id="4098" name="Content Placeholder 5"/>
          <p:cNvGraphicFramePr>
            <a:graphicFrameLocks noGrp="1" noChangeAspect="1"/>
          </p:cNvGraphicFramePr>
          <p:nvPr>
            <p:ph idx="1"/>
          </p:nvPr>
        </p:nvGraphicFramePr>
        <p:xfrm>
          <a:off x="6400800" y="1752600"/>
          <a:ext cx="2141538" cy="1219200"/>
        </p:xfrm>
        <a:graphic>
          <a:graphicData uri="http://schemas.openxmlformats.org/presentationml/2006/ole">
            <mc:AlternateContent xmlns:mc="http://schemas.openxmlformats.org/markup-compatibility/2006">
              <mc:Choice xmlns:v="urn:schemas-microsoft-com:vml" Requires="v">
                <p:oleObj name="Equation" r:id="rId3" imgW="825480" imgH="469800" progId="Equation.3">
                  <p:embed/>
                </p:oleObj>
              </mc:Choice>
              <mc:Fallback>
                <p:oleObj name="Equation" r:id="rId3" imgW="825480" imgH="469800" progId="Equation.3">
                  <p:embed/>
                  <p:pic>
                    <p:nvPicPr>
                      <p:cNvPr id="4098" name="Content Placeholder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752600"/>
                        <a:ext cx="2141538" cy="121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2_18_Figure.jpg"/>
          <p:cNvPicPr>
            <a:picLocks noChangeAspect="1"/>
          </p:cNvPicPr>
          <p:nvPr/>
        </p:nvPicPr>
        <p:blipFill rotWithShape="1">
          <a:blip r:embed="rId2" cstate="print">
            <a:extLst>
              <a:ext uri="{28A0092B-C50C-407E-A947-70E740481C1C}">
                <a14:useLocalDpi xmlns:a14="http://schemas.microsoft.com/office/drawing/2010/main" val="0"/>
              </a:ext>
            </a:extLst>
          </a:blip>
          <a:srcRect b="3818"/>
          <a:stretch/>
        </p:blipFill>
        <p:spPr>
          <a:xfrm>
            <a:off x="4774651" y="2226447"/>
            <a:ext cx="4289864" cy="2245807"/>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267699" y="1484036"/>
                <a:ext cx="4470556" cy="4089646"/>
              </a:xfrm>
              <a:prstGeom prst="rect">
                <a:avLst/>
              </a:prstGeom>
              <a:noFill/>
              <a:ln>
                <a:solidFill>
                  <a:schemeClr val="tx1"/>
                </a:solidFill>
              </a:ln>
            </p:spPr>
            <p:txBody>
              <a:bodyPr wrap="square" rtlCol="0">
                <a:spAutoFit/>
              </a:bodyPr>
              <a:lstStyle/>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Quantitative Analysis 12.4</a:t>
                </a:r>
              </a:p>
              <a:p>
                <a:pPr defTabSz="685800"/>
                <a:endParaRPr lang="en-US" sz="600" kern="1200" dirty="0">
                  <a:solidFill>
                    <a:prstClr val="black"/>
                  </a:solidFill>
                  <a:latin typeface="Times New Roman" panose="02020603050405020304" pitchFamily="18" charset="0"/>
                  <a:ea typeface="+mn-ea"/>
                  <a:cs typeface="Times New Roman" panose="02020603050405020304" pitchFamily="18" charset="0"/>
                </a:endParaRP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Given:	The vibrating string has fundamental</a:t>
                </a: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	frequency </a:t>
                </a:r>
                <a:r>
                  <a:rPr lang="en-US" sz="1800" i="1" kern="1200" dirty="0">
                    <a:solidFill>
                      <a:prstClr val="black"/>
                    </a:solidFill>
                    <a:latin typeface="Times New Roman" panose="02020603050405020304" pitchFamily="18" charset="0"/>
                    <a:ea typeface="+mn-ea"/>
                    <a:cs typeface="Times New Roman" panose="02020603050405020304" pitchFamily="18" charset="0"/>
                  </a:rPr>
                  <a:t>f</a:t>
                </a:r>
                <a:r>
                  <a:rPr lang="en-US" sz="1800" kern="1200" dirty="0">
                    <a:solidFill>
                      <a:prstClr val="black"/>
                    </a:solidFill>
                    <a:latin typeface="Times New Roman" panose="02020603050405020304" pitchFamily="18" charset="0"/>
                    <a:ea typeface="+mn-ea"/>
                    <a:cs typeface="Times New Roman" panose="02020603050405020304" pitchFamily="18" charset="0"/>
                  </a:rPr>
                  <a:t> when a block of mass </a:t>
                </a:r>
                <a:r>
                  <a:rPr lang="en-US" sz="1800" i="1" kern="1200" dirty="0">
                    <a:solidFill>
                      <a:prstClr val="black"/>
                    </a:solidFill>
                    <a:latin typeface="Times New Roman" panose="02020603050405020304" pitchFamily="18" charset="0"/>
                    <a:ea typeface="+mn-ea"/>
                    <a:cs typeface="Times New Roman" panose="02020603050405020304" pitchFamily="18" charset="0"/>
                  </a:rPr>
                  <a:t>m</a:t>
                </a:r>
                <a:r>
                  <a:rPr lang="en-US" sz="1800" kern="1200" dirty="0">
                    <a:solidFill>
                      <a:prstClr val="black"/>
                    </a:solidFill>
                    <a:latin typeface="Times New Roman" panose="02020603050405020304" pitchFamily="18" charset="0"/>
                    <a:ea typeface="+mn-ea"/>
                    <a:cs typeface="Times New Roman" panose="02020603050405020304" pitchFamily="18" charset="0"/>
                  </a:rPr>
                  <a:t> </a:t>
                </a: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	is hung as shown.</a:t>
                </a:r>
              </a:p>
              <a:p>
                <a:pPr defTabSz="685800"/>
                <a:endParaRPr lang="en-US" sz="1800" kern="1200" dirty="0">
                  <a:solidFill>
                    <a:prstClr val="black"/>
                  </a:solidFill>
                  <a:latin typeface="Times New Roman" panose="02020603050405020304" pitchFamily="18" charset="0"/>
                  <a:ea typeface="+mn-ea"/>
                  <a:cs typeface="Times New Roman" panose="02020603050405020304" pitchFamily="18" charset="0"/>
                </a:endParaRP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Find:	To increase the fundamental frequency</a:t>
                </a: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	of the vibration to 2f, what mass should</a:t>
                </a: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	be hung on the string?</a:t>
                </a:r>
              </a:p>
              <a:p>
                <a:pPr defTabSz="685800"/>
                <a:endParaRPr lang="en-US" sz="1800" kern="1200" dirty="0">
                  <a:solidFill>
                    <a:prstClr val="black"/>
                  </a:solidFill>
                  <a:latin typeface="Times New Roman" panose="02020603050405020304" pitchFamily="18" charset="0"/>
                  <a:ea typeface="+mn-ea"/>
                  <a:cs typeface="Times New Roman" panose="02020603050405020304" pitchFamily="18" charset="0"/>
                </a:endParaRPr>
              </a:p>
              <a:p>
                <a:pPr marL="342900" indent="-342900" defTabSz="685800">
                  <a:buFontTx/>
                  <a:buAutoNum type="alphaUcParenBoth"/>
                </a:pPr>
                <a:r>
                  <a:rPr lang="en-US" sz="1800" kern="1200" dirty="0">
                    <a:solidFill>
                      <a:prstClr val="black"/>
                    </a:solidFill>
                    <a:latin typeface="Calibri" panose="020F0502020204030204"/>
                    <a:ea typeface="+mn-ea"/>
                    <a:cs typeface="Times New Roman" panose="02020603050405020304" pitchFamily="18" charset="0"/>
                  </a:rPr>
                  <a:t>   </a:t>
                </a:r>
                <a14:m>
                  <m:oMath xmlns:m="http://schemas.openxmlformats.org/officeDocument/2006/math">
                    <m:rad>
                      <m:radPr>
                        <m:degHide m:val="on"/>
                        <m:ctrlPr>
                          <a:rPr lang="en-US" sz="1800" i="1" kern="1200">
                            <a:solidFill>
                              <a:prstClr val="black"/>
                            </a:solidFill>
                            <a:latin typeface="Cambria Math" panose="02040503050406030204" pitchFamily="18" charset="0"/>
                            <a:ea typeface="+mn-ea"/>
                            <a:cs typeface="Times New Roman" panose="02020603050405020304" pitchFamily="18" charset="0"/>
                          </a:rPr>
                        </m:ctrlPr>
                      </m:radPr>
                      <m:deg/>
                      <m:e>
                        <m:r>
                          <a:rPr lang="en-US" sz="1800" kern="1200">
                            <a:solidFill>
                              <a:prstClr val="black"/>
                            </a:solidFill>
                            <a:latin typeface="Cambria Math" panose="02040503050406030204" pitchFamily="18" charset="0"/>
                            <a:ea typeface="+mn-ea"/>
                            <a:cs typeface="Times New Roman" panose="02020603050405020304" pitchFamily="18" charset="0"/>
                          </a:rPr>
                          <m:t>2</m:t>
                        </m:r>
                      </m:e>
                    </m:rad>
                  </m:oMath>
                </a14:m>
                <a:r>
                  <a:rPr lang="en-US" sz="1800" i="1" kern="1200" dirty="0">
                    <a:solidFill>
                      <a:prstClr val="black"/>
                    </a:solidFill>
                    <a:latin typeface="Times New Roman" panose="02020603050405020304" pitchFamily="18" charset="0"/>
                    <a:ea typeface="+mn-ea"/>
                    <a:cs typeface="Times New Roman" panose="02020603050405020304" pitchFamily="18" charset="0"/>
                  </a:rPr>
                  <a:t>m</a:t>
                </a:r>
              </a:p>
              <a:p>
                <a:pPr marL="342900" indent="-342900" defTabSz="685800">
                  <a:buFontTx/>
                  <a:buAutoNum type="alphaUcParenBoth"/>
                </a:pPr>
                <a:r>
                  <a:rPr lang="en-US" sz="1800" kern="1200" dirty="0">
                    <a:solidFill>
                      <a:prstClr val="black"/>
                    </a:solidFill>
                    <a:latin typeface="Times New Roman" panose="02020603050405020304" pitchFamily="18" charset="0"/>
                    <a:ea typeface="+mn-ea"/>
                    <a:cs typeface="Times New Roman" panose="02020603050405020304" pitchFamily="18" charset="0"/>
                  </a:rPr>
                  <a:t>     2</a:t>
                </a:r>
                <a:r>
                  <a:rPr lang="en-US" sz="1800" i="1" kern="1200" dirty="0">
                    <a:solidFill>
                      <a:prstClr val="black"/>
                    </a:solidFill>
                    <a:latin typeface="Times New Roman" panose="02020603050405020304" pitchFamily="18" charset="0"/>
                    <a:ea typeface="+mn-ea"/>
                    <a:cs typeface="Times New Roman" panose="02020603050405020304" pitchFamily="18" charset="0"/>
                  </a:rPr>
                  <a:t>m</a:t>
                </a:r>
              </a:p>
              <a:p>
                <a:pPr marL="342900" indent="-342900" defTabSz="685800">
                  <a:buFontTx/>
                  <a:buAutoNum type="alphaUcParenBoth"/>
                </a:pPr>
                <a:r>
                  <a:rPr lang="en-US" sz="1800" kern="1200" dirty="0">
                    <a:solidFill>
                      <a:srgbClr val="FF0000"/>
                    </a:solidFill>
                    <a:latin typeface="Times New Roman" panose="02020603050405020304" pitchFamily="18" charset="0"/>
                    <a:ea typeface="+mn-ea"/>
                    <a:cs typeface="Times New Roman" panose="02020603050405020304" pitchFamily="18" charset="0"/>
                  </a:rPr>
                  <a:t>     4</a:t>
                </a:r>
                <a:r>
                  <a:rPr lang="en-US" sz="1800" i="1" kern="1200" dirty="0">
                    <a:solidFill>
                      <a:srgbClr val="FF0000"/>
                    </a:solidFill>
                    <a:latin typeface="Times New Roman" panose="02020603050405020304" pitchFamily="18" charset="0"/>
                    <a:ea typeface="+mn-ea"/>
                    <a:cs typeface="Times New Roman" panose="02020603050405020304" pitchFamily="18" charset="0"/>
                  </a:rPr>
                  <a:t>m</a:t>
                </a:r>
              </a:p>
              <a:p>
                <a:pPr defTabSz="685800"/>
                <a:endParaRPr lang="en-US" sz="1800" kern="1200" dirty="0">
                  <a:solidFill>
                    <a:prstClr val="black"/>
                  </a:solidFill>
                  <a:latin typeface="Times New Roman" panose="02020603050405020304" pitchFamily="18" charset="0"/>
                  <a:ea typeface="+mn-ea"/>
                  <a:cs typeface="Times New Roman" panose="02020603050405020304" pitchFamily="18"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267699" y="1484036"/>
                <a:ext cx="4470556" cy="4089646"/>
              </a:xfrm>
              <a:prstGeom prst="rect">
                <a:avLst/>
              </a:prstGeom>
              <a:blipFill>
                <a:blip r:embed="rId3"/>
                <a:stretch>
                  <a:fillRect l="-1088" t="-594"/>
                </a:stretch>
              </a:blipFill>
              <a:ln>
                <a:solidFill>
                  <a:schemeClr val="tx1"/>
                </a:solidFill>
              </a:ln>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092A50D2-E60A-4BCF-BA61-842C98105E5C}"/>
                  </a:ext>
                </a:extLst>
              </p14:cNvPr>
              <p14:cNvContentPartPr/>
              <p14:nvPr/>
            </p14:nvContentPartPr>
            <p14:xfrm>
              <a:off x="8591130" y="4241970"/>
              <a:ext cx="345870" cy="813780"/>
            </p14:xfrm>
          </p:contentPart>
        </mc:Choice>
        <mc:Fallback xmlns="">
          <p:pic>
            <p:nvPicPr>
              <p:cNvPr id="10" name="Ink 9">
                <a:extLst>
                  <a:ext uri="{FF2B5EF4-FFF2-40B4-BE49-F238E27FC236}">
                    <a16:creationId xmlns:a16="http://schemas.microsoft.com/office/drawing/2014/main" id="{092A50D2-E60A-4BCF-BA61-842C98105E5C}"/>
                  </a:ext>
                </a:extLst>
              </p:cNvPr>
              <p:cNvPicPr/>
              <p:nvPr/>
            </p:nvPicPr>
            <p:blipFill>
              <a:blip r:embed="rId5"/>
              <a:stretch>
                <a:fillRect/>
              </a:stretch>
            </p:blipFill>
            <p:spPr>
              <a:xfrm>
                <a:off x="8582132" y="4232972"/>
                <a:ext cx="363505" cy="831416"/>
              </a:xfrm>
              <a:prstGeom prst="rect">
                <a:avLst/>
              </a:prstGeom>
            </p:spPr>
          </p:pic>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9EABABC-5EA6-4C28-9D2D-48BE856C75CA}"/>
                  </a:ext>
                </a:extLst>
              </p:cNvPr>
              <p:cNvSpPr txBox="1"/>
              <p:nvPr/>
            </p:nvSpPr>
            <p:spPr>
              <a:xfrm>
                <a:off x="5252484" y="5422605"/>
                <a:ext cx="3030279" cy="118352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i="1" kern="1200" smtClean="0">
                              <a:solidFill>
                                <a:srgbClr val="FF0000"/>
                              </a:solidFill>
                              <a:latin typeface="Cambria Math" panose="02040503050406030204" pitchFamily="18" charset="0"/>
                              <a:ea typeface="+mn-ea"/>
                              <a:cs typeface="Times New Roman" panose="02020603050405020304" pitchFamily="18" charset="0"/>
                            </a:rPr>
                          </m:ctrlPr>
                        </m:sSubPr>
                        <m:e>
                          <m:r>
                            <a:rPr lang="en-US" sz="2400" i="1" kern="120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𝑓</m:t>
                          </m:r>
                        </m:e>
                        <m:sub>
                          <m:r>
                            <a:rPr lang="en-US" sz="2400" i="1" kern="120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1</m:t>
                          </m:r>
                        </m:sub>
                      </m:sSub>
                      <m:r>
                        <a:rPr lang="en-US" sz="2400" i="1" kern="1200">
                          <a:solidFill>
                            <a:srgbClr val="FF0000"/>
                          </a:solidFill>
                          <a:latin typeface="Cambria Math" panose="02040503050406030204" pitchFamily="18" charset="0"/>
                          <a:ea typeface="+mn-ea"/>
                          <a:cs typeface="Times New Roman" panose="02020603050405020304" pitchFamily="18" charset="0"/>
                        </a:rPr>
                        <m:t>=</m:t>
                      </m:r>
                      <m:f>
                        <m:fPr>
                          <m:ctrlPr>
                            <a:rPr lang="en-US" sz="2400" i="1" kern="1200">
                              <a:solidFill>
                                <a:srgbClr val="FF0000"/>
                              </a:solidFill>
                              <a:latin typeface="Cambria Math" panose="02040503050406030204" pitchFamily="18" charset="0"/>
                              <a:ea typeface="+mn-ea"/>
                              <a:cs typeface="Times New Roman" panose="02020603050405020304" pitchFamily="18" charset="0"/>
                            </a:rPr>
                          </m:ctrlPr>
                        </m:fPr>
                        <m:num>
                          <m:r>
                            <a:rPr lang="en-US" sz="2400" i="1" kern="1200">
                              <a:solidFill>
                                <a:srgbClr val="FF0000"/>
                              </a:solidFill>
                              <a:latin typeface="Cambria Math" panose="02040503050406030204" pitchFamily="18" charset="0"/>
                              <a:ea typeface="+mn-ea"/>
                              <a:cs typeface="Times New Roman" panose="02020603050405020304" pitchFamily="18" charset="0"/>
                            </a:rPr>
                            <m:t>𝑣</m:t>
                          </m:r>
                        </m:num>
                        <m:den>
                          <m:r>
                            <a:rPr lang="en-US" sz="2400" i="1" kern="1200">
                              <a:solidFill>
                                <a:srgbClr val="FF0000"/>
                              </a:solidFill>
                              <a:latin typeface="Cambria Math" panose="02040503050406030204" pitchFamily="18" charset="0"/>
                              <a:ea typeface="+mn-ea"/>
                              <a:cs typeface="Times New Roman" panose="02020603050405020304" pitchFamily="18" charset="0"/>
                            </a:rPr>
                            <m:t>2</m:t>
                          </m:r>
                          <m:r>
                            <a:rPr lang="en-US" sz="2400" i="1" kern="1200">
                              <a:solidFill>
                                <a:srgbClr val="FF0000"/>
                              </a:solidFill>
                              <a:latin typeface="Cambria Math" panose="02040503050406030204" pitchFamily="18" charset="0"/>
                              <a:ea typeface="+mn-ea"/>
                              <a:cs typeface="Times New Roman" panose="02020603050405020304" pitchFamily="18" charset="0"/>
                            </a:rPr>
                            <m:t>𝐿</m:t>
                          </m:r>
                        </m:den>
                      </m:f>
                      <m:r>
                        <a:rPr lang="en-US" sz="2400" i="1" kern="1200">
                          <a:solidFill>
                            <a:srgbClr val="FF0000"/>
                          </a:solidFill>
                          <a:latin typeface="Cambria Math" panose="02040503050406030204" pitchFamily="18" charset="0"/>
                          <a:ea typeface="+mn-ea"/>
                          <a:cs typeface="Times New Roman" panose="02020603050405020304" pitchFamily="18" charset="0"/>
                        </a:rPr>
                        <m:t>=</m:t>
                      </m:r>
                      <m:f>
                        <m:fPr>
                          <m:ctrlPr>
                            <a:rPr lang="en-US" sz="2400" i="1" kern="1200">
                              <a:solidFill>
                                <a:srgbClr val="FF0000"/>
                              </a:solidFill>
                              <a:latin typeface="Cambria Math" panose="02040503050406030204" pitchFamily="18" charset="0"/>
                              <a:ea typeface="+mn-ea"/>
                              <a:cs typeface="Times New Roman" panose="02020603050405020304" pitchFamily="18" charset="0"/>
                            </a:rPr>
                          </m:ctrlPr>
                        </m:fPr>
                        <m:num>
                          <m:r>
                            <a:rPr lang="en-US" sz="2400" i="1" kern="1200">
                              <a:solidFill>
                                <a:srgbClr val="FF0000"/>
                              </a:solidFill>
                              <a:latin typeface="Cambria Math" panose="02040503050406030204" pitchFamily="18" charset="0"/>
                              <a:ea typeface="+mn-ea"/>
                              <a:cs typeface="Times New Roman" panose="02020603050405020304" pitchFamily="18" charset="0"/>
                            </a:rPr>
                            <m:t>1</m:t>
                          </m:r>
                        </m:num>
                        <m:den>
                          <m:r>
                            <a:rPr lang="en-US" sz="2400" i="1" kern="1200">
                              <a:solidFill>
                                <a:srgbClr val="FF0000"/>
                              </a:solidFill>
                              <a:latin typeface="Cambria Math" panose="02040503050406030204" pitchFamily="18" charset="0"/>
                              <a:ea typeface="+mn-ea"/>
                              <a:cs typeface="Times New Roman" panose="02020603050405020304" pitchFamily="18" charset="0"/>
                            </a:rPr>
                            <m:t>2</m:t>
                          </m:r>
                          <m:r>
                            <a:rPr lang="en-US" sz="2400" i="1" kern="1200">
                              <a:solidFill>
                                <a:srgbClr val="FF0000"/>
                              </a:solidFill>
                              <a:latin typeface="Cambria Math" panose="02040503050406030204" pitchFamily="18" charset="0"/>
                              <a:ea typeface="+mn-ea"/>
                              <a:cs typeface="Times New Roman" panose="02020603050405020304" pitchFamily="18" charset="0"/>
                            </a:rPr>
                            <m:t>𝐿</m:t>
                          </m:r>
                        </m:den>
                      </m:f>
                      <m:rad>
                        <m:radPr>
                          <m:degHide m:val="on"/>
                          <m:ctrlPr>
                            <a:rPr lang="en-US" sz="2400" i="1" kern="1200">
                              <a:solidFill>
                                <a:srgbClr val="FF0000"/>
                              </a:solidFill>
                              <a:latin typeface="Cambria Math" panose="02040503050406030204" pitchFamily="18" charset="0"/>
                              <a:ea typeface="+mn-ea"/>
                              <a:cs typeface="Times New Roman" panose="02020603050405020304" pitchFamily="18" charset="0"/>
                            </a:rPr>
                          </m:ctrlPr>
                        </m:radPr>
                        <m:deg/>
                        <m:e>
                          <m:f>
                            <m:fPr>
                              <m:ctrlPr>
                                <a:rPr lang="en-US" sz="2400" i="1" kern="1200">
                                  <a:solidFill>
                                    <a:srgbClr val="FF0000"/>
                                  </a:solidFill>
                                  <a:latin typeface="Cambria Math" panose="02040503050406030204" pitchFamily="18" charset="0"/>
                                  <a:ea typeface="+mn-ea"/>
                                  <a:cs typeface="Times New Roman" panose="02020603050405020304" pitchFamily="18" charset="0"/>
                                </a:rPr>
                              </m:ctrlPr>
                            </m:fPr>
                            <m:num>
                              <m:sSub>
                                <m:sSubPr>
                                  <m:ctrlPr>
                                    <a:rPr lang="en-US" sz="2400" i="1" kern="1200">
                                      <a:solidFill>
                                        <a:srgbClr val="FF0000"/>
                                      </a:solidFill>
                                      <a:latin typeface="Cambria Math" panose="02040503050406030204" pitchFamily="18" charset="0"/>
                                      <a:ea typeface="+mn-ea"/>
                                      <a:cs typeface="Times New Roman" panose="02020603050405020304" pitchFamily="18" charset="0"/>
                                    </a:rPr>
                                  </m:ctrlPr>
                                </m:sSubPr>
                                <m:e>
                                  <m:r>
                                    <a:rPr lang="en-US" sz="2400" i="1" kern="1200">
                                      <a:solidFill>
                                        <a:srgbClr val="FF0000"/>
                                      </a:solidFill>
                                      <a:latin typeface="Cambria Math" panose="02040503050406030204" pitchFamily="18" charset="0"/>
                                      <a:ea typeface="+mn-ea"/>
                                      <a:cs typeface="Times New Roman" panose="02020603050405020304" pitchFamily="18" charset="0"/>
                                    </a:rPr>
                                    <m:t>𝐹</m:t>
                                  </m:r>
                                </m:e>
                                <m:sub>
                                  <m:r>
                                    <a:rPr lang="en-US" sz="2400" i="1" kern="1200">
                                      <a:solidFill>
                                        <a:srgbClr val="FF0000"/>
                                      </a:solidFill>
                                      <a:latin typeface="Cambria Math" panose="02040503050406030204" pitchFamily="18" charset="0"/>
                                      <a:ea typeface="+mn-ea"/>
                                      <a:cs typeface="Times New Roman" panose="02020603050405020304" pitchFamily="18" charset="0"/>
                                    </a:rPr>
                                    <m:t>𝑇</m:t>
                                  </m:r>
                                </m:sub>
                              </m:sSub>
                            </m:num>
                            <m:den>
                              <m:r>
                                <a:rPr lang="en-US" sz="2400" i="1" kern="120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𝜇</m:t>
                              </m:r>
                            </m:den>
                          </m:f>
                        </m:e>
                      </m:rad>
                    </m:oMath>
                  </m:oMathPara>
                </a14:m>
                <a:endParaRPr lang="en-US" sz="2400" dirty="0">
                  <a:solidFill>
                    <a:srgbClr val="FF0000"/>
                  </a:solidFill>
                </a:endParaRPr>
              </a:p>
            </p:txBody>
          </p:sp>
        </mc:Choice>
        <mc:Fallback xmlns="">
          <p:sp>
            <p:nvSpPr>
              <p:cNvPr id="2" name="TextBox 1">
                <a:extLst>
                  <a:ext uri="{FF2B5EF4-FFF2-40B4-BE49-F238E27FC236}">
                    <a16:creationId xmlns:a16="http://schemas.microsoft.com/office/drawing/2014/main" id="{29EABABC-5EA6-4C28-9D2D-48BE856C75CA}"/>
                  </a:ext>
                </a:extLst>
              </p:cNvPr>
              <p:cNvSpPr txBox="1">
                <a:spLocks noRot="1" noChangeAspect="1" noMove="1" noResize="1" noEditPoints="1" noAdjustHandles="1" noChangeArrowheads="1" noChangeShapeType="1" noTextEdit="1"/>
              </p:cNvSpPr>
              <p:nvPr/>
            </p:nvSpPr>
            <p:spPr>
              <a:xfrm>
                <a:off x="5252484" y="5422605"/>
                <a:ext cx="3030279" cy="1183529"/>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536248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99327" y="1240389"/>
            <a:ext cx="8488876" cy="2225154"/>
          </a:xfrm>
          <a:prstGeom prst="rect">
            <a:avLst/>
          </a:prstGeom>
        </p:spPr>
      </p:pic>
      <p:grpSp>
        <p:nvGrpSpPr>
          <p:cNvPr id="4" name="Group 3">
            <a:extLst>
              <a:ext uri="{FF2B5EF4-FFF2-40B4-BE49-F238E27FC236}">
                <a16:creationId xmlns:a16="http://schemas.microsoft.com/office/drawing/2014/main" id="{9B792EBA-4D4F-4EB7-9291-4AA1BB948B99}"/>
              </a:ext>
            </a:extLst>
          </p:cNvPr>
          <p:cNvGrpSpPr/>
          <p:nvPr/>
        </p:nvGrpSpPr>
        <p:grpSpPr>
          <a:xfrm>
            <a:off x="160221" y="4092767"/>
            <a:ext cx="5143301" cy="1881665"/>
            <a:chOff x="30746" y="72948"/>
            <a:chExt cx="7036491" cy="2738196"/>
          </a:xfrm>
        </p:grpSpPr>
        <p:pic>
          <p:nvPicPr>
            <p:cNvPr id="5" name="Picture 4">
              <a:extLst>
                <a:ext uri="{FF2B5EF4-FFF2-40B4-BE49-F238E27FC236}">
                  <a16:creationId xmlns:a16="http://schemas.microsoft.com/office/drawing/2014/main" id="{E6117664-D5B8-4220-BD87-A97E51925E45}"/>
                </a:ext>
              </a:extLst>
            </p:cNvPr>
            <p:cNvPicPr>
              <a:picLocks noChangeAspect="1"/>
            </p:cNvPicPr>
            <p:nvPr/>
          </p:nvPicPr>
          <p:blipFill>
            <a:blip r:embed="rId3"/>
            <a:stretch>
              <a:fillRect/>
            </a:stretch>
          </p:blipFill>
          <p:spPr>
            <a:xfrm>
              <a:off x="30746" y="303781"/>
              <a:ext cx="7036491" cy="2507363"/>
            </a:xfrm>
            <a:prstGeom prst="rect">
              <a:avLst/>
            </a:prstGeom>
          </p:spPr>
        </p:pic>
        <p:sp>
          <p:nvSpPr>
            <p:cNvPr id="6" name="TextBox 5">
              <a:extLst>
                <a:ext uri="{FF2B5EF4-FFF2-40B4-BE49-F238E27FC236}">
                  <a16:creationId xmlns:a16="http://schemas.microsoft.com/office/drawing/2014/main" id="{B63E525B-8232-443F-A3DA-CB29C4B67E91}"/>
                </a:ext>
              </a:extLst>
            </p:cNvPr>
            <p:cNvSpPr txBox="1"/>
            <p:nvPr/>
          </p:nvSpPr>
          <p:spPr>
            <a:xfrm>
              <a:off x="230777" y="72948"/>
              <a:ext cx="3357910" cy="537451"/>
            </a:xfrm>
            <a:prstGeom prst="rect">
              <a:avLst/>
            </a:prstGeom>
            <a:noFill/>
          </p:spPr>
          <p:txBody>
            <a:bodyPr wrap="none" rtlCol="0">
              <a:spAutoFit/>
            </a:bodyPr>
            <a:lstStyle/>
            <a:p>
              <a:pPr defTabSz="685800"/>
              <a:r>
                <a:rPr lang="en-US" sz="1800" kern="1200" dirty="0">
                  <a:solidFill>
                    <a:prstClr val="black"/>
                  </a:solidFill>
                  <a:latin typeface="Calibri" panose="020F0502020204030204"/>
                  <a:ea typeface="+mn-ea"/>
                  <a:cs typeface="+mn-cs"/>
                </a:rPr>
                <a:t>From the Formula Sheet</a:t>
              </a:r>
            </a:p>
          </p:txBody>
        </p:sp>
        <p:sp>
          <p:nvSpPr>
            <p:cNvPr id="7" name="Rectangle 6">
              <a:extLst>
                <a:ext uri="{FF2B5EF4-FFF2-40B4-BE49-F238E27FC236}">
                  <a16:creationId xmlns:a16="http://schemas.microsoft.com/office/drawing/2014/main" id="{A1DCE113-0C1D-4735-AB69-41EC820FBCEA}"/>
                </a:ext>
              </a:extLst>
            </p:cNvPr>
            <p:cNvSpPr/>
            <p:nvPr/>
          </p:nvSpPr>
          <p:spPr>
            <a:xfrm>
              <a:off x="230777" y="117566"/>
              <a:ext cx="6657703" cy="25995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a:solidFill>
                  <a:prstClr val="white"/>
                </a:solidFill>
                <a:latin typeface="Calibri" panose="020F0502020204030204"/>
              </a:endParaRPr>
            </a:p>
          </p:txBody>
        </p:sp>
      </p:grpSp>
    </p:spTree>
    <p:extLst>
      <p:ext uri="{BB962C8B-B14F-4D97-AF65-F5344CB8AC3E}">
        <p14:creationId xmlns:p14="http://schemas.microsoft.com/office/powerpoint/2010/main" val="14964234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8111" y="1474036"/>
            <a:ext cx="8340328" cy="2032356"/>
          </a:xfrm>
          <a:prstGeom prst="rect">
            <a:avLst/>
          </a:prstGeom>
        </p:spPr>
      </p:pic>
      <p:grpSp>
        <p:nvGrpSpPr>
          <p:cNvPr id="5" name="Group 4">
            <a:extLst>
              <a:ext uri="{FF2B5EF4-FFF2-40B4-BE49-F238E27FC236}">
                <a16:creationId xmlns:a16="http://schemas.microsoft.com/office/drawing/2014/main" id="{419049B3-BF9B-41B3-8655-683D933FC87D}"/>
              </a:ext>
            </a:extLst>
          </p:cNvPr>
          <p:cNvGrpSpPr/>
          <p:nvPr/>
        </p:nvGrpSpPr>
        <p:grpSpPr>
          <a:xfrm>
            <a:off x="160221" y="4092767"/>
            <a:ext cx="5143301" cy="1881665"/>
            <a:chOff x="30746" y="72948"/>
            <a:chExt cx="7036491" cy="2738196"/>
          </a:xfrm>
        </p:grpSpPr>
        <p:pic>
          <p:nvPicPr>
            <p:cNvPr id="6" name="Picture 5">
              <a:extLst>
                <a:ext uri="{FF2B5EF4-FFF2-40B4-BE49-F238E27FC236}">
                  <a16:creationId xmlns:a16="http://schemas.microsoft.com/office/drawing/2014/main" id="{F9167417-DBDF-4E4F-8478-773F86E74767}"/>
                </a:ext>
              </a:extLst>
            </p:cNvPr>
            <p:cNvPicPr>
              <a:picLocks noChangeAspect="1"/>
            </p:cNvPicPr>
            <p:nvPr/>
          </p:nvPicPr>
          <p:blipFill>
            <a:blip r:embed="rId3"/>
            <a:stretch>
              <a:fillRect/>
            </a:stretch>
          </p:blipFill>
          <p:spPr>
            <a:xfrm>
              <a:off x="30746" y="303781"/>
              <a:ext cx="7036491" cy="2507363"/>
            </a:xfrm>
            <a:prstGeom prst="rect">
              <a:avLst/>
            </a:prstGeom>
          </p:spPr>
        </p:pic>
        <p:sp>
          <p:nvSpPr>
            <p:cNvPr id="7" name="TextBox 6">
              <a:extLst>
                <a:ext uri="{FF2B5EF4-FFF2-40B4-BE49-F238E27FC236}">
                  <a16:creationId xmlns:a16="http://schemas.microsoft.com/office/drawing/2014/main" id="{3F88E632-7DE9-4FE9-BE0A-1D7F93DB7BF7}"/>
                </a:ext>
              </a:extLst>
            </p:cNvPr>
            <p:cNvSpPr txBox="1"/>
            <p:nvPr/>
          </p:nvSpPr>
          <p:spPr>
            <a:xfrm>
              <a:off x="230777" y="72948"/>
              <a:ext cx="3357910" cy="537451"/>
            </a:xfrm>
            <a:prstGeom prst="rect">
              <a:avLst/>
            </a:prstGeom>
            <a:noFill/>
          </p:spPr>
          <p:txBody>
            <a:bodyPr wrap="none" rtlCol="0">
              <a:spAutoFit/>
            </a:bodyPr>
            <a:lstStyle/>
            <a:p>
              <a:pPr defTabSz="685800"/>
              <a:r>
                <a:rPr lang="en-US" sz="1800" kern="1200" dirty="0">
                  <a:solidFill>
                    <a:prstClr val="black"/>
                  </a:solidFill>
                  <a:latin typeface="Calibri" panose="020F0502020204030204"/>
                  <a:ea typeface="+mn-ea"/>
                  <a:cs typeface="+mn-cs"/>
                </a:rPr>
                <a:t>From the Formula Sheet</a:t>
              </a:r>
            </a:p>
          </p:txBody>
        </p:sp>
        <p:sp>
          <p:nvSpPr>
            <p:cNvPr id="8" name="Rectangle 7">
              <a:extLst>
                <a:ext uri="{FF2B5EF4-FFF2-40B4-BE49-F238E27FC236}">
                  <a16:creationId xmlns:a16="http://schemas.microsoft.com/office/drawing/2014/main" id="{6DC3E1CF-BD5F-4843-816D-A45D9AE569E4}"/>
                </a:ext>
              </a:extLst>
            </p:cNvPr>
            <p:cNvSpPr/>
            <p:nvPr/>
          </p:nvSpPr>
          <p:spPr>
            <a:xfrm>
              <a:off x="230777" y="117566"/>
              <a:ext cx="6657703" cy="25995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a:solidFill>
                  <a:prstClr val="white"/>
                </a:solidFill>
                <a:latin typeface="Calibri" panose="020F0502020204030204"/>
              </a:endParaRPr>
            </a:p>
          </p:txBody>
        </p:sp>
      </p:grpSp>
    </p:spTree>
    <p:extLst>
      <p:ext uri="{BB962C8B-B14F-4D97-AF65-F5344CB8AC3E}">
        <p14:creationId xmlns:p14="http://schemas.microsoft.com/office/powerpoint/2010/main" val="593337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3400" y="609600"/>
            <a:ext cx="8001000" cy="5410200"/>
          </a:xfrm>
          <a:prstGeom prst="roundRect">
            <a:avLst/>
          </a:prstGeom>
          <a:gradFill>
            <a:gsLst>
              <a:gs pos="0">
                <a:schemeClr val="accent1">
                  <a:tint val="66000"/>
                  <a:satMod val="160000"/>
                  <a:alpha val="0"/>
                </a:schemeClr>
              </a:gs>
              <a:gs pos="50000">
                <a:schemeClr val="accent1">
                  <a:tint val="44500"/>
                  <a:satMod val="160000"/>
                </a:schemeClr>
              </a:gs>
              <a:gs pos="100000">
                <a:schemeClr val="accent1">
                  <a:tint val="23500"/>
                  <a:satMod val="160000"/>
                </a:schemeClr>
              </a:gs>
            </a:gsLst>
            <a:lin ang="5400000" scaled="0"/>
          </a:gradFill>
          <a:ln>
            <a:solidFill>
              <a:schemeClr val="accent1">
                <a:shade val="50000"/>
                <a:alpha val="27000"/>
              </a:schemeClr>
            </a:solidFill>
          </a:ln>
          <a:effectLst>
            <a:outerShdw blurRad="50800" dist="50800" dir="5400000" algn="ctr" rotWithShape="0">
              <a:srgbClr val="92D050"/>
            </a:outerShdw>
          </a:effectLst>
          <a:scene3d>
            <a:camera prst="orthographicFront"/>
            <a:lightRig rig="threePt" dir="t"/>
          </a:scene3d>
          <a:sp3d extrusionH="76200" contourW="76200">
            <a:extrusionClr>
              <a:srgbClr val="92D050"/>
            </a:extrusionClr>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a:lstStyle>
            <a:lvl1pPr>
              <a:defRPr sz="2400">
                <a:solidFill>
                  <a:schemeClr val="tx2"/>
                </a:solidFill>
                <a:latin typeface="Arial" panose="020B0604020202020204" pitchFamily="34" charset="0"/>
                <a:ea typeface="MS PGothic" panose="020B0600070205080204" pitchFamily="34" charset="-128"/>
              </a:defRPr>
            </a:lvl1pPr>
            <a:lvl2pPr marL="742950" indent="-285750">
              <a:defRPr sz="2400">
                <a:solidFill>
                  <a:schemeClr val="tx2"/>
                </a:solidFill>
                <a:latin typeface="Arial" panose="020B0604020202020204" pitchFamily="34" charset="0"/>
                <a:ea typeface="MS PGothic" panose="020B0600070205080204" pitchFamily="34" charset="-128"/>
              </a:defRPr>
            </a:lvl2pPr>
            <a:lvl3pPr marL="1143000" indent="-228600">
              <a:defRPr sz="2400">
                <a:solidFill>
                  <a:schemeClr val="tx2"/>
                </a:solidFill>
                <a:latin typeface="Arial" panose="020B0604020202020204" pitchFamily="34" charset="0"/>
                <a:ea typeface="MS PGothic" panose="020B0600070205080204" pitchFamily="34" charset="-128"/>
              </a:defRPr>
            </a:lvl3pPr>
            <a:lvl4pPr marL="1600200" indent="-228600">
              <a:defRPr sz="2400">
                <a:solidFill>
                  <a:schemeClr val="tx2"/>
                </a:solidFill>
                <a:latin typeface="Arial" panose="020B0604020202020204" pitchFamily="34" charset="0"/>
                <a:ea typeface="MS PGothic" panose="020B0600070205080204" pitchFamily="34" charset="-128"/>
              </a:defRPr>
            </a:lvl4pPr>
            <a:lvl5pPr marL="2057400" indent="-228600">
              <a:defRPr sz="2400">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rPr>
              <a:t>This airplane has remote sensing equipment based on  a) laser, b)microwave, and c)sound waves.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rPr>
              <a:t>Which radar has the highest resolution?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rPr>
              <a:t>	a) Visible Light - Laser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rPr>
              <a:t>	b) Microwave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rPr>
              <a:t>	c) Sound wave</a:t>
            </a:r>
          </a:p>
        </p:txBody>
      </p:sp>
      <p:sp>
        <p:nvSpPr>
          <p:cNvPr id="3" name="Oval 2"/>
          <p:cNvSpPr/>
          <p:nvPr/>
        </p:nvSpPr>
        <p:spPr>
          <a:xfrm>
            <a:off x="1283091" y="304800"/>
            <a:ext cx="3581400" cy="609600"/>
          </a:xfrm>
          <a:prstGeom prst="ellipse">
            <a:avLst/>
          </a:prstGeom>
          <a:solidFill>
            <a:schemeClr val="bg1"/>
          </a:solidFill>
          <a:scene3d>
            <a:camera prst="orthographicFront"/>
            <a:lightRig rig="threePt" dir="t"/>
          </a:scene3d>
          <a:sp3d extrusionH="76200" contourW="76200">
            <a:extrusionClr>
              <a:srgbClr val="92D050"/>
            </a:extrusionClr>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Clicker – Questions 1</a:t>
            </a:r>
          </a:p>
        </p:txBody>
      </p:sp>
      <p:pic>
        <p:nvPicPr>
          <p:cNvPr id="6" name="Picture 5" descr="File:Lockheed SR-71 Blackbi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2644" y="3605773"/>
            <a:ext cx="2446337"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15645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898101"/>
            <a:ext cx="5143301" cy="1881665"/>
            <a:chOff x="30746" y="72948"/>
            <a:chExt cx="7036491" cy="2738196"/>
          </a:xfrm>
        </p:grpSpPr>
        <p:pic>
          <p:nvPicPr>
            <p:cNvPr id="2" name="Picture 1"/>
            <p:cNvPicPr>
              <a:picLocks noChangeAspect="1"/>
            </p:cNvPicPr>
            <p:nvPr/>
          </p:nvPicPr>
          <p:blipFill>
            <a:blip r:embed="rId2"/>
            <a:stretch>
              <a:fillRect/>
            </a:stretch>
          </p:blipFill>
          <p:spPr>
            <a:xfrm>
              <a:off x="30746" y="303781"/>
              <a:ext cx="7036491" cy="2507363"/>
            </a:xfrm>
            <a:prstGeom prst="rect">
              <a:avLst/>
            </a:prstGeom>
          </p:spPr>
        </p:pic>
        <p:sp>
          <p:nvSpPr>
            <p:cNvPr id="3" name="TextBox 2"/>
            <p:cNvSpPr txBox="1"/>
            <p:nvPr/>
          </p:nvSpPr>
          <p:spPr>
            <a:xfrm>
              <a:off x="230777" y="72948"/>
              <a:ext cx="3357910" cy="537451"/>
            </a:xfrm>
            <a:prstGeom prst="rect">
              <a:avLst/>
            </a:prstGeom>
            <a:noFill/>
          </p:spPr>
          <p:txBody>
            <a:bodyPr wrap="none" rtlCol="0">
              <a:spAutoFit/>
            </a:bodyPr>
            <a:lstStyle/>
            <a:p>
              <a:pPr defTabSz="685800"/>
              <a:r>
                <a:rPr lang="en-US" sz="1800" kern="1200" dirty="0">
                  <a:solidFill>
                    <a:prstClr val="black"/>
                  </a:solidFill>
                  <a:latin typeface="Calibri" panose="020F0502020204030204"/>
                  <a:ea typeface="+mn-ea"/>
                  <a:cs typeface="+mn-cs"/>
                </a:rPr>
                <a:t>From the Formula Sheet</a:t>
              </a:r>
            </a:p>
          </p:txBody>
        </p:sp>
        <p:sp>
          <p:nvSpPr>
            <p:cNvPr id="5" name="Rectangle 4"/>
            <p:cNvSpPr/>
            <p:nvPr/>
          </p:nvSpPr>
          <p:spPr>
            <a:xfrm>
              <a:off x="230777" y="117566"/>
              <a:ext cx="6657703" cy="25995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a:solidFill>
                  <a:prstClr val="white"/>
                </a:solidFill>
                <a:latin typeface="Calibri" panose="020F0502020204030204"/>
              </a:endParaRPr>
            </a:p>
          </p:txBody>
        </p:sp>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E97B004-9CF4-4B87-B6B7-EFB56C3180BE}"/>
                  </a:ext>
                </a:extLst>
              </p:cNvPr>
              <p:cNvSpPr txBox="1"/>
              <p:nvPr/>
            </p:nvSpPr>
            <p:spPr>
              <a:xfrm>
                <a:off x="5762234" y="2620283"/>
                <a:ext cx="2866956" cy="3327129"/>
              </a:xfrm>
              <a:prstGeom prst="rect">
                <a:avLst/>
              </a:prstGeom>
              <a:noFill/>
              <a:ln>
                <a:solidFill>
                  <a:schemeClr val="tx1"/>
                </a:solidFill>
              </a:ln>
            </p:spPr>
            <p:txBody>
              <a:bodyPr wrap="square" rtlCol="0">
                <a:spAutoFit/>
              </a:bodyPr>
              <a:lstStyle/>
              <a:p>
                <a:pPr defTabSz="685800"/>
                <a14:m>
                  <m:oMath xmlns:m="http://schemas.openxmlformats.org/officeDocument/2006/math">
                    <m:r>
                      <a:rPr lang="en-US" sz="1800" i="1" kern="1200">
                        <a:solidFill>
                          <a:prstClr val="black"/>
                        </a:solidFill>
                        <a:latin typeface="Cambria Math" panose="02040503050406030204" pitchFamily="18" charset="0"/>
                        <a:ea typeface="+mn-ea"/>
                        <a:cs typeface="Times New Roman" panose="02020603050405020304" pitchFamily="18" charset="0"/>
                      </a:rPr>
                      <m:t>𝐿</m:t>
                    </m:r>
                    <m:r>
                      <a:rPr lang="en-US" sz="1800" i="1" kern="1200">
                        <a:solidFill>
                          <a:prstClr val="black"/>
                        </a:solidFill>
                        <a:latin typeface="Cambria Math" panose="02040503050406030204" pitchFamily="18" charset="0"/>
                        <a:ea typeface="+mn-ea"/>
                        <a:cs typeface="Times New Roman" panose="02020603050405020304" pitchFamily="18" charset="0"/>
                      </a:rPr>
                      <m:t>=</m:t>
                    </m:r>
                    <m:r>
                      <a:rPr lang="en-US" sz="1800" i="1" kern="1200">
                        <a:solidFill>
                          <a:prstClr val="black"/>
                        </a:solidFill>
                        <a:latin typeface="Cambria Math" panose="02040503050406030204" pitchFamily="18" charset="0"/>
                        <a:ea typeface="+mn-ea"/>
                        <a:cs typeface="Times New Roman" panose="02020603050405020304" pitchFamily="18" charset="0"/>
                      </a:rPr>
                      <m:t>𝑛</m:t>
                    </m:r>
                    <m:f>
                      <m:fPr>
                        <m:ctrlPr>
                          <a:rPr lang="en-US" sz="1800" i="1" kern="1200">
                            <a:solidFill>
                              <a:prstClr val="black"/>
                            </a:solidFill>
                            <a:latin typeface="Cambria Math" panose="02040503050406030204" pitchFamily="18" charset="0"/>
                            <a:ea typeface="+mn-ea"/>
                            <a:cs typeface="Times New Roman" panose="02020603050405020304" pitchFamily="18" charset="0"/>
                          </a:rPr>
                        </m:ctrlPr>
                      </m:fPr>
                      <m:num>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𝜆</m:t>
                        </m:r>
                      </m:num>
                      <m:den>
                        <m:r>
                          <a:rPr lang="en-US" sz="1800" i="1" kern="1200">
                            <a:solidFill>
                              <a:prstClr val="black"/>
                            </a:solidFill>
                            <a:latin typeface="Cambria Math" panose="02040503050406030204" pitchFamily="18" charset="0"/>
                            <a:ea typeface="+mn-ea"/>
                            <a:cs typeface="Times New Roman" panose="02020603050405020304" pitchFamily="18" charset="0"/>
                          </a:rPr>
                          <m:t>2</m:t>
                        </m:r>
                      </m:den>
                    </m:f>
                  </m:oMath>
                </a14:m>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i="1" kern="1200" dirty="0">
                    <a:solidFill>
                      <a:prstClr val="black"/>
                    </a:solidFill>
                    <a:latin typeface="Times New Roman" panose="02020603050405020304" pitchFamily="18" charset="0"/>
                    <a:ea typeface="+mn-ea"/>
                    <a:cs typeface="Times New Roman" panose="02020603050405020304" pitchFamily="18" charset="0"/>
                  </a:rPr>
                  <a:t>n</a:t>
                </a:r>
                <a:r>
                  <a:rPr lang="en-US" sz="1800" kern="1200" dirty="0">
                    <a:solidFill>
                      <a:prstClr val="black"/>
                    </a:solidFill>
                    <a:latin typeface="Times New Roman" panose="02020603050405020304" pitchFamily="18" charset="0"/>
                    <a:ea typeface="+mn-ea"/>
                    <a:cs typeface="Times New Roman" panose="02020603050405020304" pitchFamily="18" charset="0"/>
                  </a:rPr>
                  <a:t> = 1, 2, 3, ….)</a:t>
                </a:r>
              </a:p>
              <a:p>
                <a:pPr defTabSz="685800"/>
                <a:endParaRPr lang="en-US" sz="600" kern="1200" dirty="0">
                  <a:solidFill>
                    <a:prstClr val="black"/>
                  </a:solidFill>
                  <a:latin typeface="Times New Roman" panose="02020603050405020304" pitchFamily="18" charset="0"/>
                  <a:ea typeface="+mn-ea"/>
                  <a:cs typeface="Times New Roman" panose="02020603050405020304" pitchFamily="18" charset="0"/>
                </a:endParaRP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Allowed wavelengths:</a:t>
                </a:r>
              </a:p>
              <a:p>
                <a:pPr defTabSz="685800"/>
                <a:endParaRPr lang="en-US" sz="600" kern="1200" dirty="0">
                  <a:solidFill>
                    <a:prstClr val="black"/>
                  </a:solidFill>
                  <a:latin typeface="Times New Roman" panose="02020603050405020304" pitchFamily="18" charset="0"/>
                  <a:ea typeface="+mn-ea"/>
                  <a:cs typeface="Times New Roman" panose="02020603050405020304" pitchFamily="18" charset="0"/>
                </a:endParaRPr>
              </a:p>
              <a:p>
                <a:pPr defTabSz="685800"/>
                <a:r>
                  <a:rPr lang="en-US" sz="1800" kern="1200" dirty="0">
                    <a:solidFill>
                      <a:prstClr val="black"/>
                    </a:solidFill>
                    <a:latin typeface="Calibri" panose="020F0502020204030204"/>
                    <a:ea typeface="+mn-ea"/>
                    <a:cs typeface="Times New Roman" panose="02020603050405020304" pitchFamily="18" charset="0"/>
                  </a:rPr>
                  <a:t>      </a:t>
                </a:r>
                <a14:m>
                  <m:oMath xmlns:m="http://schemas.openxmlformats.org/officeDocument/2006/math">
                    <m:sSub>
                      <m:sSubPr>
                        <m:ctrlPr>
                          <a:rPr lang="en-US" sz="1800" i="1" kern="1200">
                            <a:solidFill>
                              <a:prstClr val="black"/>
                            </a:solidFill>
                            <a:latin typeface="Cambria Math" panose="02040503050406030204" pitchFamily="18" charset="0"/>
                            <a:ea typeface="+mn-ea"/>
                            <a:cs typeface="Times New Roman" panose="02020603050405020304" pitchFamily="18" charset="0"/>
                          </a:rPr>
                        </m:ctrlPr>
                      </m:sSubPr>
                      <m:e>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𝜆</m:t>
                        </m:r>
                      </m:e>
                      <m:sub>
                        <m:r>
                          <a:rPr lang="en-US" sz="1800" i="1" kern="1200">
                            <a:solidFill>
                              <a:prstClr val="black"/>
                            </a:solidFill>
                            <a:latin typeface="Cambria Math" panose="02040503050406030204" pitchFamily="18" charset="0"/>
                            <a:ea typeface="+mn-ea"/>
                            <a:cs typeface="Times New Roman" panose="02020603050405020304" pitchFamily="18" charset="0"/>
                          </a:rPr>
                          <m:t>𝑛</m:t>
                        </m:r>
                      </m:sub>
                    </m:sSub>
                    <m:r>
                      <a:rPr lang="en-US" sz="1800" i="1" kern="1200">
                        <a:solidFill>
                          <a:prstClr val="black"/>
                        </a:solidFill>
                        <a:latin typeface="Cambria Math" panose="02040503050406030204" pitchFamily="18" charset="0"/>
                        <a:ea typeface="+mn-ea"/>
                        <a:cs typeface="Times New Roman" panose="02020603050405020304" pitchFamily="18" charset="0"/>
                      </a:rPr>
                      <m:t>=</m:t>
                    </m:r>
                    <m:f>
                      <m:fPr>
                        <m:ctrlPr>
                          <a:rPr lang="en-US" sz="1800" i="1" kern="1200">
                            <a:solidFill>
                              <a:prstClr val="black"/>
                            </a:solidFill>
                            <a:latin typeface="Cambria Math" panose="02040503050406030204" pitchFamily="18" charset="0"/>
                            <a:ea typeface="+mn-ea"/>
                            <a:cs typeface="Times New Roman" panose="02020603050405020304" pitchFamily="18" charset="0"/>
                          </a:rPr>
                        </m:ctrlPr>
                      </m:fPr>
                      <m:num>
                        <m:r>
                          <a:rPr lang="en-US" sz="1800" i="1" kern="1200">
                            <a:solidFill>
                              <a:prstClr val="black"/>
                            </a:solidFill>
                            <a:latin typeface="Cambria Math" panose="02040503050406030204" pitchFamily="18" charset="0"/>
                            <a:ea typeface="+mn-ea"/>
                            <a:cs typeface="Times New Roman" panose="02020603050405020304" pitchFamily="18" charset="0"/>
                          </a:rPr>
                          <m:t>2</m:t>
                        </m:r>
                        <m:r>
                          <a:rPr lang="en-US" sz="1800" i="1" kern="1200">
                            <a:solidFill>
                              <a:prstClr val="black"/>
                            </a:solidFill>
                            <a:latin typeface="Cambria Math" panose="02040503050406030204" pitchFamily="18" charset="0"/>
                            <a:ea typeface="+mn-ea"/>
                            <a:cs typeface="Times New Roman" panose="02020603050405020304" pitchFamily="18" charset="0"/>
                          </a:rPr>
                          <m:t>𝐿</m:t>
                        </m:r>
                      </m:num>
                      <m:den>
                        <m:r>
                          <a:rPr lang="en-US" sz="1800" i="1" kern="1200">
                            <a:solidFill>
                              <a:prstClr val="black"/>
                            </a:solidFill>
                            <a:latin typeface="Cambria Math" panose="02040503050406030204" pitchFamily="18" charset="0"/>
                            <a:ea typeface="+mn-ea"/>
                            <a:cs typeface="Times New Roman" panose="02020603050405020304" pitchFamily="18" charset="0"/>
                          </a:rPr>
                          <m:t>𝑛</m:t>
                        </m:r>
                      </m:den>
                    </m:f>
                  </m:oMath>
                </a14:m>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i="1" kern="1200" dirty="0">
                    <a:solidFill>
                      <a:prstClr val="black"/>
                    </a:solidFill>
                    <a:latin typeface="Times New Roman" panose="02020603050405020304" pitchFamily="18" charset="0"/>
                    <a:ea typeface="+mn-ea"/>
                    <a:cs typeface="Times New Roman" panose="02020603050405020304" pitchFamily="18" charset="0"/>
                  </a:rPr>
                  <a:t>n</a:t>
                </a:r>
                <a:r>
                  <a:rPr lang="en-US" sz="1800" kern="1200" dirty="0">
                    <a:solidFill>
                      <a:prstClr val="black"/>
                    </a:solidFill>
                    <a:latin typeface="Times New Roman" panose="02020603050405020304" pitchFamily="18" charset="0"/>
                    <a:ea typeface="+mn-ea"/>
                    <a:cs typeface="Times New Roman" panose="02020603050405020304" pitchFamily="18" charset="0"/>
                  </a:rPr>
                  <a:t> = 1, 2, 3, …)</a:t>
                </a:r>
              </a:p>
              <a:p>
                <a:pPr defTabSz="685800"/>
                <a:endParaRPr lang="en-US" sz="600" kern="1200" dirty="0">
                  <a:solidFill>
                    <a:prstClr val="black"/>
                  </a:solidFill>
                  <a:latin typeface="Times New Roman" panose="02020603050405020304" pitchFamily="18" charset="0"/>
                  <a:ea typeface="+mn-ea"/>
                  <a:cs typeface="Times New Roman" panose="02020603050405020304" pitchFamily="18" charset="0"/>
                </a:endParaRP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Allowed frequencies:</a:t>
                </a:r>
              </a:p>
              <a:p>
                <a:pPr defTabSz="685800"/>
                <a:endParaRPr lang="en-US" sz="600" kern="1200" dirty="0">
                  <a:solidFill>
                    <a:prstClr val="black"/>
                  </a:solidFill>
                  <a:latin typeface="Times New Roman" panose="02020603050405020304" pitchFamily="18" charset="0"/>
                  <a:ea typeface="+mn-ea"/>
                  <a:cs typeface="Times New Roman" panose="02020603050405020304" pitchFamily="18" charset="0"/>
                </a:endParaRPr>
              </a:p>
              <a:p>
                <a:pPr defTabSz="685800"/>
                <a:r>
                  <a:rPr lang="en-US" sz="1800" kern="1200" dirty="0">
                    <a:solidFill>
                      <a:prstClr val="black"/>
                    </a:solidFill>
                    <a:latin typeface="Calibri" panose="020F0502020204030204"/>
                    <a:ea typeface="+mn-ea"/>
                    <a:cs typeface="Times New Roman" panose="02020603050405020304" pitchFamily="18" charset="0"/>
                  </a:rPr>
                  <a:t>      </a:t>
                </a:r>
                <a14:m>
                  <m:oMath xmlns:m="http://schemas.openxmlformats.org/officeDocument/2006/math">
                    <m:sSub>
                      <m:sSubPr>
                        <m:ctrlPr>
                          <a:rPr lang="en-US" sz="1800" i="1" kern="1200">
                            <a:solidFill>
                              <a:prstClr val="black"/>
                            </a:solidFill>
                            <a:latin typeface="Cambria Math" panose="02040503050406030204" pitchFamily="18" charset="0"/>
                            <a:ea typeface="+mn-ea"/>
                            <a:cs typeface="Times New Roman" panose="02020603050405020304" pitchFamily="18" charset="0"/>
                          </a:rPr>
                        </m:ctrlPr>
                      </m:sSubPr>
                      <m:e>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𝑓</m:t>
                        </m:r>
                      </m:e>
                      <m:sub>
                        <m:r>
                          <a:rPr lang="en-US" sz="1800" i="1" kern="1200">
                            <a:solidFill>
                              <a:prstClr val="black"/>
                            </a:solidFill>
                            <a:latin typeface="Cambria Math" panose="02040503050406030204" pitchFamily="18" charset="0"/>
                            <a:ea typeface="+mn-ea"/>
                            <a:cs typeface="Times New Roman" panose="02020603050405020304" pitchFamily="18" charset="0"/>
                          </a:rPr>
                          <m:t>𝑛</m:t>
                        </m:r>
                      </m:sub>
                    </m:sSub>
                    <m:r>
                      <a:rPr lang="en-US" sz="1800" i="1" kern="1200">
                        <a:solidFill>
                          <a:prstClr val="black"/>
                        </a:solidFill>
                        <a:latin typeface="Cambria Math" panose="02040503050406030204" pitchFamily="18" charset="0"/>
                        <a:ea typeface="+mn-ea"/>
                        <a:cs typeface="Times New Roman" panose="02020603050405020304" pitchFamily="18" charset="0"/>
                      </a:rPr>
                      <m:t>=</m:t>
                    </m:r>
                    <m:f>
                      <m:fPr>
                        <m:ctrlPr>
                          <a:rPr lang="en-US" sz="1800" i="1" kern="1200">
                            <a:solidFill>
                              <a:prstClr val="black"/>
                            </a:solidFill>
                            <a:latin typeface="Cambria Math" panose="02040503050406030204" pitchFamily="18" charset="0"/>
                            <a:ea typeface="+mn-ea"/>
                            <a:cs typeface="Times New Roman" panose="02020603050405020304" pitchFamily="18" charset="0"/>
                          </a:rPr>
                        </m:ctrlPr>
                      </m:fPr>
                      <m:num>
                        <m:r>
                          <a:rPr lang="en-US" sz="1800" i="1" kern="1200">
                            <a:solidFill>
                              <a:prstClr val="black"/>
                            </a:solidFill>
                            <a:latin typeface="Cambria Math" panose="02040503050406030204" pitchFamily="18" charset="0"/>
                            <a:ea typeface="+mn-ea"/>
                            <a:cs typeface="Times New Roman" panose="02020603050405020304" pitchFamily="18" charset="0"/>
                          </a:rPr>
                          <m:t>𝑣</m:t>
                        </m:r>
                      </m:num>
                      <m:den>
                        <m:sSub>
                          <m:sSubPr>
                            <m:ctrlPr>
                              <a:rPr lang="en-US" sz="1800" i="1" kern="1200">
                                <a:solidFill>
                                  <a:prstClr val="black"/>
                                </a:solidFill>
                                <a:latin typeface="Cambria Math" panose="02040503050406030204" pitchFamily="18" charset="0"/>
                                <a:ea typeface="+mn-ea"/>
                                <a:cs typeface="Times New Roman" panose="02020603050405020304" pitchFamily="18" charset="0"/>
                              </a:rPr>
                            </m:ctrlPr>
                          </m:sSubPr>
                          <m:e>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𝜆</m:t>
                            </m:r>
                          </m:e>
                          <m:sub>
                            <m:r>
                              <a:rPr lang="en-US" sz="1800" i="1" kern="1200">
                                <a:solidFill>
                                  <a:prstClr val="black"/>
                                </a:solidFill>
                                <a:latin typeface="Cambria Math" panose="02040503050406030204" pitchFamily="18" charset="0"/>
                                <a:ea typeface="+mn-ea"/>
                                <a:cs typeface="Times New Roman" panose="02020603050405020304" pitchFamily="18" charset="0"/>
                              </a:rPr>
                              <m:t>𝑛</m:t>
                            </m:r>
                          </m:sub>
                        </m:sSub>
                      </m:den>
                    </m:f>
                    <m:r>
                      <a:rPr lang="en-US" sz="1800" i="1" kern="1200">
                        <a:solidFill>
                          <a:prstClr val="black"/>
                        </a:solidFill>
                        <a:latin typeface="Cambria Math" panose="02040503050406030204" pitchFamily="18" charset="0"/>
                        <a:ea typeface="+mn-ea"/>
                        <a:cs typeface="Times New Roman" panose="02020603050405020304" pitchFamily="18" charset="0"/>
                      </a:rPr>
                      <m:t>=</m:t>
                    </m:r>
                    <m:r>
                      <a:rPr lang="en-US" sz="1800" i="1" kern="1200">
                        <a:solidFill>
                          <a:prstClr val="black"/>
                        </a:solidFill>
                        <a:latin typeface="Cambria Math" panose="02040503050406030204" pitchFamily="18" charset="0"/>
                        <a:ea typeface="+mn-ea"/>
                        <a:cs typeface="Times New Roman" panose="02020603050405020304" pitchFamily="18" charset="0"/>
                      </a:rPr>
                      <m:t>𝑛</m:t>
                    </m:r>
                    <m:f>
                      <m:fPr>
                        <m:ctrlPr>
                          <a:rPr lang="en-US" sz="1800" i="1" kern="1200">
                            <a:solidFill>
                              <a:prstClr val="black"/>
                            </a:solidFill>
                            <a:latin typeface="Cambria Math" panose="02040503050406030204" pitchFamily="18" charset="0"/>
                            <a:ea typeface="+mn-ea"/>
                            <a:cs typeface="Times New Roman" panose="02020603050405020304" pitchFamily="18" charset="0"/>
                          </a:rPr>
                        </m:ctrlPr>
                      </m:fPr>
                      <m:num>
                        <m:r>
                          <a:rPr lang="en-US" sz="1800" i="1" kern="1200">
                            <a:solidFill>
                              <a:prstClr val="black"/>
                            </a:solidFill>
                            <a:latin typeface="Cambria Math" panose="02040503050406030204" pitchFamily="18" charset="0"/>
                            <a:ea typeface="+mn-ea"/>
                            <a:cs typeface="Times New Roman" panose="02020603050405020304" pitchFamily="18" charset="0"/>
                          </a:rPr>
                          <m:t>𝑣</m:t>
                        </m:r>
                      </m:num>
                      <m:den>
                        <m:r>
                          <a:rPr lang="en-US" sz="1800" i="1" kern="1200">
                            <a:solidFill>
                              <a:prstClr val="black"/>
                            </a:solidFill>
                            <a:latin typeface="Cambria Math" panose="02040503050406030204" pitchFamily="18" charset="0"/>
                            <a:ea typeface="+mn-ea"/>
                            <a:cs typeface="Times New Roman" panose="02020603050405020304" pitchFamily="18" charset="0"/>
                          </a:rPr>
                          <m:t>2</m:t>
                        </m:r>
                        <m:r>
                          <a:rPr lang="en-US" sz="1800" i="1" kern="1200">
                            <a:solidFill>
                              <a:prstClr val="black"/>
                            </a:solidFill>
                            <a:latin typeface="Cambria Math" panose="02040503050406030204" pitchFamily="18" charset="0"/>
                            <a:ea typeface="+mn-ea"/>
                            <a:cs typeface="Times New Roman" panose="02020603050405020304" pitchFamily="18" charset="0"/>
                          </a:rPr>
                          <m:t>𝐿</m:t>
                        </m:r>
                      </m:den>
                    </m:f>
                    <m:r>
                      <a:rPr lang="en-US" sz="1800" i="1" kern="1200">
                        <a:solidFill>
                          <a:prstClr val="black"/>
                        </a:solidFill>
                        <a:latin typeface="Cambria Math" panose="02040503050406030204" pitchFamily="18" charset="0"/>
                        <a:ea typeface="+mn-ea"/>
                        <a:cs typeface="Times New Roman" panose="02020603050405020304" pitchFamily="18" charset="0"/>
                      </a:rPr>
                      <m:t>=</m:t>
                    </m:r>
                    <m:r>
                      <a:rPr lang="en-US" sz="1800" i="1" kern="1200">
                        <a:solidFill>
                          <a:prstClr val="black"/>
                        </a:solidFill>
                        <a:latin typeface="Cambria Math" panose="02040503050406030204" pitchFamily="18" charset="0"/>
                        <a:ea typeface="+mn-ea"/>
                        <a:cs typeface="Times New Roman" panose="02020603050405020304" pitchFamily="18" charset="0"/>
                      </a:rPr>
                      <m:t>𝑛</m:t>
                    </m:r>
                    <m:sSub>
                      <m:sSubPr>
                        <m:ctrlPr>
                          <a:rPr lang="en-US" sz="1800" i="1" kern="1200">
                            <a:solidFill>
                              <a:prstClr val="black"/>
                            </a:solidFill>
                            <a:latin typeface="Cambria Math" panose="02040503050406030204" pitchFamily="18" charset="0"/>
                            <a:ea typeface="+mn-ea"/>
                            <a:cs typeface="Times New Roman" panose="02020603050405020304" pitchFamily="18" charset="0"/>
                          </a:rPr>
                        </m:ctrlPr>
                      </m:sSubPr>
                      <m:e>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𝑓</m:t>
                        </m:r>
                      </m:e>
                      <m:sub>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Sub>
                  </m:oMath>
                </a14:m>
                <a:endParaRPr lang="en-US" sz="1800" kern="1200" dirty="0">
                  <a:solidFill>
                    <a:prstClr val="black"/>
                  </a:solidFill>
                  <a:latin typeface="Times New Roman" panose="02020603050405020304" pitchFamily="18" charset="0"/>
                  <a:ea typeface="+mn-ea"/>
                  <a:cs typeface="Times New Roman" panose="02020603050405020304" pitchFamily="18" charset="0"/>
                </a:endParaRP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i="1" kern="1200" dirty="0">
                    <a:solidFill>
                      <a:prstClr val="black"/>
                    </a:solidFill>
                    <a:latin typeface="Times New Roman" panose="02020603050405020304" pitchFamily="18" charset="0"/>
                    <a:ea typeface="+mn-ea"/>
                    <a:cs typeface="Times New Roman" panose="02020603050405020304" pitchFamily="18" charset="0"/>
                  </a:rPr>
                  <a:t>n</a:t>
                </a:r>
                <a:r>
                  <a:rPr lang="en-US" sz="1800" kern="1200" dirty="0">
                    <a:solidFill>
                      <a:prstClr val="black"/>
                    </a:solidFill>
                    <a:latin typeface="Times New Roman" panose="02020603050405020304" pitchFamily="18" charset="0"/>
                    <a:ea typeface="+mn-ea"/>
                    <a:cs typeface="Times New Roman" panose="02020603050405020304" pitchFamily="18" charset="0"/>
                  </a:rPr>
                  <a:t> = 1, 2, 3, …)</a:t>
                </a:r>
              </a:p>
              <a:p>
                <a:pPr defTabSz="685800"/>
                <a:endParaRPr lang="en-US" sz="600" kern="1200" dirty="0">
                  <a:solidFill>
                    <a:prstClr val="black"/>
                  </a:solidFill>
                  <a:latin typeface="Times New Roman" panose="02020603050405020304" pitchFamily="18" charset="0"/>
                  <a:ea typeface="+mn-ea"/>
                  <a:cs typeface="Times New Roman" panose="02020603050405020304" pitchFamily="18" charset="0"/>
                </a:endParaRP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Fundamental frequency:</a:t>
                </a:r>
              </a:p>
              <a:p>
                <a:pPr defTabSz="685800"/>
                <a:endParaRPr lang="en-US" sz="600" kern="1200" dirty="0">
                  <a:solidFill>
                    <a:prstClr val="black"/>
                  </a:solidFill>
                  <a:latin typeface="Times New Roman" panose="02020603050405020304" pitchFamily="18" charset="0"/>
                  <a:ea typeface="+mn-ea"/>
                  <a:cs typeface="Times New Roman" panose="02020603050405020304" pitchFamily="18" charset="0"/>
                </a:endParaRPr>
              </a:p>
              <a:p>
                <a:pPr defTabSz="685800"/>
                <a:r>
                  <a:rPr lang="en-US" sz="1800" kern="1200" dirty="0">
                    <a:solidFill>
                      <a:prstClr val="black"/>
                    </a:solidFill>
                    <a:latin typeface="Calibri" panose="020F0502020204030204"/>
                    <a:ea typeface="+mn-ea"/>
                    <a:cs typeface="Times New Roman" panose="02020603050405020304" pitchFamily="18" charset="0"/>
                  </a:rPr>
                  <a:t>      </a:t>
                </a:r>
                <a14:m>
                  <m:oMath xmlns:m="http://schemas.openxmlformats.org/officeDocument/2006/math">
                    <m:sSub>
                      <m:sSubPr>
                        <m:ctrlPr>
                          <a:rPr lang="en-US" sz="1800" i="1" kern="1200">
                            <a:solidFill>
                              <a:prstClr val="black"/>
                            </a:solidFill>
                            <a:latin typeface="Cambria Math" panose="02040503050406030204" pitchFamily="18" charset="0"/>
                            <a:ea typeface="+mn-ea"/>
                            <a:cs typeface="Times New Roman" panose="02020603050405020304" pitchFamily="18" charset="0"/>
                          </a:rPr>
                        </m:ctrlPr>
                      </m:sSubPr>
                      <m:e>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𝑓</m:t>
                        </m:r>
                      </m:e>
                      <m:sub>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Sub>
                    <m:r>
                      <a:rPr lang="en-US" sz="1800" i="1" kern="1200">
                        <a:solidFill>
                          <a:prstClr val="black"/>
                        </a:solidFill>
                        <a:latin typeface="Cambria Math" panose="02040503050406030204" pitchFamily="18" charset="0"/>
                        <a:ea typeface="+mn-ea"/>
                        <a:cs typeface="Times New Roman" panose="02020603050405020304" pitchFamily="18" charset="0"/>
                      </a:rPr>
                      <m:t>=</m:t>
                    </m:r>
                    <m:f>
                      <m:fPr>
                        <m:ctrlPr>
                          <a:rPr lang="en-US" sz="1800" i="1" kern="1200">
                            <a:solidFill>
                              <a:prstClr val="black"/>
                            </a:solidFill>
                            <a:latin typeface="Cambria Math" panose="02040503050406030204" pitchFamily="18" charset="0"/>
                            <a:ea typeface="+mn-ea"/>
                            <a:cs typeface="Times New Roman" panose="02020603050405020304" pitchFamily="18" charset="0"/>
                          </a:rPr>
                        </m:ctrlPr>
                      </m:fPr>
                      <m:num>
                        <m:r>
                          <a:rPr lang="en-US" sz="1800" i="1" kern="1200">
                            <a:solidFill>
                              <a:prstClr val="black"/>
                            </a:solidFill>
                            <a:latin typeface="Cambria Math" panose="02040503050406030204" pitchFamily="18" charset="0"/>
                            <a:ea typeface="+mn-ea"/>
                            <a:cs typeface="Times New Roman" panose="02020603050405020304" pitchFamily="18" charset="0"/>
                          </a:rPr>
                          <m:t>𝑣</m:t>
                        </m:r>
                      </m:num>
                      <m:den>
                        <m:r>
                          <a:rPr lang="en-US" sz="1800" i="1" kern="1200">
                            <a:solidFill>
                              <a:prstClr val="black"/>
                            </a:solidFill>
                            <a:latin typeface="Cambria Math" panose="02040503050406030204" pitchFamily="18" charset="0"/>
                            <a:ea typeface="+mn-ea"/>
                            <a:cs typeface="Times New Roman" panose="02020603050405020304" pitchFamily="18" charset="0"/>
                          </a:rPr>
                          <m:t>2</m:t>
                        </m:r>
                        <m:r>
                          <a:rPr lang="en-US" sz="1800" i="1" kern="1200">
                            <a:solidFill>
                              <a:prstClr val="black"/>
                            </a:solidFill>
                            <a:latin typeface="Cambria Math" panose="02040503050406030204" pitchFamily="18" charset="0"/>
                            <a:ea typeface="+mn-ea"/>
                            <a:cs typeface="Times New Roman" panose="02020603050405020304" pitchFamily="18" charset="0"/>
                          </a:rPr>
                          <m:t>𝐿</m:t>
                        </m:r>
                      </m:den>
                    </m:f>
                  </m:oMath>
                </a14:m>
                <a:endParaRPr lang="en-US" sz="1800" kern="1200" dirty="0">
                  <a:solidFill>
                    <a:prstClr val="black"/>
                  </a:solidFill>
                  <a:latin typeface="Times New Roman" panose="02020603050405020304" pitchFamily="18" charset="0"/>
                  <a:ea typeface="+mn-ea"/>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EE97B004-9CF4-4B87-B6B7-EFB56C3180BE}"/>
                  </a:ext>
                </a:extLst>
              </p:cNvPr>
              <p:cNvSpPr txBox="1">
                <a:spLocks noRot="1" noChangeAspect="1" noMove="1" noResize="1" noEditPoints="1" noAdjustHandles="1" noChangeArrowheads="1" noChangeShapeType="1" noTextEdit="1"/>
              </p:cNvSpPr>
              <p:nvPr/>
            </p:nvSpPr>
            <p:spPr>
              <a:xfrm>
                <a:off x="5762234" y="2620283"/>
                <a:ext cx="2866956" cy="3327129"/>
              </a:xfrm>
              <a:prstGeom prst="rect">
                <a:avLst/>
              </a:prstGeom>
              <a:blipFill>
                <a:blip r:embed="rId3"/>
                <a:stretch>
                  <a:fillRect l="-1480" r="-211"/>
                </a:stretch>
              </a:blipFill>
              <a:ln>
                <a:solidFill>
                  <a:schemeClr val="tx1"/>
                </a:solidFill>
              </a:ln>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902EC4AB-3FD0-4C1B-841A-9B7F8F2F9429}"/>
              </a:ext>
            </a:extLst>
          </p:cNvPr>
          <p:cNvGrpSpPr/>
          <p:nvPr/>
        </p:nvGrpSpPr>
        <p:grpSpPr>
          <a:xfrm>
            <a:off x="169272" y="2793626"/>
            <a:ext cx="5351605" cy="3166274"/>
            <a:chOff x="225696" y="2581835"/>
            <a:chExt cx="7135473" cy="4221698"/>
          </a:xfrm>
        </p:grpSpPr>
        <p:pic>
          <p:nvPicPr>
            <p:cNvPr id="4" name="Picture 3" descr="12_16_Figure.jpg"/>
            <p:cNvPicPr>
              <a:picLocks noChangeAspect="1"/>
            </p:cNvPicPr>
            <p:nvPr/>
          </p:nvPicPr>
          <p:blipFill rotWithShape="1">
            <a:blip r:embed="rId4">
              <a:extLst>
                <a:ext uri="{28A0092B-C50C-407E-A947-70E740481C1C}">
                  <a14:useLocalDpi xmlns:a14="http://schemas.microsoft.com/office/drawing/2010/main" val="0"/>
                </a:ext>
              </a:extLst>
            </a:blip>
            <a:srcRect b="3449"/>
            <a:stretch/>
          </p:blipFill>
          <p:spPr>
            <a:xfrm>
              <a:off x="225696" y="2951167"/>
              <a:ext cx="7135473" cy="3852366"/>
            </a:xfrm>
            <a:prstGeom prst="rect">
              <a:avLst/>
            </a:prstGeom>
          </p:spPr>
        </p:pic>
        <p:sp>
          <p:nvSpPr>
            <p:cNvPr id="7" name="TextBox 6"/>
            <p:cNvSpPr txBox="1"/>
            <p:nvPr/>
          </p:nvSpPr>
          <p:spPr>
            <a:xfrm>
              <a:off x="1050940" y="2581835"/>
              <a:ext cx="4436514" cy="400109"/>
            </a:xfrm>
            <a:prstGeom prst="rect">
              <a:avLst/>
            </a:prstGeom>
            <a:noFill/>
          </p:spPr>
          <p:txBody>
            <a:bodyPr wrap="none" rtlCol="0">
              <a:spAutoFit/>
            </a:bodyPr>
            <a:lstStyle/>
            <a:p>
              <a:pPr defTabSz="685800"/>
              <a:r>
                <a:rPr lang="en-US" sz="1350" kern="1200" dirty="0">
                  <a:solidFill>
                    <a:prstClr val="black"/>
                  </a:solidFill>
                  <a:latin typeface="Calibri" panose="020F0502020204030204"/>
                  <a:ea typeface="+mn-ea"/>
                  <a:cs typeface="+mn-cs"/>
                </a:rPr>
                <a:t>Standing Waves in Rope with Two Fixed Ends</a:t>
              </a:r>
            </a:p>
          </p:txBody>
        </p:sp>
        <p:cxnSp>
          <p:nvCxnSpPr>
            <p:cNvPr id="10" name="Straight Connector 9">
              <a:extLst>
                <a:ext uri="{FF2B5EF4-FFF2-40B4-BE49-F238E27FC236}">
                  <a16:creationId xmlns:a16="http://schemas.microsoft.com/office/drawing/2014/main" id="{C93BFB1C-EE5A-47C4-9938-82EE67991508}"/>
                </a:ext>
              </a:extLst>
            </p:cNvPr>
            <p:cNvCxnSpPr/>
            <p:nvPr/>
          </p:nvCxnSpPr>
          <p:spPr>
            <a:xfrm>
              <a:off x="1386840" y="3299460"/>
              <a:ext cx="359664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877395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8891" y="1099823"/>
            <a:ext cx="8533967" cy="2485362"/>
          </a:xfrm>
          <a:prstGeom prst="rect">
            <a:avLst/>
          </a:prstGeom>
        </p:spPr>
      </p:pic>
      <p:grpSp>
        <p:nvGrpSpPr>
          <p:cNvPr id="3" name="Group 2"/>
          <p:cNvGrpSpPr/>
          <p:nvPr/>
        </p:nvGrpSpPr>
        <p:grpSpPr>
          <a:xfrm>
            <a:off x="160221" y="4092767"/>
            <a:ext cx="5143301" cy="1881665"/>
            <a:chOff x="30746" y="72948"/>
            <a:chExt cx="7036491" cy="2738196"/>
          </a:xfrm>
        </p:grpSpPr>
        <p:pic>
          <p:nvPicPr>
            <p:cNvPr id="4" name="Picture 3"/>
            <p:cNvPicPr>
              <a:picLocks noChangeAspect="1"/>
            </p:cNvPicPr>
            <p:nvPr/>
          </p:nvPicPr>
          <p:blipFill>
            <a:blip r:embed="rId3"/>
            <a:stretch>
              <a:fillRect/>
            </a:stretch>
          </p:blipFill>
          <p:spPr>
            <a:xfrm>
              <a:off x="30746" y="303781"/>
              <a:ext cx="7036491" cy="2507363"/>
            </a:xfrm>
            <a:prstGeom prst="rect">
              <a:avLst/>
            </a:prstGeom>
          </p:spPr>
        </p:pic>
        <p:sp>
          <p:nvSpPr>
            <p:cNvPr id="5" name="TextBox 4"/>
            <p:cNvSpPr txBox="1"/>
            <p:nvPr/>
          </p:nvSpPr>
          <p:spPr>
            <a:xfrm>
              <a:off x="230777" y="72948"/>
              <a:ext cx="3357910" cy="537451"/>
            </a:xfrm>
            <a:prstGeom prst="rect">
              <a:avLst/>
            </a:prstGeom>
            <a:noFill/>
          </p:spPr>
          <p:txBody>
            <a:bodyPr wrap="none" rtlCol="0">
              <a:spAutoFit/>
            </a:bodyPr>
            <a:lstStyle/>
            <a:p>
              <a:pPr defTabSz="685800"/>
              <a:r>
                <a:rPr lang="en-US" sz="1800" kern="1200" dirty="0">
                  <a:solidFill>
                    <a:prstClr val="black"/>
                  </a:solidFill>
                  <a:latin typeface="Calibri" panose="020F0502020204030204"/>
                  <a:ea typeface="+mn-ea"/>
                  <a:cs typeface="+mn-cs"/>
                </a:rPr>
                <a:t>From the Formula Sheet</a:t>
              </a:r>
            </a:p>
          </p:txBody>
        </p:sp>
        <p:sp>
          <p:nvSpPr>
            <p:cNvPr id="6" name="Rectangle 5"/>
            <p:cNvSpPr/>
            <p:nvPr/>
          </p:nvSpPr>
          <p:spPr>
            <a:xfrm>
              <a:off x="230777" y="117566"/>
              <a:ext cx="6657703" cy="25995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a:solidFill>
                  <a:prstClr val="white"/>
                </a:solidFill>
                <a:latin typeface="Calibri" panose="020F0502020204030204"/>
              </a:endParaRPr>
            </a:p>
          </p:txBody>
        </p:sp>
      </p:grpSp>
    </p:spTree>
    <p:extLst>
      <p:ext uri="{BB962C8B-B14F-4D97-AF65-F5344CB8AC3E}">
        <p14:creationId xmlns:p14="http://schemas.microsoft.com/office/powerpoint/2010/main" val="4878850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12_20_Figure.jpg"/>
          <p:cNvPicPr>
            <a:picLocks noChangeAspect="1"/>
          </p:cNvPicPr>
          <p:nvPr/>
        </p:nvPicPr>
        <p:blipFill rotWithShape="1">
          <a:blip r:embed="rId2">
            <a:extLst>
              <a:ext uri="{28A0092B-C50C-407E-A947-70E740481C1C}">
                <a14:useLocalDpi xmlns:a14="http://schemas.microsoft.com/office/drawing/2010/main" val="0"/>
              </a:ext>
            </a:extLst>
          </a:blip>
          <a:srcRect b="3989"/>
          <a:stretch/>
        </p:blipFill>
        <p:spPr>
          <a:xfrm>
            <a:off x="456204" y="2422053"/>
            <a:ext cx="8357307" cy="4179714"/>
          </a:xfrm>
          <a:prstGeom prst="rect">
            <a:avLst/>
          </a:prstGeom>
        </p:spPr>
      </p:pic>
      <p:sp>
        <p:nvSpPr>
          <p:cNvPr id="6" name="TextBox 5"/>
          <p:cNvSpPr txBox="1"/>
          <p:nvPr/>
        </p:nvSpPr>
        <p:spPr>
          <a:xfrm>
            <a:off x="2472338" y="1214245"/>
            <a:ext cx="3600843" cy="369332"/>
          </a:xfrm>
          <a:prstGeom prst="rect">
            <a:avLst/>
          </a:prstGeom>
          <a:noFill/>
          <a:ln>
            <a:solidFill>
              <a:schemeClr val="tx1"/>
            </a:solidFill>
          </a:ln>
        </p:spPr>
        <p:txBody>
          <a:bodyPr wrap="square" rtlCol="0">
            <a:spAutoFit/>
          </a:bodyPr>
          <a:lstStyle/>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12.7	Longitudinal Standing Waves</a:t>
            </a:r>
          </a:p>
        </p:txBody>
      </p:sp>
    </p:spTree>
    <p:extLst>
      <p:ext uri="{BB962C8B-B14F-4D97-AF65-F5344CB8AC3E}">
        <p14:creationId xmlns:p14="http://schemas.microsoft.com/office/powerpoint/2010/main" val="29322769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8745347D-3EAE-4C7D-8753-3905EB803335}"/>
              </a:ext>
            </a:extLst>
          </p:cNvPr>
          <p:cNvSpPr>
            <a:spLocks noGrp="1"/>
          </p:cNvSpPr>
          <p:nvPr>
            <p:ph type="title"/>
          </p:nvPr>
        </p:nvSpPr>
        <p:spPr bwMode="auto">
          <a:xfrm>
            <a:off x="517525" y="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800">
                <a:solidFill>
                  <a:srgbClr val="FF0000"/>
                </a:solidFill>
              </a:rPr>
              <a:t>Longitudinal standing waves</a:t>
            </a:r>
          </a:p>
        </p:txBody>
      </p:sp>
      <p:pic>
        <p:nvPicPr>
          <p:cNvPr id="24579" name="Content Placeholder 3" descr="scan0001.BMP">
            <a:extLst>
              <a:ext uri="{FF2B5EF4-FFF2-40B4-BE49-F238E27FC236}">
                <a16:creationId xmlns:a16="http://schemas.microsoft.com/office/drawing/2014/main" id="{0AC4DFC7-E5C1-4D5E-B635-0FCA2EC2EA5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8463" t="8517" r="3252" b="25751"/>
          <a:stretch>
            <a:fillRect/>
          </a:stretch>
        </p:blipFill>
        <p:spPr bwMode="auto">
          <a:xfrm>
            <a:off x="390525" y="412750"/>
            <a:ext cx="8551863" cy="4922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2">
            <a:extLst>
              <a:ext uri="{FF2B5EF4-FFF2-40B4-BE49-F238E27FC236}">
                <a16:creationId xmlns:a16="http://schemas.microsoft.com/office/drawing/2014/main" id="{73551505-46A6-4F99-BE80-25C9FC8D08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 y="5232400"/>
            <a:ext cx="4379913"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6_13_Figu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4912" y="210312"/>
            <a:ext cx="3694176" cy="6437376"/>
          </a:xfrm>
          <a:prstGeom prst="rect">
            <a:avLst/>
          </a:prstGeom>
        </p:spPr>
      </p:pic>
      <p:sp>
        <p:nvSpPr>
          <p:cNvPr id="4" name="Title 3"/>
          <p:cNvSpPr>
            <a:spLocks noGrp="1"/>
          </p:cNvSpPr>
          <p:nvPr>
            <p:ph type="title"/>
          </p:nvPr>
        </p:nvSpPr>
        <p:spPr/>
        <p:txBody>
          <a:bodyPr/>
          <a:lstStyle/>
          <a:p>
            <a:r>
              <a:rPr lang="en-US" dirty="0"/>
              <a:t>Figure 16.13</a:t>
            </a:r>
          </a:p>
        </p:txBody>
      </p:sp>
      <p:sp>
        <p:nvSpPr>
          <p:cNvPr id="5" name="Footer Placeholder 4"/>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2016 Pearson Education, Inc.</a:t>
            </a:r>
          </a:p>
        </p:txBody>
      </p:sp>
    </p:spTree>
    <p:extLst>
      <p:ext uri="{BB962C8B-B14F-4D97-AF65-F5344CB8AC3E}">
        <p14:creationId xmlns:p14="http://schemas.microsoft.com/office/powerpoint/2010/main" val="20225023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49713" y="271462"/>
            <a:ext cx="4648200" cy="1743075"/>
          </a:xfrm>
          <a:prstGeom prst="rect">
            <a:avLst/>
          </a:prstGeom>
        </p:spPr>
      </p:pic>
      <p:sp>
        <p:nvSpPr>
          <p:cNvPr id="28674" name="Title 1"/>
          <p:cNvSpPr>
            <a:spLocks noGrp="1"/>
          </p:cNvSpPr>
          <p:nvPr>
            <p:ph type="title"/>
          </p:nvPr>
        </p:nvSpPr>
        <p:spPr bwMode="auto">
          <a:xfrm>
            <a:off x="468313" y="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800">
                <a:solidFill>
                  <a:srgbClr val="FF0000"/>
                </a:solidFill>
              </a:rPr>
              <a:t>Speed of sound in hydrogen</a:t>
            </a:r>
          </a:p>
        </p:txBody>
      </p:sp>
      <mc:AlternateContent xmlns:mc="http://schemas.openxmlformats.org/markup-compatibility/2006" xmlns:a14="http://schemas.microsoft.com/office/drawing/2010/main">
        <mc:Choice Requires="a14">
          <p:sp>
            <p:nvSpPr>
              <p:cNvPr id="3" name="TextBox 2"/>
              <p:cNvSpPr txBox="1"/>
              <p:nvPr/>
            </p:nvSpPr>
            <p:spPr>
              <a:xfrm>
                <a:off x="232012" y="2051684"/>
                <a:ext cx="8675687" cy="480631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mn-cs"/>
                  </a:rPr>
                  <a:t>At a frequency of 25 kHz the distance from either one of the closed ends of a tube of a hydrogen gas to the nearest displacement node of a standing wave is 0.026m.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a:ea typeface="+mn-ea"/>
                  <a:cs typeface="+mn-cs"/>
                </a:endParaRPr>
              </a:p>
              <a:p>
                <a:pPr marL="457200" marR="0" lvl="0" indent="-457200" algn="l" defTabSz="914400" rtl="0" eaLnBrk="1" fontAlgn="base" latinLnBrk="0" hangingPunct="1">
                  <a:lnSpc>
                    <a:spcPct val="100000"/>
                  </a:lnSpc>
                  <a:spcBef>
                    <a:spcPct val="0"/>
                  </a:spcBef>
                  <a:spcAft>
                    <a:spcPct val="0"/>
                  </a:spcAft>
                  <a:buClrTx/>
                  <a:buSzTx/>
                  <a:buFontTx/>
                  <a:buAutoNum type="alphaLcParenBoth"/>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mn-cs"/>
                  </a:rPr>
                  <a:t>Calculate the wave speed. </a:t>
                </a:r>
              </a:p>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𝜆</m:t>
                          </m:r>
                        </m:num>
                        <m:den>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den>
                      </m:f>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=0.026</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𝑚</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𝑎𝑛𝑑</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𝑣</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𝑓</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𝜆</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=0.052</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𝑚</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∗25</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𝑥</m:t>
                      </m:r>
                      <m:sSup>
                        <m:sSup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10</m:t>
                          </m:r>
                        </m:e>
                        <m:sup>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3</m:t>
                          </m:r>
                        </m:sup>
                      </m:sSup>
                      <m:sSup>
                        <m:sSup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𝑠</m:t>
                          </m:r>
                        </m:e>
                        <m:sup>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−1</m:t>
                          </m:r>
                        </m:sup>
                      </m:sSup>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=1300</m:t>
                      </m:r>
                      <m:f>
                        <m:f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𝑚</m:t>
                          </m:r>
                        </m:num>
                        <m:den>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𝑠</m:t>
                          </m:r>
                        </m:den>
                      </m:f>
                    </m:oMath>
                  </m:oMathPara>
                </a14:m>
                <a:endParaRPr kumimoji="0" lang="en-US" sz="24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mn-cs"/>
                  </a:rPr>
                  <a:t>(b) Replace hydrogen by air; where </a:t>
                </a:r>
                <a14:m>
                  <m:oMath xmlns:m="http://schemas.openxmlformats.org/officeDocument/2006/math">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𝑣</m:t>
                    </m:r>
                  </m:oMath>
                </a14:m>
                <a:r>
                  <a:rPr kumimoji="0" lang="en-US" sz="2400" b="0" i="0" u="none" strike="noStrike" kern="1200" cap="none" spc="0" normalizeH="0" baseline="0" noProof="0" dirty="0">
                    <a:ln>
                      <a:noFill/>
                    </a:ln>
                    <a:solidFill>
                      <a:srgbClr val="000000"/>
                    </a:solidFill>
                    <a:effectLst/>
                    <a:uLnTx/>
                    <a:uFillTx/>
                    <a:latin typeface="Times New Roman"/>
                    <a:ea typeface="+mn-ea"/>
                    <a:cs typeface="+mn-cs"/>
                  </a:rPr>
                  <a:t> is about 4 times less than hydrogen, what frequency of sound is needed to get the same standing wave wavelength?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mn-cs"/>
                  </a:rPr>
                  <a:t>		</a:t>
                </a:r>
                <a14:m>
                  <m:oMath xmlns:m="http://schemas.openxmlformats.org/officeDocument/2006/math">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𝑓</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f>
                      <m:f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𝑣</m:t>
                        </m:r>
                      </m:num>
                      <m:den>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𝜆</m:t>
                        </m:r>
                      </m:den>
                    </m:f>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f>
                      <m:f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f>
                          <m:f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1300</m:t>
                            </m:r>
                          </m:num>
                          <m:den>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4</m:t>
                            </m:r>
                          </m:den>
                        </m:f>
                      </m:num>
                      <m:den>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0.052</m:t>
                        </m:r>
                      </m:den>
                    </m:f>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=6250 </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𝐻𝑧</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=6.25 </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𝑘𝐻𝑧</m:t>
                    </m:r>
                  </m:oMath>
                </a14:m>
                <a:r>
                  <a:rPr kumimoji="0" lang="en-US" sz="2400" b="0" i="0" u="none" strike="noStrike" kern="1200" cap="none" spc="0" normalizeH="0" baseline="0" noProof="0" dirty="0">
                    <a:ln>
                      <a:noFill/>
                    </a:ln>
                    <a:solidFill>
                      <a:srgbClr val="000000"/>
                    </a:solidFill>
                    <a:effectLst/>
                    <a:uLnTx/>
                    <a:uFillTx/>
                    <a:latin typeface="Times New Roman"/>
                    <a:ea typeface="+mn-ea"/>
                    <a:cs typeface="+mn-cs"/>
                  </a:rPr>
                  <a:t> </a:t>
                </a:r>
              </a:p>
            </p:txBody>
          </p:sp>
        </mc:Choice>
        <mc:Fallback xmlns="">
          <p:sp>
            <p:nvSpPr>
              <p:cNvPr id="3" name="TextBox 2"/>
              <p:cNvSpPr txBox="1">
                <a:spLocks noRot="1" noChangeAspect="1" noMove="1" noResize="1" noEditPoints="1" noAdjustHandles="1" noChangeArrowheads="1" noChangeShapeType="1" noTextEdit="1"/>
              </p:cNvSpPr>
              <p:nvPr/>
            </p:nvSpPr>
            <p:spPr>
              <a:xfrm>
                <a:off x="232012" y="2051684"/>
                <a:ext cx="8675687" cy="4806316"/>
              </a:xfrm>
              <a:prstGeom prst="rect">
                <a:avLst/>
              </a:prstGeom>
              <a:blipFill rotWithShape="0">
                <a:blip r:embed="rId3"/>
                <a:stretch>
                  <a:fillRect l="-1054" t="-1015" r="-141"/>
                </a:stretch>
              </a:blipFill>
            </p:spPr>
            <p:txBody>
              <a:bodyPr/>
              <a:lstStyle/>
              <a:p>
                <a:r>
                  <a:rPr lang="en-US">
                    <a:noFill/>
                  </a:rPr>
                  <a:t> </a:t>
                </a:r>
              </a:p>
            </p:txBody>
          </p:sp>
        </mc:Fallback>
      </mc:AlternateContent>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Arial" charset="0"/>
                <a:ea typeface="ＭＳ Ｐゴシック" charset="0"/>
                <a:cs typeface="Arial"/>
              </a:rPr>
              <a:t>© 2016 Pearson Education, Inc.</a:t>
            </a:r>
            <a:endParaRPr kumimoji="0" lang="en-GB" sz="900" b="0" i="0" u="none" strike="noStrike" kern="1200" cap="none" spc="0" normalizeH="0" baseline="0" noProof="0" dirty="0">
              <a:ln>
                <a:noFill/>
              </a:ln>
              <a:solidFill>
                <a:srgbClr val="000000"/>
              </a:solidFill>
              <a:effectLst/>
              <a:uLnTx/>
              <a:uFillTx/>
              <a:latin typeface="Arial" charset="0"/>
              <a:ea typeface="ＭＳ Ｐゴシック" charset="0"/>
              <a:cs typeface="Arial"/>
            </a:endParaRPr>
          </a:p>
        </p:txBody>
      </p:sp>
      <p:pic>
        <p:nvPicPr>
          <p:cNvPr id="2" name="Picture 1" descr="12_Pg371_UnFigu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 y="762000"/>
            <a:ext cx="8601456" cy="5327904"/>
          </a:xfrm>
          <a:prstGeom prst="rect">
            <a:avLst/>
          </a:prstGeom>
        </p:spPr>
      </p:pic>
      <p:sp>
        <p:nvSpPr>
          <p:cNvPr id="4" name="TextBox 3"/>
          <p:cNvSpPr txBox="1"/>
          <p:nvPr/>
        </p:nvSpPr>
        <p:spPr>
          <a:xfrm>
            <a:off x="1219200" y="167640"/>
            <a:ext cx="722376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a:cs typeface="+mn-cs"/>
              </a:rPr>
              <a:t>9000 year old  bone flutes from china</a:t>
            </a:r>
          </a:p>
        </p:txBody>
      </p:sp>
    </p:spTree>
    <p:extLst>
      <p:ext uri="{BB962C8B-B14F-4D97-AF65-F5344CB8AC3E}">
        <p14:creationId xmlns:p14="http://schemas.microsoft.com/office/powerpoint/2010/main" val="25143662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2_23_Figure.jpg"/>
          <p:cNvPicPr>
            <a:picLocks noChangeAspect="1"/>
          </p:cNvPicPr>
          <p:nvPr/>
        </p:nvPicPr>
        <p:blipFill rotWithShape="1">
          <a:blip r:embed="rId2">
            <a:extLst>
              <a:ext uri="{28A0092B-C50C-407E-A947-70E740481C1C}">
                <a14:useLocalDpi xmlns:a14="http://schemas.microsoft.com/office/drawing/2010/main" val="0"/>
              </a:ext>
            </a:extLst>
          </a:blip>
          <a:srcRect b="2811"/>
          <a:stretch/>
        </p:blipFill>
        <p:spPr>
          <a:xfrm>
            <a:off x="5185671" y="934236"/>
            <a:ext cx="2755424" cy="4955155"/>
          </a:xfrm>
          <a:prstGeom prst="rect">
            <a:avLst/>
          </a:prstGeom>
        </p:spPr>
      </p:pic>
      <p:sp>
        <p:nvSpPr>
          <p:cNvPr id="7" name="TextBox 6"/>
          <p:cNvSpPr txBox="1"/>
          <p:nvPr/>
        </p:nvSpPr>
        <p:spPr>
          <a:xfrm>
            <a:off x="1639843" y="1404948"/>
            <a:ext cx="2933380" cy="646331"/>
          </a:xfrm>
          <a:prstGeom prst="rect">
            <a:avLst/>
          </a:prstGeom>
          <a:noFill/>
          <a:ln>
            <a:solidFill>
              <a:schemeClr val="tx1"/>
            </a:solidFill>
          </a:ln>
        </p:spPr>
        <p:txBody>
          <a:bodyPr wrap="square" rtlCol="0">
            <a:spAutoFit/>
          </a:bodyPr>
          <a:lstStyle/>
          <a:p>
            <a:pPr defTabSz="685800"/>
            <a:r>
              <a:rPr lang="en-US" sz="1800" kern="1200" dirty="0">
                <a:solidFill>
                  <a:srgbClr val="FF0000"/>
                </a:solidFill>
                <a:latin typeface="Times New Roman" panose="02020603050405020304" pitchFamily="18" charset="0"/>
                <a:ea typeface="+mn-ea"/>
                <a:cs typeface="Times New Roman" panose="02020603050405020304" pitchFamily="18" charset="0"/>
              </a:rPr>
              <a:t>Open Pipe and Normal Modes</a:t>
            </a:r>
          </a:p>
        </p:txBody>
      </p:sp>
      <mc:AlternateContent xmlns:mc="http://schemas.openxmlformats.org/markup-compatibility/2006" xmlns:a14="http://schemas.microsoft.com/office/drawing/2010/main">
        <mc:Choice Requires="a14">
          <p:sp>
            <p:nvSpPr>
              <p:cNvPr id="11" name="TextBox 10"/>
              <p:cNvSpPr txBox="1"/>
              <p:nvPr/>
            </p:nvSpPr>
            <p:spPr>
              <a:xfrm>
                <a:off x="1639843" y="1995882"/>
                <a:ext cx="2866956" cy="3327129"/>
              </a:xfrm>
              <a:prstGeom prst="rect">
                <a:avLst/>
              </a:prstGeom>
              <a:noFill/>
              <a:ln>
                <a:solidFill>
                  <a:schemeClr val="tx1"/>
                </a:solidFill>
              </a:ln>
            </p:spPr>
            <p:txBody>
              <a:bodyPr wrap="square" rtlCol="0">
                <a:spAutoFit/>
              </a:bodyPr>
              <a:lstStyle/>
              <a:p>
                <a:pPr defTabSz="685800"/>
                <a14:m>
                  <m:oMath xmlns:m="http://schemas.openxmlformats.org/officeDocument/2006/math">
                    <m:r>
                      <a:rPr lang="en-US" sz="1800" i="1" kern="1200">
                        <a:solidFill>
                          <a:prstClr val="black"/>
                        </a:solidFill>
                        <a:latin typeface="Cambria Math" panose="02040503050406030204" pitchFamily="18" charset="0"/>
                        <a:ea typeface="+mn-ea"/>
                        <a:cs typeface="Times New Roman" panose="02020603050405020304" pitchFamily="18" charset="0"/>
                      </a:rPr>
                      <m:t>𝐿</m:t>
                    </m:r>
                    <m:r>
                      <a:rPr lang="en-US" sz="1800" i="1" kern="1200">
                        <a:solidFill>
                          <a:prstClr val="black"/>
                        </a:solidFill>
                        <a:latin typeface="Cambria Math" panose="02040503050406030204" pitchFamily="18" charset="0"/>
                        <a:ea typeface="+mn-ea"/>
                        <a:cs typeface="Times New Roman" panose="02020603050405020304" pitchFamily="18" charset="0"/>
                      </a:rPr>
                      <m:t>=</m:t>
                    </m:r>
                    <m:r>
                      <a:rPr lang="en-US" sz="1800" i="1" kern="1200">
                        <a:solidFill>
                          <a:prstClr val="black"/>
                        </a:solidFill>
                        <a:latin typeface="Cambria Math" panose="02040503050406030204" pitchFamily="18" charset="0"/>
                        <a:ea typeface="+mn-ea"/>
                        <a:cs typeface="Times New Roman" panose="02020603050405020304" pitchFamily="18" charset="0"/>
                      </a:rPr>
                      <m:t>𝑛</m:t>
                    </m:r>
                    <m:f>
                      <m:fPr>
                        <m:ctrlPr>
                          <a:rPr lang="en-US" sz="1800" i="1" kern="1200">
                            <a:solidFill>
                              <a:prstClr val="black"/>
                            </a:solidFill>
                            <a:latin typeface="Cambria Math" panose="02040503050406030204" pitchFamily="18" charset="0"/>
                            <a:ea typeface="+mn-ea"/>
                            <a:cs typeface="Times New Roman" panose="02020603050405020304" pitchFamily="18" charset="0"/>
                          </a:rPr>
                        </m:ctrlPr>
                      </m:fPr>
                      <m:num>
                        <m:sSub>
                          <m:sSubPr>
                            <m:ctrlPr>
                              <a:rPr lang="en-US" sz="1800" i="1" kern="1200">
                                <a:solidFill>
                                  <a:prstClr val="black"/>
                                </a:solidFill>
                                <a:latin typeface="Cambria Math" panose="02040503050406030204" pitchFamily="18" charset="0"/>
                                <a:ea typeface="+mn-ea"/>
                                <a:cs typeface="Times New Roman" panose="02020603050405020304" pitchFamily="18" charset="0"/>
                              </a:rPr>
                            </m:ctrlPr>
                          </m:sSubPr>
                          <m:e>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𝜆</m:t>
                            </m:r>
                          </m:e>
                          <m:sub>
                            <m:r>
                              <a:rPr lang="en-US" sz="1800" i="1" kern="1200">
                                <a:solidFill>
                                  <a:prstClr val="black"/>
                                </a:solidFill>
                                <a:latin typeface="Cambria Math" panose="02040503050406030204" pitchFamily="18" charset="0"/>
                                <a:ea typeface="+mn-ea"/>
                                <a:cs typeface="Times New Roman" panose="02020603050405020304" pitchFamily="18" charset="0"/>
                              </a:rPr>
                              <m:t>𝑛</m:t>
                            </m:r>
                          </m:sub>
                        </m:sSub>
                      </m:num>
                      <m:den>
                        <m:r>
                          <a:rPr lang="en-US" sz="1800" i="1" kern="1200">
                            <a:solidFill>
                              <a:prstClr val="black"/>
                            </a:solidFill>
                            <a:latin typeface="Cambria Math" panose="02040503050406030204" pitchFamily="18" charset="0"/>
                            <a:ea typeface="+mn-ea"/>
                            <a:cs typeface="Times New Roman" panose="02020603050405020304" pitchFamily="18" charset="0"/>
                          </a:rPr>
                          <m:t>2</m:t>
                        </m:r>
                      </m:den>
                    </m:f>
                  </m:oMath>
                </a14:m>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i="1" kern="1200" dirty="0">
                    <a:solidFill>
                      <a:prstClr val="black"/>
                    </a:solidFill>
                    <a:latin typeface="Times New Roman" panose="02020603050405020304" pitchFamily="18" charset="0"/>
                    <a:ea typeface="+mn-ea"/>
                    <a:cs typeface="Times New Roman" panose="02020603050405020304" pitchFamily="18" charset="0"/>
                  </a:rPr>
                  <a:t>n</a:t>
                </a:r>
                <a:r>
                  <a:rPr lang="en-US" sz="1800" kern="1200" dirty="0">
                    <a:solidFill>
                      <a:prstClr val="black"/>
                    </a:solidFill>
                    <a:latin typeface="Times New Roman" panose="02020603050405020304" pitchFamily="18" charset="0"/>
                    <a:ea typeface="+mn-ea"/>
                    <a:cs typeface="Times New Roman" panose="02020603050405020304" pitchFamily="18" charset="0"/>
                  </a:rPr>
                  <a:t> = 1, 2, 3, ….)</a:t>
                </a:r>
              </a:p>
              <a:p>
                <a:pPr defTabSz="685800"/>
                <a:endParaRPr lang="en-US" sz="600" kern="1200" dirty="0">
                  <a:solidFill>
                    <a:prstClr val="black"/>
                  </a:solidFill>
                  <a:latin typeface="Times New Roman" panose="02020603050405020304" pitchFamily="18" charset="0"/>
                  <a:ea typeface="+mn-ea"/>
                  <a:cs typeface="Times New Roman" panose="02020603050405020304" pitchFamily="18" charset="0"/>
                </a:endParaRP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Allowed wavelengths:</a:t>
                </a:r>
              </a:p>
              <a:p>
                <a:pPr defTabSz="685800"/>
                <a:endParaRPr lang="en-US" sz="600" kern="1200" dirty="0">
                  <a:solidFill>
                    <a:prstClr val="black"/>
                  </a:solidFill>
                  <a:latin typeface="Times New Roman" panose="02020603050405020304" pitchFamily="18" charset="0"/>
                  <a:ea typeface="+mn-ea"/>
                  <a:cs typeface="Times New Roman" panose="02020603050405020304" pitchFamily="18" charset="0"/>
                </a:endParaRPr>
              </a:p>
              <a:p>
                <a:pPr defTabSz="685800"/>
                <a:r>
                  <a:rPr lang="en-US" sz="1800" kern="1200" dirty="0">
                    <a:solidFill>
                      <a:prstClr val="black"/>
                    </a:solidFill>
                    <a:latin typeface="Calibri" panose="020F0502020204030204"/>
                    <a:ea typeface="+mn-ea"/>
                    <a:cs typeface="Times New Roman" panose="02020603050405020304" pitchFamily="18" charset="0"/>
                  </a:rPr>
                  <a:t>      </a:t>
                </a:r>
                <a14:m>
                  <m:oMath xmlns:m="http://schemas.openxmlformats.org/officeDocument/2006/math">
                    <m:sSub>
                      <m:sSubPr>
                        <m:ctrlPr>
                          <a:rPr lang="en-US" sz="1800" i="1" kern="1200">
                            <a:solidFill>
                              <a:prstClr val="black"/>
                            </a:solidFill>
                            <a:latin typeface="Cambria Math" panose="02040503050406030204" pitchFamily="18" charset="0"/>
                            <a:ea typeface="+mn-ea"/>
                            <a:cs typeface="Times New Roman" panose="02020603050405020304" pitchFamily="18" charset="0"/>
                          </a:rPr>
                        </m:ctrlPr>
                      </m:sSubPr>
                      <m:e>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𝜆</m:t>
                        </m:r>
                      </m:e>
                      <m:sub>
                        <m:r>
                          <a:rPr lang="en-US" sz="1800" i="1" kern="1200">
                            <a:solidFill>
                              <a:prstClr val="black"/>
                            </a:solidFill>
                            <a:latin typeface="Cambria Math" panose="02040503050406030204" pitchFamily="18" charset="0"/>
                            <a:ea typeface="+mn-ea"/>
                            <a:cs typeface="Times New Roman" panose="02020603050405020304" pitchFamily="18" charset="0"/>
                          </a:rPr>
                          <m:t>𝑛</m:t>
                        </m:r>
                      </m:sub>
                    </m:sSub>
                    <m:r>
                      <a:rPr lang="en-US" sz="1800" i="1" kern="1200">
                        <a:solidFill>
                          <a:prstClr val="black"/>
                        </a:solidFill>
                        <a:latin typeface="Cambria Math" panose="02040503050406030204" pitchFamily="18" charset="0"/>
                        <a:ea typeface="+mn-ea"/>
                        <a:cs typeface="Times New Roman" panose="02020603050405020304" pitchFamily="18" charset="0"/>
                      </a:rPr>
                      <m:t>=</m:t>
                    </m:r>
                    <m:f>
                      <m:fPr>
                        <m:ctrlPr>
                          <a:rPr lang="en-US" sz="1800" i="1" kern="1200">
                            <a:solidFill>
                              <a:prstClr val="black"/>
                            </a:solidFill>
                            <a:latin typeface="Cambria Math" panose="02040503050406030204" pitchFamily="18" charset="0"/>
                            <a:ea typeface="+mn-ea"/>
                            <a:cs typeface="Times New Roman" panose="02020603050405020304" pitchFamily="18" charset="0"/>
                          </a:rPr>
                        </m:ctrlPr>
                      </m:fPr>
                      <m:num>
                        <m:r>
                          <a:rPr lang="en-US" sz="1800" i="1" kern="1200">
                            <a:solidFill>
                              <a:prstClr val="black"/>
                            </a:solidFill>
                            <a:latin typeface="Cambria Math" panose="02040503050406030204" pitchFamily="18" charset="0"/>
                            <a:ea typeface="+mn-ea"/>
                            <a:cs typeface="Times New Roman" panose="02020603050405020304" pitchFamily="18" charset="0"/>
                          </a:rPr>
                          <m:t>2</m:t>
                        </m:r>
                        <m:r>
                          <a:rPr lang="en-US" sz="1800" i="1" kern="1200">
                            <a:solidFill>
                              <a:prstClr val="black"/>
                            </a:solidFill>
                            <a:latin typeface="Cambria Math" panose="02040503050406030204" pitchFamily="18" charset="0"/>
                            <a:ea typeface="+mn-ea"/>
                            <a:cs typeface="Times New Roman" panose="02020603050405020304" pitchFamily="18" charset="0"/>
                          </a:rPr>
                          <m:t>𝐿</m:t>
                        </m:r>
                      </m:num>
                      <m:den>
                        <m:r>
                          <a:rPr lang="en-US" sz="1800" i="1" kern="1200">
                            <a:solidFill>
                              <a:prstClr val="black"/>
                            </a:solidFill>
                            <a:latin typeface="Cambria Math" panose="02040503050406030204" pitchFamily="18" charset="0"/>
                            <a:ea typeface="+mn-ea"/>
                            <a:cs typeface="Times New Roman" panose="02020603050405020304" pitchFamily="18" charset="0"/>
                          </a:rPr>
                          <m:t>𝑛</m:t>
                        </m:r>
                      </m:den>
                    </m:f>
                  </m:oMath>
                </a14:m>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i="1" kern="1200" dirty="0">
                    <a:solidFill>
                      <a:prstClr val="black"/>
                    </a:solidFill>
                    <a:latin typeface="Times New Roman" panose="02020603050405020304" pitchFamily="18" charset="0"/>
                    <a:ea typeface="+mn-ea"/>
                    <a:cs typeface="Times New Roman" panose="02020603050405020304" pitchFamily="18" charset="0"/>
                  </a:rPr>
                  <a:t>n</a:t>
                </a:r>
                <a:r>
                  <a:rPr lang="en-US" sz="1800" kern="1200" dirty="0">
                    <a:solidFill>
                      <a:prstClr val="black"/>
                    </a:solidFill>
                    <a:latin typeface="Times New Roman" panose="02020603050405020304" pitchFamily="18" charset="0"/>
                    <a:ea typeface="+mn-ea"/>
                    <a:cs typeface="Times New Roman" panose="02020603050405020304" pitchFamily="18" charset="0"/>
                  </a:rPr>
                  <a:t> = 1, 2, 3, …)</a:t>
                </a:r>
              </a:p>
              <a:p>
                <a:pPr defTabSz="685800"/>
                <a:endParaRPr lang="en-US" sz="600" kern="1200" dirty="0">
                  <a:solidFill>
                    <a:prstClr val="black"/>
                  </a:solidFill>
                  <a:latin typeface="Times New Roman" panose="02020603050405020304" pitchFamily="18" charset="0"/>
                  <a:ea typeface="+mn-ea"/>
                  <a:cs typeface="Times New Roman" panose="02020603050405020304" pitchFamily="18" charset="0"/>
                </a:endParaRP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Allowed frequencies:</a:t>
                </a:r>
              </a:p>
              <a:p>
                <a:pPr defTabSz="685800"/>
                <a:endParaRPr lang="en-US" sz="600" kern="1200" dirty="0">
                  <a:solidFill>
                    <a:prstClr val="black"/>
                  </a:solidFill>
                  <a:latin typeface="Times New Roman" panose="02020603050405020304" pitchFamily="18" charset="0"/>
                  <a:ea typeface="+mn-ea"/>
                  <a:cs typeface="Times New Roman" panose="02020603050405020304" pitchFamily="18" charset="0"/>
                </a:endParaRPr>
              </a:p>
              <a:p>
                <a:pPr defTabSz="685800"/>
                <a:r>
                  <a:rPr lang="en-US" sz="1800" kern="1200" dirty="0">
                    <a:solidFill>
                      <a:prstClr val="black"/>
                    </a:solidFill>
                    <a:latin typeface="Calibri" panose="020F0502020204030204"/>
                    <a:ea typeface="+mn-ea"/>
                    <a:cs typeface="Times New Roman" panose="02020603050405020304" pitchFamily="18" charset="0"/>
                  </a:rPr>
                  <a:t>      </a:t>
                </a:r>
                <a14:m>
                  <m:oMath xmlns:m="http://schemas.openxmlformats.org/officeDocument/2006/math">
                    <m:sSub>
                      <m:sSubPr>
                        <m:ctrlPr>
                          <a:rPr lang="en-US" sz="1800" i="1" kern="1200">
                            <a:solidFill>
                              <a:prstClr val="black"/>
                            </a:solidFill>
                            <a:latin typeface="Cambria Math" panose="02040503050406030204" pitchFamily="18" charset="0"/>
                            <a:ea typeface="+mn-ea"/>
                            <a:cs typeface="Times New Roman" panose="02020603050405020304" pitchFamily="18" charset="0"/>
                          </a:rPr>
                        </m:ctrlPr>
                      </m:sSubPr>
                      <m:e>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𝑓</m:t>
                        </m:r>
                      </m:e>
                      <m:sub>
                        <m:r>
                          <a:rPr lang="en-US" sz="1800" i="1" kern="1200">
                            <a:solidFill>
                              <a:prstClr val="black"/>
                            </a:solidFill>
                            <a:latin typeface="Cambria Math" panose="02040503050406030204" pitchFamily="18" charset="0"/>
                            <a:ea typeface="+mn-ea"/>
                            <a:cs typeface="Times New Roman" panose="02020603050405020304" pitchFamily="18" charset="0"/>
                          </a:rPr>
                          <m:t>𝑛</m:t>
                        </m:r>
                      </m:sub>
                    </m:sSub>
                    <m:r>
                      <a:rPr lang="en-US" sz="1800" i="1" kern="1200">
                        <a:solidFill>
                          <a:prstClr val="black"/>
                        </a:solidFill>
                        <a:latin typeface="Cambria Math" panose="02040503050406030204" pitchFamily="18" charset="0"/>
                        <a:ea typeface="+mn-ea"/>
                        <a:cs typeface="Times New Roman" panose="02020603050405020304" pitchFamily="18" charset="0"/>
                      </a:rPr>
                      <m:t>=</m:t>
                    </m:r>
                    <m:f>
                      <m:fPr>
                        <m:ctrlPr>
                          <a:rPr lang="en-US" sz="1800" i="1" kern="1200">
                            <a:solidFill>
                              <a:prstClr val="black"/>
                            </a:solidFill>
                            <a:latin typeface="Cambria Math" panose="02040503050406030204" pitchFamily="18" charset="0"/>
                            <a:ea typeface="+mn-ea"/>
                            <a:cs typeface="Times New Roman" panose="02020603050405020304" pitchFamily="18" charset="0"/>
                          </a:rPr>
                        </m:ctrlPr>
                      </m:fPr>
                      <m:num>
                        <m:r>
                          <a:rPr lang="en-US" sz="1800" i="1" kern="1200">
                            <a:solidFill>
                              <a:prstClr val="black"/>
                            </a:solidFill>
                            <a:latin typeface="Cambria Math" panose="02040503050406030204" pitchFamily="18" charset="0"/>
                            <a:ea typeface="+mn-ea"/>
                            <a:cs typeface="Times New Roman" panose="02020603050405020304" pitchFamily="18" charset="0"/>
                          </a:rPr>
                          <m:t>𝑣</m:t>
                        </m:r>
                      </m:num>
                      <m:den>
                        <m:sSub>
                          <m:sSubPr>
                            <m:ctrlPr>
                              <a:rPr lang="en-US" sz="1800" i="1" kern="1200">
                                <a:solidFill>
                                  <a:prstClr val="black"/>
                                </a:solidFill>
                                <a:latin typeface="Cambria Math" panose="02040503050406030204" pitchFamily="18" charset="0"/>
                                <a:ea typeface="+mn-ea"/>
                                <a:cs typeface="Times New Roman" panose="02020603050405020304" pitchFamily="18" charset="0"/>
                              </a:rPr>
                            </m:ctrlPr>
                          </m:sSubPr>
                          <m:e>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𝜆</m:t>
                            </m:r>
                          </m:e>
                          <m:sub>
                            <m:r>
                              <a:rPr lang="en-US" sz="1800" i="1" kern="1200">
                                <a:solidFill>
                                  <a:prstClr val="black"/>
                                </a:solidFill>
                                <a:latin typeface="Cambria Math" panose="02040503050406030204" pitchFamily="18" charset="0"/>
                                <a:ea typeface="+mn-ea"/>
                                <a:cs typeface="Times New Roman" panose="02020603050405020304" pitchFamily="18" charset="0"/>
                              </a:rPr>
                              <m:t>𝑛</m:t>
                            </m:r>
                          </m:sub>
                        </m:sSub>
                      </m:den>
                    </m:f>
                    <m:r>
                      <a:rPr lang="en-US" sz="1800" i="1" kern="1200">
                        <a:solidFill>
                          <a:prstClr val="black"/>
                        </a:solidFill>
                        <a:latin typeface="Cambria Math" panose="02040503050406030204" pitchFamily="18" charset="0"/>
                        <a:ea typeface="+mn-ea"/>
                        <a:cs typeface="Times New Roman" panose="02020603050405020304" pitchFamily="18" charset="0"/>
                      </a:rPr>
                      <m:t>=</m:t>
                    </m:r>
                    <m:r>
                      <a:rPr lang="en-US" sz="1800" i="1" kern="1200">
                        <a:solidFill>
                          <a:prstClr val="black"/>
                        </a:solidFill>
                        <a:latin typeface="Cambria Math" panose="02040503050406030204" pitchFamily="18" charset="0"/>
                        <a:ea typeface="+mn-ea"/>
                        <a:cs typeface="Times New Roman" panose="02020603050405020304" pitchFamily="18" charset="0"/>
                      </a:rPr>
                      <m:t>𝑛</m:t>
                    </m:r>
                    <m:f>
                      <m:fPr>
                        <m:ctrlPr>
                          <a:rPr lang="en-US" sz="1800" i="1" kern="1200">
                            <a:solidFill>
                              <a:prstClr val="black"/>
                            </a:solidFill>
                            <a:latin typeface="Cambria Math" panose="02040503050406030204" pitchFamily="18" charset="0"/>
                            <a:ea typeface="+mn-ea"/>
                            <a:cs typeface="Times New Roman" panose="02020603050405020304" pitchFamily="18" charset="0"/>
                          </a:rPr>
                        </m:ctrlPr>
                      </m:fPr>
                      <m:num>
                        <m:r>
                          <a:rPr lang="en-US" sz="1800" i="1" kern="1200">
                            <a:solidFill>
                              <a:prstClr val="black"/>
                            </a:solidFill>
                            <a:latin typeface="Cambria Math" panose="02040503050406030204" pitchFamily="18" charset="0"/>
                            <a:ea typeface="+mn-ea"/>
                            <a:cs typeface="Times New Roman" panose="02020603050405020304" pitchFamily="18" charset="0"/>
                          </a:rPr>
                          <m:t>𝑣</m:t>
                        </m:r>
                      </m:num>
                      <m:den>
                        <m:r>
                          <a:rPr lang="en-US" sz="1800" i="1" kern="1200">
                            <a:solidFill>
                              <a:prstClr val="black"/>
                            </a:solidFill>
                            <a:latin typeface="Cambria Math" panose="02040503050406030204" pitchFamily="18" charset="0"/>
                            <a:ea typeface="+mn-ea"/>
                            <a:cs typeface="Times New Roman" panose="02020603050405020304" pitchFamily="18" charset="0"/>
                          </a:rPr>
                          <m:t>2</m:t>
                        </m:r>
                        <m:r>
                          <a:rPr lang="en-US" sz="1800" i="1" kern="1200">
                            <a:solidFill>
                              <a:prstClr val="black"/>
                            </a:solidFill>
                            <a:latin typeface="Cambria Math" panose="02040503050406030204" pitchFamily="18" charset="0"/>
                            <a:ea typeface="+mn-ea"/>
                            <a:cs typeface="Times New Roman" panose="02020603050405020304" pitchFamily="18" charset="0"/>
                          </a:rPr>
                          <m:t>𝐿</m:t>
                        </m:r>
                      </m:den>
                    </m:f>
                    <m:r>
                      <a:rPr lang="en-US" sz="1800" i="1" kern="1200">
                        <a:solidFill>
                          <a:prstClr val="black"/>
                        </a:solidFill>
                        <a:latin typeface="Cambria Math" panose="02040503050406030204" pitchFamily="18" charset="0"/>
                        <a:ea typeface="+mn-ea"/>
                        <a:cs typeface="Times New Roman" panose="02020603050405020304" pitchFamily="18" charset="0"/>
                      </a:rPr>
                      <m:t>=</m:t>
                    </m:r>
                    <m:r>
                      <a:rPr lang="en-US" sz="1800" i="1" kern="1200">
                        <a:solidFill>
                          <a:prstClr val="black"/>
                        </a:solidFill>
                        <a:latin typeface="Cambria Math" panose="02040503050406030204" pitchFamily="18" charset="0"/>
                        <a:ea typeface="+mn-ea"/>
                        <a:cs typeface="Times New Roman" panose="02020603050405020304" pitchFamily="18" charset="0"/>
                      </a:rPr>
                      <m:t>𝑛</m:t>
                    </m:r>
                    <m:sSub>
                      <m:sSubPr>
                        <m:ctrlPr>
                          <a:rPr lang="en-US" sz="1800" i="1" kern="1200">
                            <a:solidFill>
                              <a:prstClr val="black"/>
                            </a:solidFill>
                            <a:latin typeface="Cambria Math" panose="02040503050406030204" pitchFamily="18" charset="0"/>
                            <a:ea typeface="+mn-ea"/>
                            <a:cs typeface="Times New Roman" panose="02020603050405020304" pitchFamily="18" charset="0"/>
                          </a:rPr>
                        </m:ctrlPr>
                      </m:sSubPr>
                      <m:e>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𝑓</m:t>
                        </m:r>
                      </m:e>
                      <m:sub>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Sub>
                  </m:oMath>
                </a14:m>
                <a:endParaRPr lang="en-US" sz="1800" kern="1200" dirty="0">
                  <a:solidFill>
                    <a:prstClr val="black"/>
                  </a:solidFill>
                  <a:latin typeface="Times New Roman" panose="02020603050405020304" pitchFamily="18" charset="0"/>
                  <a:ea typeface="+mn-ea"/>
                  <a:cs typeface="Times New Roman" panose="02020603050405020304" pitchFamily="18" charset="0"/>
                </a:endParaRP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i="1" kern="1200" dirty="0">
                    <a:solidFill>
                      <a:prstClr val="black"/>
                    </a:solidFill>
                    <a:latin typeface="Times New Roman" panose="02020603050405020304" pitchFamily="18" charset="0"/>
                    <a:ea typeface="+mn-ea"/>
                    <a:cs typeface="Times New Roman" panose="02020603050405020304" pitchFamily="18" charset="0"/>
                  </a:rPr>
                  <a:t>n</a:t>
                </a:r>
                <a:r>
                  <a:rPr lang="en-US" sz="1800" kern="1200" dirty="0">
                    <a:solidFill>
                      <a:prstClr val="black"/>
                    </a:solidFill>
                    <a:latin typeface="Times New Roman" panose="02020603050405020304" pitchFamily="18" charset="0"/>
                    <a:ea typeface="+mn-ea"/>
                    <a:cs typeface="Times New Roman" panose="02020603050405020304" pitchFamily="18" charset="0"/>
                  </a:rPr>
                  <a:t> = 1, 2, 3, …)</a:t>
                </a:r>
              </a:p>
              <a:p>
                <a:pPr defTabSz="685800"/>
                <a:endParaRPr lang="en-US" sz="600" kern="1200" dirty="0">
                  <a:solidFill>
                    <a:prstClr val="black"/>
                  </a:solidFill>
                  <a:latin typeface="Times New Roman" panose="02020603050405020304" pitchFamily="18" charset="0"/>
                  <a:ea typeface="+mn-ea"/>
                  <a:cs typeface="Times New Roman" panose="02020603050405020304" pitchFamily="18" charset="0"/>
                </a:endParaRP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Fundamental frequency:</a:t>
                </a:r>
              </a:p>
              <a:p>
                <a:pPr defTabSz="685800"/>
                <a:endParaRPr lang="en-US" sz="600" kern="1200" dirty="0">
                  <a:solidFill>
                    <a:prstClr val="black"/>
                  </a:solidFill>
                  <a:latin typeface="Times New Roman" panose="02020603050405020304" pitchFamily="18" charset="0"/>
                  <a:ea typeface="+mn-ea"/>
                  <a:cs typeface="Times New Roman" panose="02020603050405020304" pitchFamily="18" charset="0"/>
                </a:endParaRPr>
              </a:p>
              <a:p>
                <a:pPr defTabSz="685800"/>
                <a:r>
                  <a:rPr lang="en-US" sz="1800" kern="1200" dirty="0">
                    <a:solidFill>
                      <a:prstClr val="black"/>
                    </a:solidFill>
                    <a:latin typeface="Calibri" panose="020F0502020204030204"/>
                    <a:ea typeface="+mn-ea"/>
                    <a:cs typeface="Times New Roman" panose="02020603050405020304" pitchFamily="18" charset="0"/>
                  </a:rPr>
                  <a:t>      </a:t>
                </a:r>
                <a14:m>
                  <m:oMath xmlns:m="http://schemas.openxmlformats.org/officeDocument/2006/math">
                    <m:sSub>
                      <m:sSubPr>
                        <m:ctrlPr>
                          <a:rPr lang="en-US" sz="1800" i="1" kern="1200">
                            <a:solidFill>
                              <a:prstClr val="black"/>
                            </a:solidFill>
                            <a:latin typeface="Cambria Math" panose="02040503050406030204" pitchFamily="18" charset="0"/>
                            <a:ea typeface="+mn-ea"/>
                            <a:cs typeface="Times New Roman" panose="02020603050405020304" pitchFamily="18" charset="0"/>
                          </a:rPr>
                        </m:ctrlPr>
                      </m:sSubPr>
                      <m:e>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𝑓</m:t>
                        </m:r>
                      </m:e>
                      <m:sub>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Sub>
                    <m:r>
                      <a:rPr lang="en-US" sz="1800" i="1" kern="1200">
                        <a:solidFill>
                          <a:prstClr val="black"/>
                        </a:solidFill>
                        <a:latin typeface="Cambria Math" panose="02040503050406030204" pitchFamily="18" charset="0"/>
                        <a:ea typeface="+mn-ea"/>
                        <a:cs typeface="Times New Roman" panose="02020603050405020304" pitchFamily="18" charset="0"/>
                      </a:rPr>
                      <m:t>=</m:t>
                    </m:r>
                    <m:f>
                      <m:fPr>
                        <m:ctrlPr>
                          <a:rPr lang="en-US" sz="1800" i="1" kern="1200">
                            <a:solidFill>
                              <a:prstClr val="black"/>
                            </a:solidFill>
                            <a:latin typeface="Cambria Math" panose="02040503050406030204" pitchFamily="18" charset="0"/>
                            <a:ea typeface="+mn-ea"/>
                            <a:cs typeface="Times New Roman" panose="02020603050405020304" pitchFamily="18" charset="0"/>
                          </a:rPr>
                        </m:ctrlPr>
                      </m:fPr>
                      <m:num>
                        <m:r>
                          <a:rPr lang="en-US" sz="1800" i="1" kern="1200">
                            <a:solidFill>
                              <a:prstClr val="black"/>
                            </a:solidFill>
                            <a:latin typeface="Cambria Math" panose="02040503050406030204" pitchFamily="18" charset="0"/>
                            <a:ea typeface="+mn-ea"/>
                            <a:cs typeface="Times New Roman" panose="02020603050405020304" pitchFamily="18" charset="0"/>
                          </a:rPr>
                          <m:t>𝑣</m:t>
                        </m:r>
                      </m:num>
                      <m:den>
                        <m:r>
                          <a:rPr lang="en-US" sz="1800" i="1" kern="1200">
                            <a:solidFill>
                              <a:prstClr val="black"/>
                            </a:solidFill>
                            <a:latin typeface="Cambria Math" panose="02040503050406030204" pitchFamily="18" charset="0"/>
                            <a:ea typeface="+mn-ea"/>
                            <a:cs typeface="Times New Roman" panose="02020603050405020304" pitchFamily="18" charset="0"/>
                          </a:rPr>
                          <m:t>2</m:t>
                        </m:r>
                        <m:r>
                          <a:rPr lang="en-US" sz="1800" i="1" kern="1200">
                            <a:solidFill>
                              <a:prstClr val="black"/>
                            </a:solidFill>
                            <a:latin typeface="Cambria Math" panose="02040503050406030204" pitchFamily="18" charset="0"/>
                            <a:ea typeface="+mn-ea"/>
                            <a:cs typeface="Times New Roman" panose="02020603050405020304" pitchFamily="18" charset="0"/>
                          </a:rPr>
                          <m:t>𝐿</m:t>
                        </m:r>
                      </m:den>
                    </m:f>
                  </m:oMath>
                </a14:m>
                <a:endParaRPr lang="en-US" sz="1800" kern="1200" dirty="0">
                  <a:solidFill>
                    <a:prstClr val="black"/>
                  </a:solidFill>
                  <a:latin typeface="Times New Roman" panose="02020603050405020304" pitchFamily="18" charset="0"/>
                  <a:ea typeface="+mn-ea"/>
                  <a:cs typeface="Times New Roman" panose="02020603050405020304" pitchFamily="18"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1639843" y="1995882"/>
                <a:ext cx="2866956" cy="3327129"/>
              </a:xfrm>
              <a:prstGeom prst="rect">
                <a:avLst/>
              </a:prstGeom>
              <a:blipFill>
                <a:blip r:embed="rId3"/>
                <a:stretch>
                  <a:fillRect l="-1483" r="-424"/>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7867212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37613" y="1404948"/>
            <a:ext cx="3271303" cy="369332"/>
          </a:xfrm>
          <a:prstGeom prst="rect">
            <a:avLst/>
          </a:prstGeom>
          <a:noFill/>
          <a:ln>
            <a:solidFill>
              <a:schemeClr val="tx1"/>
            </a:solidFill>
          </a:ln>
        </p:spPr>
        <p:txBody>
          <a:bodyPr wrap="square" rtlCol="0">
            <a:spAutoFit/>
          </a:bodyPr>
          <a:lstStyle/>
          <a:p>
            <a:pPr defTabSz="685800"/>
            <a:r>
              <a:rPr lang="en-US" sz="1800" kern="1200" dirty="0">
                <a:solidFill>
                  <a:srgbClr val="FF0000"/>
                </a:solidFill>
                <a:latin typeface="Times New Roman" panose="02020603050405020304" pitchFamily="18" charset="0"/>
                <a:ea typeface="+mn-ea"/>
                <a:cs typeface="Times New Roman" panose="02020603050405020304" pitchFamily="18" charset="0"/>
              </a:rPr>
              <a:t>Stopped Pipe and Normal Modes</a:t>
            </a:r>
          </a:p>
        </p:txBody>
      </p:sp>
      <mc:AlternateContent xmlns:mc="http://schemas.openxmlformats.org/markup-compatibility/2006" xmlns:a14="http://schemas.microsoft.com/office/drawing/2010/main">
        <mc:Choice Requires="a14">
          <p:sp>
            <p:nvSpPr>
              <p:cNvPr id="11" name="TextBox 10"/>
              <p:cNvSpPr txBox="1"/>
              <p:nvPr/>
            </p:nvSpPr>
            <p:spPr>
              <a:xfrm>
                <a:off x="1598978" y="1995882"/>
                <a:ext cx="3029256" cy="3327129"/>
              </a:xfrm>
              <a:prstGeom prst="rect">
                <a:avLst/>
              </a:prstGeom>
              <a:noFill/>
              <a:ln>
                <a:solidFill>
                  <a:schemeClr val="tx1"/>
                </a:solidFill>
              </a:ln>
            </p:spPr>
            <p:txBody>
              <a:bodyPr wrap="square" rtlCol="0">
                <a:spAutoFit/>
              </a:bodyPr>
              <a:lstStyle/>
              <a:p>
                <a:pPr defTabSz="685800"/>
                <a14:m>
                  <m:oMath xmlns:m="http://schemas.openxmlformats.org/officeDocument/2006/math">
                    <m:r>
                      <a:rPr lang="en-US" sz="1800" i="1" kern="1200">
                        <a:solidFill>
                          <a:prstClr val="black"/>
                        </a:solidFill>
                        <a:latin typeface="Cambria Math" panose="02040503050406030204" pitchFamily="18" charset="0"/>
                        <a:ea typeface="+mn-ea"/>
                        <a:cs typeface="Times New Roman" panose="02020603050405020304" pitchFamily="18" charset="0"/>
                      </a:rPr>
                      <m:t>𝐿</m:t>
                    </m:r>
                    <m:r>
                      <a:rPr lang="en-US" sz="1800" i="1" kern="1200">
                        <a:solidFill>
                          <a:prstClr val="black"/>
                        </a:solidFill>
                        <a:latin typeface="Cambria Math" panose="02040503050406030204" pitchFamily="18" charset="0"/>
                        <a:ea typeface="+mn-ea"/>
                        <a:cs typeface="Times New Roman" panose="02020603050405020304" pitchFamily="18" charset="0"/>
                      </a:rPr>
                      <m:t>=</m:t>
                    </m:r>
                    <m:r>
                      <a:rPr lang="en-US" sz="1800" i="1" kern="1200">
                        <a:solidFill>
                          <a:prstClr val="black"/>
                        </a:solidFill>
                        <a:latin typeface="Cambria Math" panose="02040503050406030204" pitchFamily="18" charset="0"/>
                        <a:ea typeface="+mn-ea"/>
                        <a:cs typeface="Times New Roman" panose="02020603050405020304" pitchFamily="18" charset="0"/>
                      </a:rPr>
                      <m:t>𝑛</m:t>
                    </m:r>
                    <m:f>
                      <m:fPr>
                        <m:ctrlPr>
                          <a:rPr lang="en-US" sz="1800" i="1" kern="1200">
                            <a:solidFill>
                              <a:prstClr val="black"/>
                            </a:solidFill>
                            <a:latin typeface="Cambria Math" panose="02040503050406030204" pitchFamily="18" charset="0"/>
                            <a:ea typeface="+mn-ea"/>
                            <a:cs typeface="Times New Roman" panose="02020603050405020304" pitchFamily="18" charset="0"/>
                          </a:rPr>
                        </m:ctrlPr>
                      </m:fPr>
                      <m:num>
                        <m:sSub>
                          <m:sSubPr>
                            <m:ctrlPr>
                              <a:rPr lang="en-US" sz="1800" i="1" kern="1200">
                                <a:solidFill>
                                  <a:prstClr val="black"/>
                                </a:solidFill>
                                <a:latin typeface="Cambria Math" panose="02040503050406030204" pitchFamily="18" charset="0"/>
                                <a:ea typeface="+mn-ea"/>
                                <a:cs typeface="Times New Roman" panose="02020603050405020304" pitchFamily="18" charset="0"/>
                              </a:rPr>
                            </m:ctrlPr>
                          </m:sSubPr>
                          <m:e>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𝜆</m:t>
                            </m:r>
                          </m:e>
                          <m:sub>
                            <m:r>
                              <a:rPr lang="en-US" sz="1800" i="1" kern="1200">
                                <a:solidFill>
                                  <a:prstClr val="black"/>
                                </a:solidFill>
                                <a:latin typeface="Cambria Math" panose="02040503050406030204" pitchFamily="18" charset="0"/>
                                <a:ea typeface="+mn-ea"/>
                                <a:cs typeface="Times New Roman" panose="02020603050405020304" pitchFamily="18" charset="0"/>
                              </a:rPr>
                              <m:t>𝑛</m:t>
                            </m:r>
                          </m:sub>
                        </m:sSub>
                      </m:num>
                      <m:den>
                        <m:r>
                          <a:rPr lang="en-US" sz="1800" i="1" kern="1200">
                            <a:solidFill>
                              <a:prstClr val="black"/>
                            </a:solidFill>
                            <a:latin typeface="Cambria Math" panose="02040503050406030204" pitchFamily="18" charset="0"/>
                            <a:ea typeface="+mn-ea"/>
                            <a:cs typeface="Times New Roman" panose="02020603050405020304" pitchFamily="18" charset="0"/>
                          </a:rPr>
                          <m:t>4</m:t>
                        </m:r>
                      </m:den>
                    </m:f>
                  </m:oMath>
                </a14:m>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i="1" kern="1200" dirty="0">
                    <a:solidFill>
                      <a:prstClr val="black"/>
                    </a:solidFill>
                    <a:latin typeface="Times New Roman" panose="02020603050405020304" pitchFamily="18" charset="0"/>
                    <a:ea typeface="+mn-ea"/>
                    <a:cs typeface="Times New Roman" panose="02020603050405020304" pitchFamily="18" charset="0"/>
                  </a:rPr>
                  <a:t>n</a:t>
                </a:r>
                <a:r>
                  <a:rPr lang="en-US" sz="1800" kern="1200" dirty="0">
                    <a:solidFill>
                      <a:prstClr val="black"/>
                    </a:solidFill>
                    <a:latin typeface="Times New Roman" panose="02020603050405020304" pitchFamily="18" charset="0"/>
                    <a:ea typeface="+mn-ea"/>
                    <a:cs typeface="Times New Roman" panose="02020603050405020304" pitchFamily="18" charset="0"/>
                  </a:rPr>
                  <a:t> = 1, 3, 5, 7 ….)</a:t>
                </a:r>
              </a:p>
              <a:p>
                <a:pPr defTabSz="685800"/>
                <a:endParaRPr lang="en-US" sz="600" kern="1200" dirty="0">
                  <a:solidFill>
                    <a:prstClr val="black"/>
                  </a:solidFill>
                  <a:latin typeface="Times New Roman" panose="02020603050405020304" pitchFamily="18" charset="0"/>
                  <a:ea typeface="+mn-ea"/>
                  <a:cs typeface="Times New Roman" panose="02020603050405020304" pitchFamily="18" charset="0"/>
                </a:endParaRP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Allowed wavelengths:</a:t>
                </a:r>
              </a:p>
              <a:p>
                <a:pPr defTabSz="685800"/>
                <a:endParaRPr lang="en-US" sz="600" kern="1200" dirty="0">
                  <a:solidFill>
                    <a:prstClr val="black"/>
                  </a:solidFill>
                  <a:latin typeface="Times New Roman" panose="02020603050405020304" pitchFamily="18" charset="0"/>
                  <a:ea typeface="+mn-ea"/>
                  <a:cs typeface="Times New Roman" panose="02020603050405020304" pitchFamily="18" charset="0"/>
                </a:endParaRPr>
              </a:p>
              <a:p>
                <a:pPr defTabSz="685800"/>
                <a:r>
                  <a:rPr lang="en-US" sz="1800" kern="1200" dirty="0">
                    <a:solidFill>
                      <a:prstClr val="black"/>
                    </a:solidFill>
                    <a:latin typeface="Calibri" panose="020F0502020204030204"/>
                    <a:ea typeface="+mn-ea"/>
                    <a:cs typeface="Times New Roman" panose="02020603050405020304" pitchFamily="18" charset="0"/>
                  </a:rPr>
                  <a:t>      </a:t>
                </a:r>
                <a14:m>
                  <m:oMath xmlns:m="http://schemas.openxmlformats.org/officeDocument/2006/math">
                    <m:sSub>
                      <m:sSubPr>
                        <m:ctrlPr>
                          <a:rPr lang="en-US" sz="1800" i="1" kern="1200">
                            <a:solidFill>
                              <a:prstClr val="black"/>
                            </a:solidFill>
                            <a:latin typeface="Cambria Math" panose="02040503050406030204" pitchFamily="18" charset="0"/>
                            <a:ea typeface="+mn-ea"/>
                            <a:cs typeface="Times New Roman" panose="02020603050405020304" pitchFamily="18" charset="0"/>
                          </a:rPr>
                        </m:ctrlPr>
                      </m:sSubPr>
                      <m:e>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𝜆</m:t>
                        </m:r>
                      </m:e>
                      <m:sub>
                        <m:r>
                          <a:rPr lang="en-US" sz="1800" i="1" kern="1200">
                            <a:solidFill>
                              <a:prstClr val="black"/>
                            </a:solidFill>
                            <a:latin typeface="Cambria Math" panose="02040503050406030204" pitchFamily="18" charset="0"/>
                            <a:ea typeface="+mn-ea"/>
                            <a:cs typeface="Times New Roman" panose="02020603050405020304" pitchFamily="18" charset="0"/>
                          </a:rPr>
                          <m:t>𝑛</m:t>
                        </m:r>
                      </m:sub>
                    </m:sSub>
                    <m:r>
                      <a:rPr lang="en-US" sz="1800" i="1" kern="1200">
                        <a:solidFill>
                          <a:prstClr val="black"/>
                        </a:solidFill>
                        <a:latin typeface="Cambria Math" panose="02040503050406030204" pitchFamily="18" charset="0"/>
                        <a:ea typeface="+mn-ea"/>
                        <a:cs typeface="Times New Roman" panose="02020603050405020304" pitchFamily="18" charset="0"/>
                      </a:rPr>
                      <m:t>=</m:t>
                    </m:r>
                    <m:f>
                      <m:fPr>
                        <m:ctrlPr>
                          <a:rPr lang="en-US" sz="1800" i="1" kern="1200">
                            <a:solidFill>
                              <a:prstClr val="black"/>
                            </a:solidFill>
                            <a:latin typeface="Cambria Math" panose="02040503050406030204" pitchFamily="18" charset="0"/>
                            <a:ea typeface="+mn-ea"/>
                            <a:cs typeface="Times New Roman" panose="02020603050405020304" pitchFamily="18" charset="0"/>
                          </a:rPr>
                        </m:ctrlPr>
                      </m:fPr>
                      <m:num>
                        <m:r>
                          <a:rPr lang="en-US" sz="1800" i="1" kern="1200">
                            <a:solidFill>
                              <a:prstClr val="black"/>
                            </a:solidFill>
                            <a:latin typeface="Cambria Math" panose="02040503050406030204" pitchFamily="18" charset="0"/>
                            <a:ea typeface="+mn-ea"/>
                            <a:cs typeface="Times New Roman" panose="02020603050405020304" pitchFamily="18" charset="0"/>
                          </a:rPr>
                          <m:t>4</m:t>
                        </m:r>
                        <m:r>
                          <a:rPr lang="en-US" sz="1800" i="1" kern="1200">
                            <a:solidFill>
                              <a:prstClr val="black"/>
                            </a:solidFill>
                            <a:latin typeface="Cambria Math" panose="02040503050406030204" pitchFamily="18" charset="0"/>
                            <a:ea typeface="+mn-ea"/>
                            <a:cs typeface="Times New Roman" panose="02020603050405020304" pitchFamily="18" charset="0"/>
                          </a:rPr>
                          <m:t>𝐿</m:t>
                        </m:r>
                      </m:num>
                      <m:den>
                        <m:r>
                          <a:rPr lang="en-US" sz="1800" i="1" kern="1200">
                            <a:solidFill>
                              <a:prstClr val="black"/>
                            </a:solidFill>
                            <a:latin typeface="Cambria Math" panose="02040503050406030204" pitchFamily="18" charset="0"/>
                            <a:ea typeface="+mn-ea"/>
                            <a:cs typeface="Times New Roman" panose="02020603050405020304" pitchFamily="18" charset="0"/>
                          </a:rPr>
                          <m:t>𝑛</m:t>
                        </m:r>
                      </m:den>
                    </m:f>
                  </m:oMath>
                </a14:m>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i="1" kern="1200" dirty="0">
                    <a:solidFill>
                      <a:prstClr val="black"/>
                    </a:solidFill>
                    <a:latin typeface="Times New Roman" panose="02020603050405020304" pitchFamily="18" charset="0"/>
                    <a:ea typeface="+mn-ea"/>
                    <a:cs typeface="Times New Roman" panose="02020603050405020304" pitchFamily="18" charset="0"/>
                  </a:rPr>
                  <a:t>n</a:t>
                </a:r>
                <a:r>
                  <a:rPr lang="en-US" sz="1800" kern="1200" dirty="0">
                    <a:solidFill>
                      <a:prstClr val="black"/>
                    </a:solidFill>
                    <a:latin typeface="Times New Roman" panose="02020603050405020304" pitchFamily="18" charset="0"/>
                    <a:ea typeface="+mn-ea"/>
                    <a:cs typeface="Times New Roman" panose="02020603050405020304" pitchFamily="18" charset="0"/>
                  </a:rPr>
                  <a:t> = 1, 3, 5, 7 …)</a:t>
                </a:r>
              </a:p>
              <a:p>
                <a:pPr defTabSz="685800"/>
                <a:endParaRPr lang="en-US" sz="600" kern="1200" dirty="0">
                  <a:solidFill>
                    <a:prstClr val="black"/>
                  </a:solidFill>
                  <a:latin typeface="Times New Roman" panose="02020603050405020304" pitchFamily="18" charset="0"/>
                  <a:ea typeface="+mn-ea"/>
                  <a:cs typeface="Times New Roman" panose="02020603050405020304" pitchFamily="18" charset="0"/>
                </a:endParaRP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Allowed frequencies:</a:t>
                </a:r>
              </a:p>
              <a:p>
                <a:pPr defTabSz="685800"/>
                <a:endParaRPr lang="en-US" sz="600" kern="1200" dirty="0">
                  <a:solidFill>
                    <a:prstClr val="black"/>
                  </a:solidFill>
                  <a:latin typeface="Times New Roman" panose="02020603050405020304" pitchFamily="18" charset="0"/>
                  <a:ea typeface="+mn-ea"/>
                  <a:cs typeface="Times New Roman" panose="02020603050405020304" pitchFamily="18" charset="0"/>
                </a:endParaRPr>
              </a:p>
              <a:p>
                <a:pPr defTabSz="685800"/>
                <a:r>
                  <a:rPr lang="en-US" sz="1800" kern="1200" dirty="0">
                    <a:solidFill>
                      <a:prstClr val="black"/>
                    </a:solidFill>
                    <a:latin typeface="Calibri" panose="020F0502020204030204"/>
                    <a:ea typeface="+mn-ea"/>
                    <a:cs typeface="Times New Roman" panose="02020603050405020304" pitchFamily="18" charset="0"/>
                  </a:rPr>
                  <a:t>      </a:t>
                </a:r>
                <a14:m>
                  <m:oMath xmlns:m="http://schemas.openxmlformats.org/officeDocument/2006/math">
                    <m:sSub>
                      <m:sSubPr>
                        <m:ctrlPr>
                          <a:rPr lang="en-US" sz="1800" i="1" kern="1200">
                            <a:solidFill>
                              <a:prstClr val="black"/>
                            </a:solidFill>
                            <a:latin typeface="Cambria Math" panose="02040503050406030204" pitchFamily="18" charset="0"/>
                            <a:ea typeface="+mn-ea"/>
                            <a:cs typeface="Times New Roman" panose="02020603050405020304" pitchFamily="18" charset="0"/>
                          </a:rPr>
                        </m:ctrlPr>
                      </m:sSubPr>
                      <m:e>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𝑓</m:t>
                        </m:r>
                      </m:e>
                      <m:sub>
                        <m:r>
                          <a:rPr lang="en-US" sz="1800" i="1" kern="1200">
                            <a:solidFill>
                              <a:prstClr val="black"/>
                            </a:solidFill>
                            <a:latin typeface="Cambria Math" panose="02040503050406030204" pitchFamily="18" charset="0"/>
                            <a:ea typeface="+mn-ea"/>
                            <a:cs typeface="Times New Roman" panose="02020603050405020304" pitchFamily="18" charset="0"/>
                          </a:rPr>
                          <m:t>𝑛</m:t>
                        </m:r>
                      </m:sub>
                    </m:sSub>
                    <m:r>
                      <a:rPr lang="en-US" sz="1800" i="1" kern="1200">
                        <a:solidFill>
                          <a:prstClr val="black"/>
                        </a:solidFill>
                        <a:latin typeface="Cambria Math" panose="02040503050406030204" pitchFamily="18" charset="0"/>
                        <a:ea typeface="+mn-ea"/>
                        <a:cs typeface="Times New Roman" panose="02020603050405020304" pitchFamily="18" charset="0"/>
                      </a:rPr>
                      <m:t>=</m:t>
                    </m:r>
                    <m:f>
                      <m:fPr>
                        <m:ctrlPr>
                          <a:rPr lang="en-US" sz="1800" i="1" kern="1200">
                            <a:solidFill>
                              <a:prstClr val="black"/>
                            </a:solidFill>
                            <a:latin typeface="Cambria Math" panose="02040503050406030204" pitchFamily="18" charset="0"/>
                            <a:ea typeface="+mn-ea"/>
                            <a:cs typeface="Times New Roman" panose="02020603050405020304" pitchFamily="18" charset="0"/>
                          </a:rPr>
                        </m:ctrlPr>
                      </m:fPr>
                      <m:num>
                        <m:r>
                          <a:rPr lang="en-US" sz="1800" i="1" kern="1200">
                            <a:solidFill>
                              <a:prstClr val="black"/>
                            </a:solidFill>
                            <a:latin typeface="Cambria Math" panose="02040503050406030204" pitchFamily="18" charset="0"/>
                            <a:ea typeface="+mn-ea"/>
                            <a:cs typeface="Times New Roman" panose="02020603050405020304" pitchFamily="18" charset="0"/>
                          </a:rPr>
                          <m:t>𝑣</m:t>
                        </m:r>
                      </m:num>
                      <m:den>
                        <m:sSub>
                          <m:sSubPr>
                            <m:ctrlPr>
                              <a:rPr lang="en-US" sz="1800" i="1" kern="1200">
                                <a:solidFill>
                                  <a:prstClr val="black"/>
                                </a:solidFill>
                                <a:latin typeface="Cambria Math" panose="02040503050406030204" pitchFamily="18" charset="0"/>
                                <a:ea typeface="+mn-ea"/>
                                <a:cs typeface="Times New Roman" panose="02020603050405020304" pitchFamily="18" charset="0"/>
                              </a:rPr>
                            </m:ctrlPr>
                          </m:sSubPr>
                          <m:e>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𝜆</m:t>
                            </m:r>
                          </m:e>
                          <m:sub>
                            <m:r>
                              <a:rPr lang="en-US" sz="1800" i="1" kern="1200">
                                <a:solidFill>
                                  <a:prstClr val="black"/>
                                </a:solidFill>
                                <a:latin typeface="Cambria Math" panose="02040503050406030204" pitchFamily="18" charset="0"/>
                                <a:ea typeface="+mn-ea"/>
                                <a:cs typeface="Times New Roman" panose="02020603050405020304" pitchFamily="18" charset="0"/>
                              </a:rPr>
                              <m:t>𝑛</m:t>
                            </m:r>
                          </m:sub>
                        </m:sSub>
                      </m:den>
                    </m:f>
                    <m:r>
                      <a:rPr lang="en-US" sz="1800" i="1" kern="1200">
                        <a:solidFill>
                          <a:prstClr val="black"/>
                        </a:solidFill>
                        <a:latin typeface="Cambria Math" panose="02040503050406030204" pitchFamily="18" charset="0"/>
                        <a:ea typeface="+mn-ea"/>
                        <a:cs typeface="Times New Roman" panose="02020603050405020304" pitchFamily="18" charset="0"/>
                      </a:rPr>
                      <m:t>=</m:t>
                    </m:r>
                    <m:r>
                      <a:rPr lang="en-US" sz="1800" i="1" kern="1200">
                        <a:solidFill>
                          <a:prstClr val="black"/>
                        </a:solidFill>
                        <a:latin typeface="Cambria Math" panose="02040503050406030204" pitchFamily="18" charset="0"/>
                        <a:ea typeface="+mn-ea"/>
                        <a:cs typeface="Times New Roman" panose="02020603050405020304" pitchFamily="18" charset="0"/>
                      </a:rPr>
                      <m:t>𝑛</m:t>
                    </m:r>
                    <m:f>
                      <m:fPr>
                        <m:ctrlPr>
                          <a:rPr lang="en-US" sz="1800" i="1" kern="1200">
                            <a:solidFill>
                              <a:prstClr val="black"/>
                            </a:solidFill>
                            <a:latin typeface="Cambria Math" panose="02040503050406030204" pitchFamily="18" charset="0"/>
                            <a:ea typeface="+mn-ea"/>
                            <a:cs typeface="Times New Roman" panose="02020603050405020304" pitchFamily="18" charset="0"/>
                          </a:rPr>
                        </m:ctrlPr>
                      </m:fPr>
                      <m:num>
                        <m:r>
                          <a:rPr lang="en-US" sz="1800" i="1" kern="1200">
                            <a:solidFill>
                              <a:prstClr val="black"/>
                            </a:solidFill>
                            <a:latin typeface="Cambria Math" panose="02040503050406030204" pitchFamily="18" charset="0"/>
                            <a:ea typeface="+mn-ea"/>
                            <a:cs typeface="Times New Roman" panose="02020603050405020304" pitchFamily="18" charset="0"/>
                          </a:rPr>
                          <m:t>𝑣</m:t>
                        </m:r>
                      </m:num>
                      <m:den>
                        <m:r>
                          <a:rPr lang="en-US" sz="1800" i="1" kern="1200">
                            <a:solidFill>
                              <a:prstClr val="black"/>
                            </a:solidFill>
                            <a:latin typeface="Cambria Math" panose="02040503050406030204" pitchFamily="18" charset="0"/>
                            <a:ea typeface="+mn-ea"/>
                            <a:cs typeface="Times New Roman" panose="02020603050405020304" pitchFamily="18" charset="0"/>
                          </a:rPr>
                          <m:t>4</m:t>
                        </m:r>
                        <m:r>
                          <a:rPr lang="en-US" sz="1800" i="1" kern="1200">
                            <a:solidFill>
                              <a:prstClr val="black"/>
                            </a:solidFill>
                            <a:latin typeface="Cambria Math" panose="02040503050406030204" pitchFamily="18" charset="0"/>
                            <a:ea typeface="+mn-ea"/>
                            <a:cs typeface="Times New Roman" panose="02020603050405020304" pitchFamily="18" charset="0"/>
                          </a:rPr>
                          <m:t>𝐿</m:t>
                        </m:r>
                      </m:den>
                    </m:f>
                    <m:r>
                      <a:rPr lang="en-US" sz="1800" i="1" kern="1200">
                        <a:solidFill>
                          <a:prstClr val="black"/>
                        </a:solidFill>
                        <a:latin typeface="Cambria Math" panose="02040503050406030204" pitchFamily="18" charset="0"/>
                        <a:ea typeface="+mn-ea"/>
                        <a:cs typeface="Times New Roman" panose="02020603050405020304" pitchFamily="18" charset="0"/>
                      </a:rPr>
                      <m:t>=</m:t>
                    </m:r>
                    <m:r>
                      <a:rPr lang="en-US" sz="1800" i="1" kern="1200">
                        <a:solidFill>
                          <a:prstClr val="black"/>
                        </a:solidFill>
                        <a:latin typeface="Cambria Math" panose="02040503050406030204" pitchFamily="18" charset="0"/>
                        <a:ea typeface="+mn-ea"/>
                        <a:cs typeface="Times New Roman" panose="02020603050405020304" pitchFamily="18" charset="0"/>
                      </a:rPr>
                      <m:t>𝑛</m:t>
                    </m:r>
                    <m:sSub>
                      <m:sSubPr>
                        <m:ctrlPr>
                          <a:rPr lang="en-US" sz="1800" i="1" kern="1200">
                            <a:solidFill>
                              <a:prstClr val="black"/>
                            </a:solidFill>
                            <a:latin typeface="Cambria Math" panose="02040503050406030204" pitchFamily="18" charset="0"/>
                            <a:ea typeface="+mn-ea"/>
                            <a:cs typeface="Times New Roman" panose="02020603050405020304" pitchFamily="18" charset="0"/>
                          </a:rPr>
                        </m:ctrlPr>
                      </m:sSubPr>
                      <m:e>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𝑓</m:t>
                        </m:r>
                      </m:e>
                      <m:sub>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Sub>
                  </m:oMath>
                </a14:m>
                <a:endParaRPr lang="en-US" sz="1800" kern="1200" dirty="0">
                  <a:solidFill>
                    <a:prstClr val="black"/>
                  </a:solidFill>
                  <a:latin typeface="Times New Roman" panose="02020603050405020304" pitchFamily="18" charset="0"/>
                  <a:ea typeface="+mn-ea"/>
                  <a:cs typeface="Times New Roman" panose="02020603050405020304" pitchFamily="18" charset="0"/>
                </a:endParaRP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i="1" kern="1200" dirty="0">
                    <a:solidFill>
                      <a:prstClr val="black"/>
                    </a:solidFill>
                    <a:latin typeface="Times New Roman" panose="02020603050405020304" pitchFamily="18" charset="0"/>
                    <a:ea typeface="+mn-ea"/>
                    <a:cs typeface="Times New Roman" panose="02020603050405020304" pitchFamily="18" charset="0"/>
                  </a:rPr>
                  <a:t>n</a:t>
                </a:r>
                <a:r>
                  <a:rPr lang="en-US" sz="1800" kern="1200" dirty="0">
                    <a:solidFill>
                      <a:prstClr val="black"/>
                    </a:solidFill>
                    <a:latin typeface="Times New Roman" panose="02020603050405020304" pitchFamily="18" charset="0"/>
                    <a:ea typeface="+mn-ea"/>
                    <a:cs typeface="Times New Roman" panose="02020603050405020304" pitchFamily="18" charset="0"/>
                  </a:rPr>
                  <a:t> = 1, 3, 5, 7 …)</a:t>
                </a:r>
              </a:p>
              <a:p>
                <a:pPr defTabSz="685800"/>
                <a:endParaRPr lang="en-US" sz="600" kern="1200" dirty="0">
                  <a:solidFill>
                    <a:prstClr val="black"/>
                  </a:solidFill>
                  <a:latin typeface="Times New Roman" panose="02020603050405020304" pitchFamily="18" charset="0"/>
                  <a:ea typeface="+mn-ea"/>
                  <a:cs typeface="Times New Roman" panose="02020603050405020304" pitchFamily="18" charset="0"/>
                </a:endParaRP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Fundamental frequency:</a:t>
                </a:r>
              </a:p>
              <a:p>
                <a:pPr defTabSz="685800"/>
                <a:endParaRPr lang="en-US" sz="600" kern="1200" dirty="0">
                  <a:solidFill>
                    <a:prstClr val="black"/>
                  </a:solidFill>
                  <a:latin typeface="Times New Roman" panose="02020603050405020304" pitchFamily="18" charset="0"/>
                  <a:ea typeface="+mn-ea"/>
                  <a:cs typeface="Times New Roman" panose="02020603050405020304" pitchFamily="18" charset="0"/>
                </a:endParaRPr>
              </a:p>
              <a:p>
                <a:pPr defTabSz="685800"/>
                <a:r>
                  <a:rPr lang="en-US" sz="1800" kern="1200" dirty="0">
                    <a:solidFill>
                      <a:prstClr val="black"/>
                    </a:solidFill>
                    <a:latin typeface="Calibri" panose="020F0502020204030204"/>
                    <a:ea typeface="+mn-ea"/>
                    <a:cs typeface="Times New Roman" panose="02020603050405020304" pitchFamily="18" charset="0"/>
                  </a:rPr>
                  <a:t>      </a:t>
                </a:r>
                <a14:m>
                  <m:oMath xmlns:m="http://schemas.openxmlformats.org/officeDocument/2006/math">
                    <m:sSub>
                      <m:sSubPr>
                        <m:ctrlPr>
                          <a:rPr lang="en-US" sz="1800" i="1" kern="1200">
                            <a:solidFill>
                              <a:prstClr val="black"/>
                            </a:solidFill>
                            <a:latin typeface="Cambria Math" panose="02040503050406030204" pitchFamily="18" charset="0"/>
                            <a:ea typeface="+mn-ea"/>
                            <a:cs typeface="Times New Roman" panose="02020603050405020304" pitchFamily="18" charset="0"/>
                          </a:rPr>
                        </m:ctrlPr>
                      </m:sSubPr>
                      <m:e>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𝑓</m:t>
                        </m:r>
                      </m:e>
                      <m:sub>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Sub>
                    <m:r>
                      <a:rPr lang="en-US" sz="1800" i="1" kern="1200">
                        <a:solidFill>
                          <a:prstClr val="black"/>
                        </a:solidFill>
                        <a:latin typeface="Cambria Math" panose="02040503050406030204" pitchFamily="18" charset="0"/>
                        <a:ea typeface="+mn-ea"/>
                        <a:cs typeface="Times New Roman" panose="02020603050405020304" pitchFamily="18" charset="0"/>
                      </a:rPr>
                      <m:t>=</m:t>
                    </m:r>
                    <m:f>
                      <m:fPr>
                        <m:ctrlPr>
                          <a:rPr lang="en-US" sz="1800" i="1" kern="1200">
                            <a:solidFill>
                              <a:prstClr val="black"/>
                            </a:solidFill>
                            <a:latin typeface="Cambria Math" panose="02040503050406030204" pitchFamily="18" charset="0"/>
                            <a:ea typeface="+mn-ea"/>
                            <a:cs typeface="Times New Roman" panose="02020603050405020304" pitchFamily="18" charset="0"/>
                          </a:rPr>
                        </m:ctrlPr>
                      </m:fPr>
                      <m:num>
                        <m:r>
                          <a:rPr lang="en-US" sz="1800" i="1" kern="1200">
                            <a:solidFill>
                              <a:prstClr val="black"/>
                            </a:solidFill>
                            <a:latin typeface="Cambria Math" panose="02040503050406030204" pitchFamily="18" charset="0"/>
                            <a:ea typeface="+mn-ea"/>
                            <a:cs typeface="Times New Roman" panose="02020603050405020304" pitchFamily="18" charset="0"/>
                          </a:rPr>
                          <m:t>𝑣</m:t>
                        </m:r>
                      </m:num>
                      <m:den>
                        <m:r>
                          <a:rPr lang="en-US" sz="1800" i="1" kern="1200">
                            <a:solidFill>
                              <a:prstClr val="black"/>
                            </a:solidFill>
                            <a:latin typeface="Cambria Math" panose="02040503050406030204" pitchFamily="18" charset="0"/>
                            <a:ea typeface="+mn-ea"/>
                            <a:cs typeface="Times New Roman" panose="02020603050405020304" pitchFamily="18" charset="0"/>
                          </a:rPr>
                          <m:t>4</m:t>
                        </m:r>
                        <m:r>
                          <a:rPr lang="en-US" sz="1800" i="1" kern="1200">
                            <a:solidFill>
                              <a:prstClr val="black"/>
                            </a:solidFill>
                            <a:latin typeface="Cambria Math" panose="02040503050406030204" pitchFamily="18" charset="0"/>
                            <a:ea typeface="+mn-ea"/>
                            <a:cs typeface="Times New Roman" panose="02020603050405020304" pitchFamily="18" charset="0"/>
                          </a:rPr>
                          <m:t>𝐿</m:t>
                        </m:r>
                      </m:den>
                    </m:f>
                  </m:oMath>
                </a14:m>
                <a:endParaRPr lang="en-US" sz="1800" kern="1200" dirty="0">
                  <a:solidFill>
                    <a:prstClr val="black"/>
                  </a:solidFill>
                  <a:latin typeface="Times New Roman" panose="02020603050405020304" pitchFamily="18" charset="0"/>
                  <a:ea typeface="+mn-ea"/>
                  <a:cs typeface="Times New Roman" panose="02020603050405020304" pitchFamily="18"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1598978" y="1995882"/>
                <a:ext cx="3029256" cy="3327129"/>
              </a:xfrm>
              <a:prstGeom prst="rect">
                <a:avLst/>
              </a:prstGeom>
              <a:blipFill>
                <a:blip r:embed="rId2"/>
                <a:stretch>
                  <a:fillRect l="-1403" r="-601"/>
                </a:stretch>
              </a:blipFill>
              <a:ln>
                <a:solidFill>
                  <a:schemeClr val="tx1"/>
                </a:solidFill>
              </a:ln>
            </p:spPr>
            <p:txBody>
              <a:bodyPr/>
              <a:lstStyle/>
              <a:p>
                <a:r>
                  <a:rPr lang="en-US">
                    <a:noFill/>
                  </a:rPr>
                  <a:t> </a:t>
                </a:r>
              </a:p>
            </p:txBody>
          </p:sp>
        </mc:Fallback>
      </mc:AlternateContent>
      <p:grpSp>
        <p:nvGrpSpPr>
          <p:cNvPr id="4" name="Group 3"/>
          <p:cNvGrpSpPr/>
          <p:nvPr/>
        </p:nvGrpSpPr>
        <p:grpSpPr>
          <a:xfrm>
            <a:off x="5226015" y="912493"/>
            <a:ext cx="2576285" cy="5023295"/>
            <a:chOff x="7461895" y="73657"/>
            <a:chExt cx="3435047" cy="6697726"/>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1895" y="73657"/>
              <a:ext cx="3435047" cy="6697726"/>
            </a:xfrm>
            <a:prstGeom prst="rect">
              <a:avLst/>
            </a:prstGeom>
          </p:spPr>
        </p:pic>
        <p:sp>
          <p:nvSpPr>
            <p:cNvPr id="3" name="Rectangle 2"/>
            <p:cNvSpPr/>
            <p:nvPr/>
          </p:nvSpPr>
          <p:spPr>
            <a:xfrm>
              <a:off x="7501014" y="6571944"/>
              <a:ext cx="1188231" cy="117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a:solidFill>
                  <a:prstClr val="white"/>
                </a:solidFill>
                <a:latin typeface="Calibri" panose="020F0502020204030204"/>
              </a:endParaRPr>
            </a:p>
          </p:txBody>
        </p:sp>
      </p:grpSp>
    </p:spTree>
    <p:extLst>
      <p:ext uri="{BB962C8B-B14F-4D97-AF65-F5344CB8AC3E}">
        <p14:creationId xmlns:p14="http://schemas.microsoft.com/office/powerpoint/2010/main" val="18048119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a:extLst>
              <a:ext uri="{FF2B5EF4-FFF2-40B4-BE49-F238E27FC236}">
                <a16:creationId xmlns:a16="http://schemas.microsoft.com/office/drawing/2014/main" id="{935FBA11-9E86-46F1-9039-AC64CA734E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0138" y="190500"/>
            <a:ext cx="3886200" cy="666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2">
            <a:extLst>
              <a:ext uri="{FF2B5EF4-FFF2-40B4-BE49-F238E27FC236}">
                <a16:creationId xmlns:a16="http://schemas.microsoft.com/office/drawing/2014/main" id="{C352F758-742B-4079-82A0-24E39E2835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400"/>
          <a:stretch>
            <a:fillRect/>
          </a:stretch>
        </p:blipFill>
        <p:spPr bwMode="auto">
          <a:xfrm>
            <a:off x="0" y="190500"/>
            <a:ext cx="3636963" cy="666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3" descr="scan.BMP">
            <a:extLst>
              <a:ext uri="{FF2B5EF4-FFF2-40B4-BE49-F238E27FC236}">
                <a16:creationId xmlns:a16="http://schemas.microsoft.com/office/drawing/2014/main" id="{0E499861-16CE-4D62-B6C7-4EC076046018}"/>
              </a:ext>
            </a:extLst>
          </p:cNvPr>
          <p:cNvPicPr>
            <a:picLocks noChangeAspect="1"/>
          </p:cNvPicPr>
          <p:nvPr/>
        </p:nvPicPr>
        <p:blipFill>
          <a:blip r:embed="rId4">
            <a:extLst>
              <a:ext uri="{28A0092B-C50C-407E-A947-70E740481C1C}">
                <a14:useLocalDpi xmlns:a14="http://schemas.microsoft.com/office/drawing/2010/main" val="0"/>
              </a:ext>
            </a:extLst>
          </a:blip>
          <a:srcRect l="74176" t="9663" r="3259" b="13217"/>
          <a:stretch>
            <a:fillRect/>
          </a:stretch>
        </p:blipFill>
        <p:spPr bwMode="auto">
          <a:xfrm>
            <a:off x="6854825" y="809625"/>
            <a:ext cx="2289175"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965127" y="616093"/>
            <a:ext cx="2766998" cy="369332"/>
          </a:xfrm>
          <a:prstGeom prst="rect">
            <a:avLst/>
          </a:prstGeom>
          <a:noFill/>
          <a:ln>
            <a:solidFill>
              <a:schemeClr val="tx1"/>
            </a:solidFill>
          </a:ln>
        </p:spPr>
        <p:txBody>
          <a:bodyPr wrap="square" rtlCol="0">
            <a:spAutoFit/>
          </a:bodyPr>
          <a:lstStyle/>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12.1	Mechanical Wave</a:t>
            </a:r>
          </a:p>
        </p:txBody>
      </p:sp>
      <p:sp>
        <p:nvSpPr>
          <p:cNvPr id="13" name="TextBox 12"/>
          <p:cNvSpPr txBox="1"/>
          <p:nvPr/>
        </p:nvSpPr>
        <p:spPr>
          <a:xfrm>
            <a:off x="792113" y="1422941"/>
            <a:ext cx="7807893" cy="646331"/>
          </a:xfrm>
          <a:prstGeom prst="rect">
            <a:avLst/>
          </a:prstGeom>
          <a:noFill/>
          <a:ln>
            <a:solidFill>
              <a:schemeClr val="tx1"/>
            </a:solidFill>
          </a:ln>
        </p:spPr>
        <p:txBody>
          <a:bodyPr wrap="square" rtlCol="0">
            <a:spAutoFit/>
          </a:bodyPr>
          <a:lstStyle/>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Mechanical waves are produced by mechanical disturbance and there are two types.</a:t>
            </a:r>
          </a:p>
        </p:txBody>
      </p:sp>
      <p:sp>
        <p:nvSpPr>
          <p:cNvPr id="14" name="TextBox 13"/>
          <p:cNvSpPr txBox="1"/>
          <p:nvPr/>
        </p:nvSpPr>
        <p:spPr>
          <a:xfrm>
            <a:off x="503548" y="2093911"/>
            <a:ext cx="3931472" cy="3693319"/>
          </a:xfrm>
          <a:prstGeom prst="rect">
            <a:avLst/>
          </a:prstGeom>
          <a:noFill/>
          <a:ln>
            <a:noFill/>
          </a:ln>
        </p:spPr>
        <p:txBody>
          <a:bodyPr wrap="square" rtlCol="0">
            <a:spAutoFit/>
          </a:bodyPr>
          <a:lstStyle/>
          <a:p>
            <a:pPr defTabSz="685800">
              <a:defRPr/>
            </a:pP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a:solidFill>
                  <a:srgbClr val="FF0000"/>
                </a:solidFill>
                <a:latin typeface="Calibri" panose="020F0502020204030204"/>
                <a:ea typeface="+mn-ea"/>
                <a:cs typeface="+mn-cs"/>
              </a:rPr>
              <a:t>Transverse Waves</a:t>
            </a:r>
          </a:p>
          <a:p>
            <a:pPr defTabSz="685800">
              <a:defRPr/>
            </a:pPr>
            <a:r>
              <a:rPr lang="en-US" sz="1800" kern="1200" dirty="0">
                <a:solidFill>
                  <a:prstClr val="black"/>
                </a:solidFill>
                <a:latin typeface="Calibri" panose="020F0502020204030204"/>
                <a:ea typeface="+mn-ea"/>
                <a:cs typeface="+mn-cs"/>
              </a:rPr>
              <a:t>    The wave disturbance is perpendicular  </a:t>
            </a:r>
          </a:p>
          <a:p>
            <a:pPr defTabSz="685800">
              <a:defRPr/>
            </a:pPr>
            <a:r>
              <a:rPr lang="en-US" sz="1800" kern="1200" dirty="0">
                <a:solidFill>
                  <a:prstClr val="black"/>
                </a:solidFill>
                <a:latin typeface="Calibri" panose="020F0502020204030204"/>
                <a:ea typeface="+mn-ea"/>
                <a:cs typeface="+mn-cs"/>
              </a:rPr>
              <a:t>    to the direction of wave propagation.</a:t>
            </a:r>
          </a:p>
          <a:p>
            <a:pPr defTabSz="685800">
              <a:defRPr/>
            </a:pPr>
            <a:endParaRPr lang="en-US" sz="1800" kern="1200" dirty="0">
              <a:solidFill>
                <a:prstClr val="black"/>
              </a:solidFill>
              <a:latin typeface="Calibri" panose="020F0502020204030204"/>
              <a:ea typeface="+mn-ea"/>
              <a:cs typeface="+mn-cs"/>
            </a:endParaRPr>
          </a:p>
          <a:p>
            <a:pPr defTabSz="685800">
              <a:defRPr/>
            </a:pPr>
            <a:endParaRPr lang="en-US" sz="1800" kern="1200" dirty="0">
              <a:solidFill>
                <a:prstClr val="black"/>
              </a:solidFill>
              <a:latin typeface="Calibri" panose="020F0502020204030204"/>
              <a:ea typeface="+mn-ea"/>
              <a:cs typeface="+mn-cs"/>
            </a:endParaRPr>
          </a:p>
          <a:p>
            <a:pPr defTabSz="685800">
              <a:defRPr/>
            </a:pPr>
            <a:endParaRPr lang="en-US" sz="1800" kern="1200" dirty="0">
              <a:solidFill>
                <a:prstClr val="black"/>
              </a:solidFill>
              <a:latin typeface="Calibri" panose="020F0502020204030204"/>
              <a:ea typeface="+mn-ea"/>
              <a:cs typeface="+mn-cs"/>
            </a:endParaRPr>
          </a:p>
          <a:p>
            <a:pPr defTabSz="685800">
              <a:defRPr/>
            </a:pPr>
            <a:endParaRPr lang="en-US" sz="1800" kern="1200" dirty="0">
              <a:solidFill>
                <a:prstClr val="black"/>
              </a:solidFill>
              <a:latin typeface="Calibri" panose="020F0502020204030204"/>
              <a:ea typeface="+mn-ea"/>
              <a:cs typeface="+mn-cs"/>
            </a:endParaRPr>
          </a:p>
          <a:p>
            <a:pPr defTabSz="685800">
              <a:defRPr/>
            </a:pP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a:solidFill>
                  <a:srgbClr val="FF0000"/>
                </a:solidFill>
                <a:latin typeface="Calibri" panose="020F0502020204030204"/>
                <a:ea typeface="+mn-ea"/>
                <a:cs typeface="+mn-cs"/>
              </a:rPr>
              <a:t>Longitudinal Waves</a:t>
            </a:r>
          </a:p>
          <a:p>
            <a:pPr defTabSz="685800">
              <a:defRPr/>
            </a:pPr>
            <a:r>
              <a:rPr lang="en-US" sz="1800" kern="1200" dirty="0">
                <a:solidFill>
                  <a:prstClr val="black"/>
                </a:solidFill>
                <a:latin typeface="Calibri" panose="020F0502020204030204"/>
                <a:ea typeface="+mn-ea"/>
                <a:cs typeface="+mn-cs"/>
              </a:rPr>
              <a:t>    The wave disturbance is parallel to the  </a:t>
            </a:r>
          </a:p>
          <a:p>
            <a:pPr defTabSz="685800">
              <a:defRPr/>
            </a:pPr>
            <a:r>
              <a:rPr lang="en-US" sz="1800" kern="1200" dirty="0">
                <a:solidFill>
                  <a:prstClr val="black"/>
                </a:solidFill>
                <a:latin typeface="Calibri" panose="020F0502020204030204"/>
                <a:ea typeface="+mn-ea"/>
                <a:cs typeface="+mn-cs"/>
              </a:rPr>
              <a:t>    direction of wave propagation.</a:t>
            </a:r>
          </a:p>
          <a:p>
            <a:pPr defTabSz="685800"/>
            <a:endParaRPr lang="en-US" sz="1800" kern="1200" dirty="0">
              <a:solidFill>
                <a:prstClr val="black"/>
              </a:solidFill>
              <a:latin typeface="Times New Roman" panose="02020603050405020304" pitchFamily="18" charset="0"/>
              <a:ea typeface="+mn-ea"/>
              <a:cs typeface="Times New Roman" panose="02020603050405020304" pitchFamily="18" charset="0"/>
            </a:endParaRPr>
          </a:p>
        </p:txBody>
      </p:sp>
      <p:grpSp>
        <p:nvGrpSpPr>
          <p:cNvPr id="18" name="Group 17"/>
          <p:cNvGrpSpPr/>
          <p:nvPr/>
        </p:nvGrpSpPr>
        <p:grpSpPr>
          <a:xfrm>
            <a:off x="4472359" y="2153876"/>
            <a:ext cx="4315399" cy="1197123"/>
            <a:chOff x="6232072" y="1549725"/>
            <a:chExt cx="5753865" cy="1596164"/>
          </a:xfrm>
        </p:grpSpPr>
        <p:pic>
          <p:nvPicPr>
            <p:cNvPr id="1026" name="Picture 2" descr="http://hyperphysics.phy-astr.gsu.edu/hbase/Sound/imgsou/twav.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1412" y="1774288"/>
              <a:ext cx="5724525" cy="13716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232072" y="2664965"/>
              <a:ext cx="1826383" cy="480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dirty="0">
                <a:solidFill>
                  <a:prstClr val="white"/>
                </a:solidFill>
                <a:latin typeface="Calibri" panose="020F0502020204030204"/>
              </a:endParaRPr>
            </a:p>
          </p:txBody>
        </p:sp>
        <p:sp>
          <p:nvSpPr>
            <p:cNvPr id="19" name="Rectangle 18"/>
            <p:cNvSpPr/>
            <p:nvPr/>
          </p:nvSpPr>
          <p:spPr>
            <a:xfrm>
              <a:off x="6261411" y="2464484"/>
              <a:ext cx="403439" cy="3373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dirty="0">
                <a:solidFill>
                  <a:prstClr val="white"/>
                </a:solidFill>
                <a:latin typeface="Calibri" panose="020F0502020204030204"/>
              </a:endParaRPr>
            </a:p>
          </p:txBody>
        </p:sp>
        <p:sp>
          <p:nvSpPr>
            <p:cNvPr id="20" name="Rectangle 19"/>
            <p:cNvSpPr/>
            <p:nvPr/>
          </p:nvSpPr>
          <p:spPr>
            <a:xfrm>
              <a:off x="7911760" y="2905427"/>
              <a:ext cx="303170" cy="240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dirty="0">
                <a:solidFill>
                  <a:prstClr val="white"/>
                </a:solidFill>
                <a:latin typeface="Calibri" panose="020F0502020204030204"/>
              </a:endParaRPr>
            </a:p>
          </p:txBody>
        </p:sp>
        <p:sp>
          <p:nvSpPr>
            <p:cNvPr id="7" name="Oval 6"/>
            <p:cNvSpPr/>
            <p:nvPr/>
          </p:nvSpPr>
          <p:spPr>
            <a:xfrm flipH="1">
              <a:off x="8043787" y="2606289"/>
              <a:ext cx="88018" cy="9290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dirty="0">
                <a:solidFill>
                  <a:prstClr val="white"/>
                </a:solidFill>
                <a:latin typeface="Calibri" panose="020F0502020204030204"/>
              </a:endParaRPr>
            </a:p>
          </p:txBody>
        </p:sp>
        <p:cxnSp>
          <p:nvCxnSpPr>
            <p:cNvPr id="15" name="Straight Arrow Connector 14"/>
            <p:cNvCxnSpPr/>
            <p:nvPr/>
          </p:nvCxnSpPr>
          <p:spPr>
            <a:xfrm flipH="1" flipV="1">
              <a:off x="8058455" y="1848359"/>
              <a:ext cx="14670" cy="748150"/>
            </a:xfrm>
            <a:prstGeom prst="straightConnector1">
              <a:avLst/>
            </a:prstGeom>
            <a:ln w="25400">
              <a:solidFill>
                <a:srgbClr val="00B05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631725" y="1549725"/>
              <a:ext cx="702244" cy="400109"/>
            </a:xfrm>
            <a:prstGeom prst="rect">
              <a:avLst/>
            </a:prstGeom>
            <a:noFill/>
          </p:spPr>
          <p:txBody>
            <a:bodyPr wrap="none" rtlCol="0">
              <a:spAutoFit/>
            </a:bodyPr>
            <a:lstStyle/>
            <a:p>
              <a:pPr defTabSz="685800"/>
              <a:r>
                <a:rPr lang="en-US" sz="1350" kern="1200" dirty="0">
                  <a:solidFill>
                    <a:prstClr val="black"/>
                  </a:solidFill>
                  <a:latin typeface="Calibri" panose="020F0502020204030204"/>
                  <a:ea typeface="+mn-ea"/>
                  <a:cs typeface="+mn-cs"/>
                </a:rPr>
                <a:t>crest</a:t>
              </a:r>
            </a:p>
          </p:txBody>
        </p:sp>
        <p:sp>
          <p:nvSpPr>
            <p:cNvPr id="27" name="TextBox 26"/>
            <p:cNvSpPr txBox="1"/>
            <p:nvPr/>
          </p:nvSpPr>
          <p:spPr>
            <a:xfrm>
              <a:off x="9502846" y="2633181"/>
              <a:ext cx="875112" cy="400109"/>
            </a:xfrm>
            <a:prstGeom prst="rect">
              <a:avLst/>
            </a:prstGeom>
            <a:noFill/>
          </p:spPr>
          <p:txBody>
            <a:bodyPr wrap="none" rtlCol="0">
              <a:spAutoFit/>
            </a:bodyPr>
            <a:lstStyle/>
            <a:p>
              <a:pPr defTabSz="685800"/>
              <a:r>
                <a:rPr lang="en-US" sz="1350" kern="1200" dirty="0">
                  <a:solidFill>
                    <a:prstClr val="black"/>
                  </a:solidFill>
                  <a:latin typeface="Calibri" panose="020F0502020204030204"/>
                  <a:ea typeface="+mn-ea"/>
                  <a:cs typeface="+mn-cs"/>
                </a:rPr>
                <a:t>trough</a:t>
              </a:r>
            </a:p>
          </p:txBody>
        </p:sp>
      </p:grpSp>
      <p:grpSp>
        <p:nvGrpSpPr>
          <p:cNvPr id="24" name="Group 23"/>
          <p:cNvGrpSpPr/>
          <p:nvPr/>
        </p:nvGrpSpPr>
        <p:grpSpPr>
          <a:xfrm>
            <a:off x="4554660" y="4010898"/>
            <a:ext cx="4286250" cy="1028701"/>
            <a:chOff x="6261412" y="4204863"/>
            <a:chExt cx="5715000" cy="1371601"/>
          </a:xfrm>
        </p:grpSpPr>
        <p:pic>
          <p:nvPicPr>
            <p:cNvPr id="1028" name="Picture 4" descr="http://hyperphysics.phy-astr.gsu.edu/hbase/Sound/imgsou/lwav.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1412" y="4204863"/>
              <a:ext cx="5715000" cy="1371601"/>
            </a:xfrm>
            <a:prstGeom prst="rect">
              <a:avLst/>
            </a:prstGeom>
            <a:noFill/>
            <a:extLst>
              <a:ext uri="{909E8E84-426E-40DD-AFC4-6F175D3DCCD1}">
                <a14:hiddenFill xmlns:a14="http://schemas.microsoft.com/office/drawing/2010/main">
                  <a:solidFill>
                    <a:srgbClr val="FFFFFF"/>
                  </a:solidFill>
                </a14:hiddenFill>
              </a:ext>
            </a:extLst>
          </p:spPr>
        </p:pic>
        <p:sp>
          <p:nvSpPr>
            <p:cNvPr id="29" name="Oval 28"/>
            <p:cNvSpPr/>
            <p:nvPr/>
          </p:nvSpPr>
          <p:spPr>
            <a:xfrm flipH="1">
              <a:off x="9388409" y="4922137"/>
              <a:ext cx="88018" cy="92902"/>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dirty="0">
                <a:solidFill>
                  <a:prstClr val="white"/>
                </a:solidFill>
                <a:latin typeface="Calibri" panose="020F0502020204030204"/>
              </a:endParaRPr>
            </a:p>
          </p:txBody>
        </p:sp>
        <p:cxnSp>
          <p:nvCxnSpPr>
            <p:cNvPr id="30" name="Straight Arrow Connector 29"/>
            <p:cNvCxnSpPr/>
            <p:nvPr/>
          </p:nvCxnSpPr>
          <p:spPr>
            <a:xfrm>
              <a:off x="9474556" y="4968588"/>
              <a:ext cx="310467" cy="0"/>
            </a:xfrm>
            <a:prstGeom prst="straightConnector1">
              <a:avLst/>
            </a:prstGeom>
            <a:ln w="25400">
              <a:solidFill>
                <a:srgbClr val="00B05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867228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solidFill>
                  <a:srgbClr val="FF0000"/>
                </a:solidFill>
              </a:rPr>
              <a:t>12.24</a:t>
            </a:r>
            <a:r>
              <a:rPr lang="en-US" sz="2000" dirty="0"/>
              <a:t> The fundamental frequency of a pipe that is open at both ends is594 Hz.</a:t>
            </a:r>
            <a:br>
              <a:rPr lang="en-US" sz="2000" dirty="0"/>
            </a:br>
            <a:r>
              <a:rPr lang="en-US" sz="2000" dirty="0"/>
              <a:t> a) How long is this pipe? </a:t>
            </a:r>
            <a:br>
              <a:rPr lang="en-US" sz="2000" dirty="0"/>
            </a:br>
            <a:r>
              <a:rPr lang="en-US" sz="2000" dirty="0"/>
              <a:t>b) If one end is now closed find the wavelength  c)find the frequency of the new fundamental</a:t>
            </a:r>
            <a:br>
              <a:rPr lang="en-US" sz="2000" dirty="0"/>
            </a:br>
            <a:endParaRPr lang="en-US" sz="2000" dirty="0"/>
          </a:p>
        </p:txBody>
      </p:sp>
      <p:pic>
        <p:nvPicPr>
          <p:cNvPr id="5" name="Content Placeholder 4"/>
          <p:cNvPicPr>
            <a:picLocks noGrp="1" noChangeAspect="1"/>
          </p:cNvPicPr>
          <p:nvPr>
            <p:ph idx="1"/>
          </p:nvPr>
        </p:nvPicPr>
        <p:blipFill>
          <a:blip r:embed="rId2"/>
          <a:stretch>
            <a:fillRect/>
          </a:stretch>
        </p:blipFill>
        <p:spPr>
          <a:xfrm>
            <a:off x="111245" y="2195016"/>
            <a:ext cx="9032755" cy="3602883"/>
          </a:xfrm>
          <a:prstGeom prst="rect">
            <a:avLst/>
          </a:prstGeom>
        </p:spPr>
      </p:pic>
    </p:spTree>
    <p:extLst>
      <p:ext uri="{BB962C8B-B14F-4D97-AF65-F5344CB8AC3E}">
        <p14:creationId xmlns:p14="http://schemas.microsoft.com/office/powerpoint/2010/main" val="21706024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7763435" cy="1097279"/>
          </a:xfrm>
        </p:spPr>
        <p:txBody>
          <a:bodyPr/>
          <a:lstStyle/>
          <a:p>
            <a:r>
              <a:rPr lang="en-US" sz="3400" dirty="0"/>
              <a:t>Sound Intensity and the Decibel Scale – Figure 12.30</a:t>
            </a:r>
            <a:endParaRPr lang="en-AU" sz="3400" dirty="0"/>
          </a:p>
        </p:txBody>
      </p:sp>
      <p:sp>
        <p:nvSpPr>
          <p:cNvPr id="3" name="Content Placeholder 2"/>
          <p:cNvSpPr>
            <a:spLocks noGrp="1"/>
          </p:cNvSpPr>
          <p:nvPr>
            <p:ph sz="quarter" idx="13"/>
          </p:nvPr>
        </p:nvSpPr>
        <p:spPr>
          <a:xfrm>
            <a:off x="457200" y="1556326"/>
            <a:ext cx="8229600" cy="1466273"/>
          </a:xfrm>
        </p:spPr>
        <p:txBody>
          <a:bodyPr/>
          <a:lstStyle/>
          <a:p>
            <a:r>
              <a:rPr lang="en-US" dirty="0"/>
              <a:t>Use Table 12.2 to see logarithmic d</a:t>
            </a:r>
            <a:r>
              <a:rPr lang="en-US" sz="100" dirty="0"/>
              <a:t> </a:t>
            </a:r>
            <a:r>
              <a:rPr lang="en-US" dirty="0"/>
              <a:t>B examples of common sounds.</a:t>
            </a:r>
          </a:p>
          <a:p>
            <a:r>
              <a:rPr lang="en-US" dirty="0"/>
              <a:t>Refer to Examples 12.8 and 12.9 (see figure below).</a:t>
            </a:r>
          </a:p>
        </p:txBody>
      </p:sp>
      <p:pic>
        <p:nvPicPr>
          <p:cNvPr id="4" name="Picture 3" descr="A bird as a point source. P sub 1 is the position near the bird and P sub 2 is the farther away from the bird."/>
          <p:cNvPicPr>
            <a:picLocks noChangeAspect="1"/>
          </p:cNvPicPr>
          <p:nvPr/>
        </p:nvPicPr>
        <p:blipFill>
          <a:blip r:embed="rId2"/>
          <a:stretch>
            <a:fillRect/>
          </a:stretch>
        </p:blipFill>
        <p:spPr>
          <a:xfrm>
            <a:off x="1595479" y="3427961"/>
            <a:ext cx="5486876" cy="2609314"/>
          </a:xfrm>
          <a:prstGeom prst="rect">
            <a:avLst/>
          </a:prstGeom>
        </p:spPr>
      </p:pic>
    </p:spTree>
    <p:extLst>
      <p:ext uri="{BB962C8B-B14F-4D97-AF65-F5344CB8AC3E}">
        <p14:creationId xmlns:p14="http://schemas.microsoft.com/office/powerpoint/2010/main" val="1802125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66668"/>
            <a:ext cx="7886700" cy="700714"/>
          </a:xfrm>
        </p:spPr>
        <p:txBody>
          <a:bodyPr/>
          <a:lstStyle/>
          <a:p>
            <a:r>
              <a:rPr lang="en-US" dirty="0">
                <a:solidFill>
                  <a:srgbClr val="FF0000"/>
                </a:solidFill>
              </a:rPr>
              <a:t>An auditorium sound system</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80869" y="1747585"/>
                <a:ext cx="8651631" cy="4111668"/>
              </a:xfrm>
            </p:spPr>
            <p:txBody>
              <a:bodyPr>
                <a:normAutofit/>
              </a:bodyPr>
              <a:lstStyle/>
              <a:p>
                <a:pPr marL="0" indent="0">
                  <a:lnSpc>
                    <a:spcPct val="125000"/>
                  </a:lnSpc>
                  <a:buNone/>
                </a:pPr>
                <a:r>
                  <a:rPr lang="en-US" sz="1950" dirty="0"/>
                  <a:t>A sound system is designed to produce a 1.0W/m</a:t>
                </a:r>
                <a:r>
                  <a:rPr lang="en-US" sz="1950" baseline="30000" dirty="0"/>
                  <a:t>2</a:t>
                </a:r>
                <a:r>
                  <a:rPr lang="en-US" sz="1950" dirty="0"/>
                  <a:t> sound intensity over the surface of a hemisphere 20 m in radius. What acoustic power is needed from an array of speakers at the center of the sphere?</a:t>
                </a:r>
              </a:p>
              <a:p>
                <a:pPr marL="0" indent="0">
                  <a:lnSpc>
                    <a:spcPct val="125000"/>
                  </a:lnSpc>
                  <a:buNone/>
                </a:pPr>
                <a:endParaRPr lang="en-US" sz="1650" dirty="0"/>
              </a:p>
              <a:p>
                <a:pPr marL="0" indent="0">
                  <a:lnSpc>
                    <a:spcPct val="125000"/>
                  </a:lnSpc>
                  <a:buNone/>
                </a:pPr>
                <a:r>
                  <a:rPr lang="en-US" sz="1500" dirty="0"/>
                  <a:t>r=20 m, P=1.0 W/m</a:t>
                </a:r>
                <a:r>
                  <a:rPr lang="en-US" sz="1500" baseline="30000" dirty="0"/>
                  <a:t>2</a:t>
                </a:r>
              </a:p>
              <a:p>
                <a:pPr marL="0" indent="0">
                  <a:lnSpc>
                    <a:spcPct val="125000"/>
                  </a:lnSpc>
                  <a:buNone/>
                </a:pPr>
                <a:r>
                  <a:rPr lang="en-US" sz="1500" dirty="0"/>
                  <a:t>Area of the hemispherical surface:</a:t>
                </a:r>
              </a:p>
              <a:p>
                <a:pPr marL="0" indent="0">
                  <a:lnSpc>
                    <a:spcPct val="125000"/>
                  </a:lnSpc>
                  <a:buNone/>
                </a:pPr>
                <a14:m>
                  <m:oMathPara xmlns:m="http://schemas.openxmlformats.org/officeDocument/2006/math">
                    <m:oMathParaPr>
                      <m:jc m:val="left"/>
                    </m:oMathParaPr>
                    <m:oMath xmlns:m="http://schemas.openxmlformats.org/officeDocument/2006/math">
                      <m:f>
                        <m:fPr>
                          <m:ctrlPr>
                            <a:rPr lang="en-US" sz="1500" i="1">
                              <a:latin typeface="Cambria Math" panose="02040503050406030204" pitchFamily="18" charset="0"/>
                            </a:rPr>
                          </m:ctrlPr>
                        </m:fPr>
                        <m:num>
                          <m:r>
                            <a:rPr lang="en-US" sz="1500" i="1">
                              <a:latin typeface="Cambria Math" panose="02040503050406030204" pitchFamily="18" charset="0"/>
                            </a:rPr>
                            <m:t>1</m:t>
                          </m:r>
                        </m:num>
                        <m:den>
                          <m:r>
                            <a:rPr lang="en-US" sz="1500" i="1">
                              <a:latin typeface="Cambria Math" panose="02040503050406030204" pitchFamily="18" charset="0"/>
                            </a:rPr>
                            <m:t>2</m:t>
                          </m:r>
                        </m:den>
                      </m:f>
                      <m:d>
                        <m:dPr>
                          <m:ctrlPr>
                            <a:rPr lang="en-US" sz="1500" i="1">
                              <a:latin typeface="Cambria Math" panose="02040503050406030204" pitchFamily="18" charset="0"/>
                            </a:rPr>
                          </m:ctrlPr>
                        </m:dPr>
                        <m:e>
                          <m:r>
                            <a:rPr lang="en-US" sz="1500" i="1">
                              <a:latin typeface="Cambria Math" panose="02040503050406030204" pitchFamily="18" charset="0"/>
                            </a:rPr>
                            <m:t>4</m:t>
                          </m:r>
                          <m:r>
                            <a:rPr lang="en-US" sz="1500" i="1">
                              <a:latin typeface="Cambria Math" panose="02040503050406030204" pitchFamily="18" charset="0"/>
                              <a:ea typeface="Cambria Math" panose="02040503050406030204" pitchFamily="18" charset="0"/>
                            </a:rPr>
                            <m:t>𝜋</m:t>
                          </m:r>
                          <m:sSup>
                            <m:sSupPr>
                              <m:ctrlPr>
                                <a:rPr lang="en-US" sz="1500" i="1">
                                  <a:latin typeface="Cambria Math" panose="02040503050406030204" pitchFamily="18" charset="0"/>
                                  <a:ea typeface="Cambria Math" panose="02040503050406030204" pitchFamily="18" charset="0"/>
                                </a:rPr>
                              </m:ctrlPr>
                            </m:sSupPr>
                            <m:e>
                              <m:r>
                                <a:rPr lang="en-US" sz="1500" i="1">
                                  <a:latin typeface="Cambria Math" panose="02040503050406030204" pitchFamily="18" charset="0"/>
                                  <a:ea typeface="Cambria Math" panose="02040503050406030204" pitchFamily="18" charset="0"/>
                                </a:rPr>
                                <m:t>𝑟</m:t>
                              </m:r>
                            </m:e>
                            <m:sup>
                              <m:r>
                                <a:rPr lang="en-US" sz="1500" i="1">
                                  <a:latin typeface="Cambria Math" panose="02040503050406030204" pitchFamily="18" charset="0"/>
                                  <a:ea typeface="Cambria Math" panose="02040503050406030204" pitchFamily="18" charset="0"/>
                                </a:rPr>
                                <m:t>2</m:t>
                              </m:r>
                            </m:sup>
                          </m:sSup>
                        </m:e>
                      </m:d>
                      <m:r>
                        <a:rPr lang="en-US" sz="1500" i="1">
                          <a:latin typeface="Cambria Math" panose="02040503050406030204" pitchFamily="18" charset="0"/>
                          <a:ea typeface="Cambria Math" panose="02040503050406030204" pitchFamily="18" charset="0"/>
                        </a:rPr>
                        <m:t>=</m:t>
                      </m:r>
                      <m:f>
                        <m:fPr>
                          <m:ctrlPr>
                            <a:rPr lang="en-US" sz="1500" i="1">
                              <a:latin typeface="Cambria Math" panose="02040503050406030204" pitchFamily="18" charset="0"/>
                              <a:ea typeface="Cambria Math" panose="02040503050406030204" pitchFamily="18" charset="0"/>
                            </a:rPr>
                          </m:ctrlPr>
                        </m:fPr>
                        <m:num>
                          <m:r>
                            <a:rPr lang="en-US" sz="1500" i="1">
                              <a:latin typeface="Cambria Math" panose="02040503050406030204" pitchFamily="18" charset="0"/>
                              <a:ea typeface="Cambria Math" panose="02040503050406030204" pitchFamily="18" charset="0"/>
                            </a:rPr>
                            <m:t>1</m:t>
                          </m:r>
                        </m:num>
                        <m:den>
                          <m:r>
                            <a:rPr lang="en-US" sz="1500" i="1">
                              <a:latin typeface="Cambria Math" panose="02040503050406030204" pitchFamily="18" charset="0"/>
                              <a:ea typeface="Cambria Math" panose="02040503050406030204" pitchFamily="18" charset="0"/>
                            </a:rPr>
                            <m:t>2</m:t>
                          </m:r>
                        </m:den>
                      </m:f>
                      <m:d>
                        <m:dPr>
                          <m:ctrlPr>
                            <a:rPr lang="en-US" sz="1500" i="1">
                              <a:latin typeface="Cambria Math" panose="02040503050406030204" pitchFamily="18" charset="0"/>
                              <a:ea typeface="Cambria Math" panose="02040503050406030204" pitchFamily="18" charset="0"/>
                            </a:rPr>
                          </m:ctrlPr>
                        </m:dPr>
                        <m:e>
                          <m:r>
                            <a:rPr lang="en-US" sz="1500" i="1">
                              <a:latin typeface="Cambria Math" panose="02040503050406030204" pitchFamily="18" charset="0"/>
                              <a:ea typeface="Cambria Math" panose="02040503050406030204" pitchFamily="18" charset="0"/>
                            </a:rPr>
                            <m:t>4</m:t>
                          </m:r>
                          <m:r>
                            <a:rPr lang="en-US" sz="1500" i="1">
                              <a:latin typeface="Cambria Math" panose="02040503050406030204" pitchFamily="18" charset="0"/>
                              <a:ea typeface="Cambria Math" panose="02040503050406030204" pitchFamily="18" charset="0"/>
                            </a:rPr>
                            <m:t>𝜋</m:t>
                          </m:r>
                        </m:e>
                      </m:d>
                      <m:sSup>
                        <m:sSupPr>
                          <m:ctrlPr>
                            <a:rPr lang="en-US" sz="1500" i="1">
                              <a:latin typeface="Cambria Math" panose="02040503050406030204" pitchFamily="18" charset="0"/>
                              <a:ea typeface="Cambria Math" panose="02040503050406030204" pitchFamily="18" charset="0"/>
                            </a:rPr>
                          </m:ctrlPr>
                        </m:sSupPr>
                        <m:e>
                          <m:d>
                            <m:dPr>
                              <m:ctrlPr>
                                <a:rPr lang="en-US" sz="1500" i="1">
                                  <a:latin typeface="Cambria Math" panose="02040503050406030204" pitchFamily="18" charset="0"/>
                                  <a:ea typeface="Cambria Math" panose="02040503050406030204" pitchFamily="18" charset="0"/>
                                </a:rPr>
                              </m:ctrlPr>
                            </m:dPr>
                            <m:e>
                              <m:r>
                                <a:rPr lang="en-US" sz="1500" i="1">
                                  <a:latin typeface="Cambria Math" panose="02040503050406030204" pitchFamily="18" charset="0"/>
                                  <a:ea typeface="Cambria Math" panose="02040503050406030204" pitchFamily="18" charset="0"/>
                                </a:rPr>
                                <m:t>20 </m:t>
                              </m:r>
                              <m:r>
                                <m:rPr>
                                  <m:sty m:val="p"/>
                                </m:rPr>
                                <a:rPr lang="en-US" sz="1500">
                                  <a:latin typeface="Cambria Math" panose="02040503050406030204" pitchFamily="18" charset="0"/>
                                  <a:ea typeface="Cambria Math" panose="02040503050406030204" pitchFamily="18" charset="0"/>
                                </a:rPr>
                                <m:t>m</m:t>
                              </m:r>
                            </m:e>
                          </m:d>
                        </m:e>
                        <m:sup>
                          <m:r>
                            <a:rPr lang="en-US" sz="1500" i="1">
                              <a:latin typeface="Cambria Math" panose="02040503050406030204" pitchFamily="18" charset="0"/>
                              <a:ea typeface="Cambria Math" panose="02040503050406030204" pitchFamily="18" charset="0"/>
                            </a:rPr>
                            <m:t>2</m:t>
                          </m:r>
                        </m:sup>
                      </m:sSup>
                      <m:r>
                        <a:rPr lang="en-US" sz="1500" i="1">
                          <a:latin typeface="Cambria Math" panose="02040503050406030204" pitchFamily="18" charset="0"/>
                          <a:ea typeface="Cambria Math" panose="02040503050406030204" pitchFamily="18" charset="0"/>
                        </a:rPr>
                        <m:t>=2500</m:t>
                      </m:r>
                      <m:sSup>
                        <m:sSupPr>
                          <m:ctrlPr>
                            <a:rPr lang="en-US" sz="1500" i="1">
                              <a:latin typeface="Cambria Math" panose="02040503050406030204" pitchFamily="18" charset="0"/>
                              <a:ea typeface="Cambria Math" panose="02040503050406030204" pitchFamily="18" charset="0"/>
                            </a:rPr>
                          </m:ctrlPr>
                        </m:sSupPr>
                        <m:e>
                          <m:r>
                            <a:rPr lang="en-US" sz="1500">
                              <a:latin typeface="Cambria Math" panose="02040503050406030204" pitchFamily="18" charset="0"/>
                              <a:ea typeface="Cambria Math" panose="02040503050406030204" pitchFamily="18" charset="0"/>
                            </a:rPr>
                            <m:t> </m:t>
                          </m:r>
                          <m:r>
                            <m:rPr>
                              <m:sty m:val="p"/>
                            </m:rPr>
                            <a:rPr lang="en-US" sz="1500">
                              <a:latin typeface="Cambria Math" panose="02040503050406030204" pitchFamily="18" charset="0"/>
                              <a:ea typeface="Cambria Math" panose="02040503050406030204" pitchFamily="18" charset="0"/>
                            </a:rPr>
                            <m:t>m</m:t>
                          </m:r>
                        </m:e>
                        <m:sup>
                          <m:r>
                            <a:rPr lang="en-US" sz="1500" i="1">
                              <a:latin typeface="Cambria Math" panose="02040503050406030204" pitchFamily="18" charset="0"/>
                              <a:ea typeface="Cambria Math" panose="02040503050406030204" pitchFamily="18" charset="0"/>
                            </a:rPr>
                            <m:t>2</m:t>
                          </m:r>
                        </m:sup>
                      </m:sSup>
                    </m:oMath>
                  </m:oMathPara>
                </a14:m>
                <a:endParaRPr lang="en-US" sz="1500" dirty="0"/>
              </a:p>
              <a:p>
                <a:pPr marL="0" indent="0">
                  <a:lnSpc>
                    <a:spcPct val="125000"/>
                  </a:lnSpc>
                  <a:buNone/>
                </a:pPr>
                <a:r>
                  <a:rPr lang="en-US" sz="1500" dirty="0"/>
                  <a:t>Total acoustic power needed:</a:t>
                </a:r>
              </a:p>
              <a:p>
                <a:pPr marL="0" indent="0">
                  <a:lnSpc>
                    <a:spcPct val="125000"/>
                  </a:lnSpc>
                  <a:buNone/>
                </a:pPr>
                <a14:m>
                  <m:oMathPara xmlns:m="http://schemas.openxmlformats.org/officeDocument/2006/math">
                    <m:oMathParaPr>
                      <m:jc m:val="left"/>
                    </m:oMathParaPr>
                    <m:oMath xmlns:m="http://schemas.openxmlformats.org/officeDocument/2006/math">
                      <m:d>
                        <m:dPr>
                          <m:ctrlPr>
                            <a:rPr lang="en-US" sz="1500" i="1">
                              <a:latin typeface="Cambria Math" panose="02040503050406030204" pitchFamily="18" charset="0"/>
                            </a:rPr>
                          </m:ctrlPr>
                        </m:dPr>
                        <m:e>
                          <m:r>
                            <a:rPr lang="en-US" sz="1500" i="1">
                              <a:latin typeface="Cambria Math" panose="02040503050406030204" pitchFamily="18" charset="0"/>
                            </a:rPr>
                            <m:t>1.0</m:t>
                          </m:r>
                          <m:f>
                            <m:fPr>
                              <m:ctrlPr>
                                <a:rPr lang="en-US" sz="1500" i="1">
                                  <a:latin typeface="Cambria Math" panose="02040503050406030204" pitchFamily="18" charset="0"/>
                                </a:rPr>
                              </m:ctrlPr>
                            </m:fPr>
                            <m:num>
                              <m:r>
                                <m:rPr>
                                  <m:sty m:val="p"/>
                                </m:rPr>
                                <a:rPr lang="en-US" sz="1500">
                                  <a:latin typeface="Cambria Math" panose="02040503050406030204" pitchFamily="18" charset="0"/>
                                </a:rPr>
                                <m:t>W</m:t>
                              </m:r>
                            </m:num>
                            <m:den>
                              <m:sSup>
                                <m:sSupPr>
                                  <m:ctrlPr>
                                    <a:rPr lang="en-US" sz="1500" i="1">
                                      <a:latin typeface="Cambria Math" panose="02040503050406030204" pitchFamily="18" charset="0"/>
                                    </a:rPr>
                                  </m:ctrlPr>
                                </m:sSupPr>
                                <m:e>
                                  <m:r>
                                    <m:rPr>
                                      <m:sty m:val="p"/>
                                    </m:rPr>
                                    <a:rPr lang="en-US" sz="1500">
                                      <a:latin typeface="Cambria Math" panose="02040503050406030204" pitchFamily="18" charset="0"/>
                                    </a:rPr>
                                    <m:t>m</m:t>
                                  </m:r>
                                </m:e>
                                <m:sup>
                                  <m:r>
                                    <a:rPr lang="en-US" sz="1500" i="1">
                                      <a:latin typeface="Cambria Math" panose="02040503050406030204" pitchFamily="18" charset="0"/>
                                    </a:rPr>
                                    <m:t>2</m:t>
                                  </m:r>
                                </m:sup>
                              </m:sSup>
                            </m:den>
                          </m:f>
                        </m:e>
                      </m:d>
                      <m:d>
                        <m:dPr>
                          <m:ctrlPr>
                            <a:rPr lang="en-US" sz="1500" i="1">
                              <a:latin typeface="Cambria Math" panose="02040503050406030204" pitchFamily="18" charset="0"/>
                            </a:rPr>
                          </m:ctrlPr>
                        </m:dPr>
                        <m:e>
                          <m:r>
                            <a:rPr lang="en-US" sz="1500" i="1">
                              <a:latin typeface="Cambria Math" panose="02040503050406030204" pitchFamily="18" charset="0"/>
                            </a:rPr>
                            <m:t>2500 </m:t>
                          </m:r>
                          <m:sSup>
                            <m:sSupPr>
                              <m:ctrlPr>
                                <a:rPr lang="en-US" sz="1500" i="1">
                                  <a:latin typeface="Cambria Math" panose="02040503050406030204" pitchFamily="18" charset="0"/>
                                </a:rPr>
                              </m:ctrlPr>
                            </m:sSupPr>
                            <m:e>
                              <m:r>
                                <m:rPr>
                                  <m:sty m:val="p"/>
                                </m:rPr>
                                <a:rPr lang="en-US" sz="1500">
                                  <a:latin typeface="Cambria Math" panose="02040503050406030204" pitchFamily="18" charset="0"/>
                                </a:rPr>
                                <m:t>m</m:t>
                              </m:r>
                            </m:e>
                            <m:sup>
                              <m:r>
                                <a:rPr lang="en-US" sz="1500" i="1">
                                  <a:latin typeface="Cambria Math" panose="02040503050406030204" pitchFamily="18" charset="0"/>
                                </a:rPr>
                                <m:t>2</m:t>
                              </m:r>
                            </m:sup>
                          </m:sSup>
                        </m:e>
                      </m:d>
                      <m:r>
                        <a:rPr lang="en-US" sz="1500" i="1">
                          <a:latin typeface="Cambria Math" panose="02040503050406030204" pitchFamily="18" charset="0"/>
                        </a:rPr>
                        <m:t>=2500 </m:t>
                      </m:r>
                      <m:r>
                        <m:rPr>
                          <m:sty m:val="p"/>
                        </m:rPr>
                        <a:rPr lang="en-US" sz="1500">
                          <a:latin typeface="Cambria Math" panose="02040503050406030204" pitchFamily="18" charset="0"/>
                        </a:rPr>
                        <m:t>W</m:t>
                      </m:r>
                      <m:r>
                        <a:rPr lang="en-US" sz="1500">
                          <a:latin typeface="Cambria Math" panose="02040503050406030204" pitchFamily="18" charset="0"/>
                        </a:rPr>
                        <m:t>=2.5 </m:t>
                      </m:r>
                      <m:r>
                        <m:rPr>
                          <m:sty m:val="p"/>
                        </m:rPr>
                        <a:rPr lang="en-US" sz="1500">
                          <a:latin typeface="Cambria Math" panose="02040503050406030204" pitchFamily="18" charset="0"/>
                        </a:rPr>
                        <m:t>kW</m:t>
                      </m:r>
                    </m:oMath>
                  </m:oMathPara>
                </a14:m>
                <a:endParaRPr lang="en-US" sz="15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80869" y="1747585"/>
                <a:ext cx="8651631" cy="4111668"/>
              </a:xfrm>
              <a:blipFill>
                <a:blip r:embed="rId2"/>
                <a:stretch>
                  <a:fillRect l="-705"/>
                </a:stretch>
              </a:blipFill>
            </p:spPr>
            <p:txBody>
              <a:bodyPr/>
              <a:lstStyle/>
              <a:p>
                <a:r>
                  <a:rPr lang="en-US">
                    <a:noFill/>
                  </a:rPr>
                  <a:t> </a:t>
                </a:r>
              </a:p>
            </p:txBody>
          </p:sp>
        </mc:Fallback>
      </mc:AlternateContent>
    </p:spTree>
    <p:extLst>
      <p:ext uri="{BB962C8B-B14F-4D97-AF65-F5344CB8AC3E}">
        <p14:creationId xmlns:p14="http://schemas.microsoft.com/office/powerpoint/2010/main" val="1114298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dirty="0"/>
              <a:t>Human Hearing</a:t>
            </a:r>
          </a:p>
        </p:txBody>
      </p:sp>
      <p:sp>
        <p:nvSpPr>
          <p:cNvPr id="9" name="Content Placeholder 8"/>
          <p:cNvSpPr>
            <a:spLocks noGrp="1"/>
          </p:cNvSpPr>
          <p:nvPr>
            <p:ph idx="1"/>
          </p:nvPr>
        </p:nvSpPr>
        <p:spPr/>
        <p:txBody>
          <a:bodyPr/>
          <a:lstStyle/>
          <a:p>
            <a:pPr>
              <a:spcBef>
                <a:spcPct val="50000"/>
              </a:spcBef>
              <a:defRPr/>
            </a:pPr>
            <a:r>
              <a:rPr lang="en-US" sz="2400" dirty="0"/>
              <a:t>20–20,0000 Hz is the approximate range of human hearing. Below that is infrasonic and above …. ultrasonic.</a:t>
            </a:r>
          </a:p>
          <a:p>
            <a:pPr>
              <a:spcBef>
                <a:spcPct val="50000"/>
              </a:spcBef>
              <a:defRPr/>
            </a:pPr>
            <a:r>
              <a:rPr lang="en-US" sz="2400" dirty="0"/>
              <a:t>Note, there are slight variations between animal species and effects on any hearing due to pressure changes.</a:t>
            </a:r>
          </a:p>
        </p:txBody>
      </p:sp>
      <p:sp>
        <p:nvSpPr>
          <p:cNvPr id="10" name="Footer Placeholder 9"/>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a:cs typeface="Arial"/>
              </a:rPr>
              <a:t>© 2016 Pearson Education, Inc.</a:t>
            </a:r>
          </a:p>
        </p:txBody>
      </p:sp>
      <p:pic>
        <p:nvPicPr>
          <p:cNvPr id="11" name="Picture 10" descr="12_29_Figure.jpg"/>
          <p:cNvPicPr>
            <a:picLocks noChangeAspect="1"/>
          </p:cNvPicPr>
          <p:nvPr/>
        </p:nvPicPr>
        <p:blipFill rotWithShape="1">
          <a:blip r:embed="rId2" cstate="print">
            <a:extLst>
              <a:ext uri="{28A0092B-C50C-407E-A947-70E740481C1C}">
                <a14:useLocalDpi xmlns:a14="http://schemas.microsoft.com/office/drawing/2010/main" val="0"/>
              </a:ext>
            </a:extLst>
          </a:blip>
          <a:srcRect b="5000"/>
          <a:stretch/>
        </p:blipFill>
        <p:spPr>
          <a:xfrm>
            <a:off x="1828800" y="3947502"/>
            <a:ext cx="5486400" cy="2330848"/>
          </a:xfrm>
          <a:prstGeom prst="rect">
            <a:avLst/>
          </a:prstGeom>
        </p:spPr>
      </p:pic>
      <p:sp>
        <p:nvSpPr>
          <p:cNvPr id="2" name="TextBox 1"/>
          <p:cNvSpPr txBox="1"/>
          <p:nvPr/>
        </p:nvSpPr>
        <p:spPr>
          <a:xfrm>
            <a:off x="5486400" y="5502890"/>
            <a:ext cx="3200400"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mn-cs"/>
              </a:rPr>
              <a:t>Faintest audible sound causes a displacement amplitude of  10^-11m</a:t>
            </a:r>
          </a:p>
        </p:txBody>
      </p:sp>
      <p:sp>
        <p:nvSpPr>
          <p:cNvPr id="3" name="TextBox 2"/>
          <p:cNvSpPr txBox="1"/>
          <p:nvPr/>
        </p:nvSpPr>
        <p:spPr>
          <a:xfrm>
            <a:off x="7315200" y="3354887"/>
            <a:ext cx="1502229" cy="193899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mn-cs"/>
              </a:rPr>
              <a:t>Hair cells send nerve pulses to brain</a:t>
            </a:r>
          </a:p>
        </p:txBody>
      </p:sp>
    </p:spTree>
    <p:extLst>
      <p:ext uri="{BB962C8B-B14F-4D97-AF65-F5344CB8AC3E}">
        <p14:creationId xmlns:p14="http://schemas.microsoft.com/office/powerpoint/2010/main" val="27156503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9716" y="75198"/>
            <a:ext cx="3818581" cy="200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Box 3"/>
          <p:cNvSpPr txBox="1">
            <a:spLocks noChangeArrowheads="1"/>
          </p:cNvSpPr>
          <p:nvPr/>
        </p:nvSpPr>
        <p:spPr bwMode="auto">
          <a:xfrm>
            <a:off x="0" y="8979"/>
            <a:ext cx="3676650" cy="83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Sound intensity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32773" name="TextBox 4"/>
          <p:cNvSpPr txBox="1">
            <a:spLocks noChangeArrowheads="1"/>
          </p:cNvSpPr>
          <p:nvPr/>
        </p:nvSpPr>
        <p:spPr bwMode="auto">
          <a:xfrm>
            <a:off x="343724" y="2918331"/>
            <a:ext cx="5994690" cy="338554"/>
          </a:xfrm>
          <a:prstGeom prst="rect">
            <a:avLst/>
          </a:prstGeom>
          <a:solidFill>
            <a:schemeClr val="bg1"/>
          </a:solidFill>
          <a:ln w="9525">
            <a:solidFill>
              <a:srgbClr val="FF0000"/>
            </a:solidFill>
            <a:miter lim="800000"/>
            <a:headEnd/>
            <a:tailEnd/>
          </a:ln>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The intensity is inversely proportional to the square of the distance</a:t>
            </a:r>
          </a:p>
        </p:txBody>
      </p:sp>
      <p:pic>
        <p:nvPicPr>
          <p:cNvPr id="2" name="Picture 1"/>
          <p:cNvPicPr>
            <a:picLocks noChangeAspect="1"/>
          </p:cNvPicPr>
          <p:nvPr/>
        </p:nvPicPr>
        <p:blipFill>
          <a:blip r:embed="rId3"/>
          <a:stretch>
            <a:fillRect/>
          </a:stretch>
        </p:blipFill>
        <p:spPr>
          <a:xfrm>
            <a:off x="3652248" y="97787"/>
            <a:ext cx="1567023" cy="1435708"/>
          </a:xfrm>
          <a:prstGeom prst="rect">
            <a:avLst/>
          </a:prstGeom>
        </p:spPr>
      </p:pic>
      <mc:AlternateContent xmlns:mc="http://schemas.openxmlformats.org/markup-compatibility/2006" xmlns:a14="http://schemas.microsoft.com/office/drawing/2010/main">
        <mc:Choice Requires="a14">
          <p:sp>
            <p:nvSpPr>
              <p:cNvPr id="3" name="TextBox 2"/>
              <p:cNvSpPr txBox="1"/>
              <p:nvPr/>
            </p:nvSpPr>
            <p:spPr>
              <a:xfrm>
                <a:off x="0" y="1325652"/>
                <a:ext cx="8403134" cy="5532348"/>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For a point source: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Cambria Math" panose="02040503050406030204" pitchFamily="18" charset="0"/>
                    <a:cs typeface="+mn-cs"/>
                  </a:rPr>
                  <a:t>			</a:t>
                </a:r>
                <a14:m>
                  <m:oMath xmlns:m="http://schemas.openxmlformats.org/officeDocument/2006/math">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𝐼</m:t>
                        </m:r>
                      </m:e>
                      <m: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sub>
                    </m:s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𝑃</m:t>
                        </m:r>
                      </m:num>
                      <m:den>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4</m:t>
                        </m:r>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𝜋</m:t>
                        </m:r>
                        <m:sSubSup>
                          <m:sSub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Sup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𝑟</m:t>
                            </m:r>
                          </m:e>
                          <m: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sub>
                          <m: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bSup>
                      </m:den>
                    </m:f>
                  </m:oMath>
                </a14:m>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and  </a:t>
                </a:r>
                <a14:m>
                  <m:oMath xmlns:m="http://schemas.openxmlformats.org/officeDocument/2006/math">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𝐼</m:t>
                        </m:r>
                      </m:e>
                      <m: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2</m:t>
                        </m:r>
                      </m:sub>
                    </m:s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𝑃</m:t>
                        </m:r>
                      </m:num>
                      <m:den>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4</m:t>
                        </m:r>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𝜋</m:t>
                        </m:r>
                        <m:sSubSup>
                          <m:sSub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Sup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𝑟</m:t>
                            </m:r>
                          </m:e>
                          <m: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2</m:t>
                            </m:r>
                          </m:sub>
                          <m: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bSup>
                      </m:den>
                    </m:f>
                  </m:oMath>
                </a14:m>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The power is the same, since nothing is absorbed between the spheres;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14:m>
                  <m:oMath xmlns:m="http://schemas.openxmlformats.org/officeDocument/2006/math">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4</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𝜋</m:t>
                    </m:r>
                    <m:sSubSup>
                      <m:sSubSup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bSupPr>
                      <m:e>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𝑟</m:t>
                        </m:r>
                      </m:e>
                      <m: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1</m:t>
                        </m:r>
                      </m:sub>
                      <m:sup>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2</m:t>
                        </m:r>
                      </m:sup>
                    </m:sSubSup>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𝐼</m:t>
                        </m:r>
                      </m:e>
                      <m: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1</m:t>
                        </m:r>
                      </m:sub>
                    </m:s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=4</m:t>
                    </m:r>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𝜋</m:t>
                    </m:r>
                    <m:sSubSup>
                      <m:sSub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Sup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𝑟</m:t>
                        </m:r>
                      </m:e>
                      <m: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2</m:t>
                        </m:r>
                      </m:sub>
                      <m: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bSup>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𝐼</m:t>
                        </m:r>
                      </m:e>
                      <m: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2</m:t>
                        </m:r>
                      </m:sub>
                    </m:sSub>
                  </m:oMath>
                </a14:m>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and   </a:t>
                </a:r>
                <a14:m>
                  <m:oMath xmlns:m="http://schemas.openxmlformats.org/officeDocument/2006/math">
                    <m:f>
                      <m:f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𝐼</m:t>
                            </m:r>
                          </m:e>
                          <m: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sub>
                        </m:sSub>
                      </m:num>
                      <m:den>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𝐼</m:t>
                            </m:r>
                          </m:e>
                          <m: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2</m:t>
                            </m:r>
                          </m:sub>
                        </m:sSub>
                      </m:den>
                    </m:f>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bSup>
                          <m:sSub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Sup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𝑟</m:t>
                            </m:r>
                          </m:e>
                          <m: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2</m:t>
                            </m:r>
                          </m:sub>
                          <m: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bSup>
                      </m:num>
                      <m:den>
                        <m:sSubSup>
                          <m:sSub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Sup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𝑟</m:t>
                            </m:r>
                          </m:e>
                          <m: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sub>
                          <m: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bSup>
                      </m:den>
                    </m:f>
                  </m:oMath>
                </a14:m>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Decibels: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logarithmic scale to cover a broad range of intensities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𝐼</m:t>
                          </m:r>
                        </m:e>
                        <m: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𝑜</m:t>
                          </m:r>
                        </m:sub>
                      </m:s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𝑟𝑒𝑓𝑒𝑟𝑒𝑛𝑐𝑒</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𝑖𝑛𝑡𝑒𝑛𝑠𝑖𝑡𝑦</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p>
                        <m:sSup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10</m:t>
                          </m:r>
                        </m:e>
                        <m:sup>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−12</m:t>
                          </m:r>
                        </m:sup>
                      </m:sSup>
                      <m:f>
                        <m:f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𝑊</m:t>
                          </m:r>
                        </m:num>
                        <m:den>
                          <m:sSup>
                            <m:sSup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𝑚</m:t>
                              </m:r>
                            </m:e>
                            <m:sup>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sup>
                          </m:sSup>
                        </m:den>
                      </m:f>
                    </m:oMath>
                  </m:oMathPara>
                </a14:m>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Special cases:</a:t>
                </a:r>
              </a:p>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𝐼</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𝐼</m:t>
                          </m:r>
                        </m:e>
                        <m: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𝑜</m:t>
                          </m:r>
                        </m:sub>
                      </m:s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𝛽</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=10</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𝑑𝐵</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𝑙𝑜𝑔</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1=10</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𝑑𝐵</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∗0=0</m:t>
                      </m:r>
                    </m:oMath>
                  </m:oMathPara>
                </a14:m>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𝐼</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f>
                        <m:f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𝑊</m:t>
                          </m:r>
                        </m:num>
                        <m:den>
                          <m:sSup>
                            <m:s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𝑐</m:t>
                              </m:r>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p>
                          </m:sSup>
                        </m:den>
                      </m:f>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=10</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𝑑𝐵</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𝑙𝑜𝑔</m:t>
                      </m:r>
                      <m:f>
                        <m:f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f>
                            <m:f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𝑊</m:t>
                              </m:r>
                            </m:num>
                            <m:den>
                              <m:sSup>
                                <m:s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𝑐𝑚</m:t>
                                  </m:r>
                                </m:e>
                                <m: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p>
                              </m:sSup>
                            </m:den>
                          </m:f>
                        </m:num>
                        <m:den>
                          <m:sSup>
                            <m:s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10</m:t>
                              </m:r>
                            </m:e>
                            <m: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−12</m:t>
                              </m:r>
                            </m:sup>
                          </m:sSup>
                          <m:f>
                            <m:f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𝑊</m:t>
                              </m:r>
                            </m:num>
                            <m:den>
                              <m:sSup>
                                <m:s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m:t>
                                  </m:r>
                                </m:e>
                                <m: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p>
                              </m:sSup>
                            </m:den>
                          </m:f>
                        </m:den>
                      </m:f>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10</m:t>
                      </m:r>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𝑑𝐵</m:t>
                      </m:r>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𝑙𝑜𝑔</m:t>
                      </m:r>
                      <m:sSup>
                        <m:sSup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10</m:t>
                          </m:r>
                        </m:e>
                        <m:sup>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12</m:t>
                          </m:r>
                        </m:sup>
                      </m:sSup>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=10∗12=120 </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𝑑𝐵</m:t>
                      </m:r>
                    </m:oMath>
                  </m:oMathPara>
                </a14:m>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0" y="1325652"/>
                <a:ext cx="8403134" cy="5532348"/>
              </a:xfrm>
              <a:prstGeom prst="rect">
                <a:avLst/>
              </a:prstGeom>
              <a:blipFill rotWithShape="0">
                <a:blip r:embed="rId4"/>
                <a:stretch>
                  <a:fillRect l="-581" t="-5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4"/>
              <p:cNvSpPr txBox="1">
                <a:spLocks noChangeArrowheads="1"/>
              </p:cNvSpPr>
              <p:nvPr/>
            </p:nvSpPr>
            <p:spPr bwMode="auto">
              <a:xfrm>
                <a:off x="2347480" y="4040094"/>
                <a:ext cx="3326091" cy="525208"/>
              </a:xfrm>
              <a:prstGeom prst="rect">
                <a:avLst/>
              </a:prstGeom>
              <a:solidFill>
                <a:schemeClr val="bg1"/>
              </a:solidFill>
              <a:ln w="9525">
                <a:solidFill>
                  <a:srgbClr val="FF0000"/>
                </a:solidFill>
                <a:miter lim="800000"/>
                <a:headEnd/>
                <a:tailEnd/>
              </a:ln>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Intensity level </a:t>
                </a:r>
                <a14:m>
                  <m:oMath xmlns:m="http://schemas.openxmlformats.org/officeDocument/2006/math">
                    <m:r>
                      <a:rPr kumimoji="0" lang="en-US" altLang="en-US" sz="18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𝜷</m:t>
                    </m:r>
                    <m:r>
                      <a:rPr kumimoji="0" lang="en-US" altLang="en-US" sz="18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altLang="en-US" sz="18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𝟏𝟎</m:t>
                    </m:r>
                    <m:r>
                      <a:rPr kumimoji="0" lang="en-US" altLang="en-US" sz="18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𝒅𝑩</m:t>
                    </m:r>
                    <m:r>
                      <a:rPr kumimoji="0" lang="en-US" altLang="en-US" sz="18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en-US" altLang="en-US" sz="18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𝒍𝒐𝒈</m:t>
                    </m:r>
                    <m:f>
                      <m:fPr>
                        <m:ctrlPr>
                          <a:rPr kumimoji="0" lang="en-US" altLang="en-US" sz="18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altLang="en-US" sz="18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𝑰</m:t>
                        </m:r>
                      </m:num>
                      <m:den>
                        <m:sSub>
                          <m:sSubPr>
                            <m:ctrlPr>
                              <a:rPr kumimoji="0" lang="en-US" altLang="en-US" sz="18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altLang="en-US" sz="18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𝑰</m:t>
                            </m:r>
                          </m:e>
                          <m:sub>
                            <m:r>
                              <a:rPr kumimoji="0" lang="en-US" altLang="en-US" sz="18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𝒐</m:t>
                            </m:r>
                          </m:sub>
                        </m:sSub>
                      </m:den>
                    </m:f>
                  </m:oMath>
                </a14:m>
                <a:endParaRPr kumimoji="0" lang="en-US" alt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mc:Choice>
        <mc:Fallback xmlns="">
          <p:sp>
            <p:nvSpPr>
              <p:cNvPr id="8" name="TextBox 4"/>
              <p:cNvSpPr txBox="1">
                <a:spLocks noRot="1" noChangeAspect="1" noMove="1" noResize="1" noEditPoints="1" noAdjustHandles="1" noChangeArrowheads="1" noChangeShapeType="1" noTextEdit="1"/>
              </p:cNvSpPr>
              <p:nvPr/>
            </p:nvSpPr>
            <p:spPr bwMode="auto">
              <a:xfrm>
                <a:off x="2347480" y="4040094"/>
                <a:ext cx="3326091" cy="525208"/>
              </a:xfrm>
              <a:prstGeom prst="rect">
                <a:avLst/>
              </a:prstGeom>
              <a:blipFill rotWithShape="0">
                <a:blip r:embed="rId5"/>
                <a:stretch>
                  <a:fillRect l="-1277"/>
                </a:stretch>
              </a:blipFill>
              <a:ln w="9525">
                <a:solidFill>
                  <a:srgbClr val="FF0000"/>
                </a:solid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4"/>
              <p:cNvSpPr txBox="1">
                <a:spLocks noChangeArrowheads="1"/>
              </p:cNvSpPr>
              <p:nvPr/>
            </p:nvSpPr>
            <p:spPr bwMode="auto">
              <a:xfrm>
                <a:off x="6472264" y="2566871"/>
                <a:ext cx="2461863" cy="3303212"/>
              </a:xfrm>
              <a:prstGeom prst="rect">
                <a:avLst/>
              </a:prstGeom>
              <a:solidFill>
                <a:schemeClr val="bg1"/>
              </a:solidFill>
              <a:ln w="9525">
                <a:solidFill>
                  <a:srgbClr val="FF0000"/>
                </a:solidFill>
                <a:miter lim="800000"/>
                <a:headEnd/>
                <a:tailEnd/>
              </a:ln>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The logarithm of a number to a given base is the exponent to which the base is raised to produce the number.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Example:</a:t>
                </a:r>
              </a:p>
              <a:p>
                <a:pPr marL="0" marR="0" lvl="0" indent="0" algn="l"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sSub>
                      <m:sSubPr>
                        <m:ctrlP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𝒍𝒐𝒈</m:t>
                        </m:r>
                      </m:e>
                      <m:sub>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𝟏𝟎</m:t>
                        </m:r>
                      </m:sub>
                    </m:sSub>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𝟏𝟎𝟎𝟎</m:t>
                    </m:r>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𝟑</m:t>
                    </m:r>
                  </m:oMath>
                </a14:m>
                <a:r>
                  <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and </a:t>
                </a:r>
                <a14:m>
                  <m:oMath xmlns:m="http://schemas.openxmlformats.org/officeDocument/2006/math">
                    <m:sSup>
                      <m:sSupPr>
                        <m:ctrlP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𝟏𝟎</m:t>
                        </m:r>
                      </m:e>
                      <m:sup>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𝟑</m:t>
                        </m:r>
                      </m:sup>
                    </m:sSup>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𝟏𝟎𝟎𝟎</m:t>
                    </m:r>
                  </m:oMath>
                </a14:m>
                <a:endPar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Note: </a:t>
                </a:r>
              </a:p>
              <a:p>
                <a:pPr marL="0" marR="0" lvl="0" indent="0" algn="l"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𝒍𝒐𝒈</m:t>
                    </m:r>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𝒙</m:t>
                    </m:r>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𝒚</m:t>
                    </m:r>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𝒍𝒐𝒈𝒙</m:t>
                    </m:r>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𝒍𝒐𝒈𝒚</m:t>
                    </m:r>
                  </m:oMath>
                </a14:m>
                <a:r>
                  <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and </a:t>
                </a:r>
                <a14:m>
                  <m:oMath xmlns:m="http://schemas.openxmlformats.org/officeDocument/2006/math">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𝒍𝒐𝒈</m:t>
                    </m:r>
                    <m:sSup>
                      <m:sSupPr>
                        <m:ctrlP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𝒙</m:t>
                        </m:r>
                      </m:e>
                      <m:sup>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𝑷</m:t>
                        </m:r>
                      </m:sup>
                    </m:sSup>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𝑷</m:t>
                    </m:r>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r>
                      <a:rPr kumimoji="0" lang="en-US" alt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𝒍𝒐𝒈𝒙</m:t>
                    </m:r>
                  </m:oMath>
                </a14:m>
                <a:endParaRPr kumimoji="0" lang="en-US" alt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mc:Choice>
        <mc:Fallback xmlns="">
          <p:sp>
            <p:nvSpPr>
              <p:cNvPr id="9" name="TextBox 4"/>
              <p:cNvSpPr txBox="1">
                <a:spLocks noRot="1" noChangeAspect="1" noMove="1" noResize="1" noEditPoints="1" noAdjustHandles="1" noChangeArrowheads="1" noChangeShapeType="1" noTextEdit="1"/>
              </p:cNvSpPr>
              <p:nvPr/>
            </p:nvSpPr>
            <p:spPr bwMode="auto">
              <a:xfrm>
                <a:off x="6472264" y="2566871"/>
                <a:ext cx="2461863" cy="3303212"/>
              </a:xfrm>
              <a:prstGeom prst="rect">
                <a:avLst/>
              </a:prstGeom>
              <a:blipFill rotWithShape="0">
                <a:blip r:embed="rId6"/>
                <a:stretch>
                  <a:fillRect l="-1232" t="-368" r="-739" b="-1287"/>
                </a:stretch>
              </a:blipFill>
              <a:ln w="9525">
                <a:solidFill>
                  <a:srgbClr val="FF0000"/>
                </a:solidFill>
                <a:miter lim="800000"/>
                <a:headEnd/>
                <a:tailEnd/>
              </a:ln>
            </p:spPr>
            <p:txBody>
              <a:bodyPr/>
              <a:lstStyle/>
              <a:p>
                <a:r>
                  <a:rPr lang="en-US">
                    <a:noFill/>
                  </a:rPr>
                  <a:t> </a:t>
                </a:r>
              </a:p>
            </p:txBody>
          </p:sp>
        </mc:Fallback>
      </mc:AlternateContent>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1525" y="4411997"/>
            <a:ext cx="4184650" cy="215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Box 4"/>
          <p:cNvSpPr txBox="1">
            <a:spLocks noChangeArrowheads="1"/>
          </p:cNvSpPr>
          <p:nvPr/>
        </p:nvSpPr>
        <p:spPr bwMode="auto">
          <a:xfrm>
            <a:off x="2727325" y="111418"/>
            <a:ext cx="3708400"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Example 12.9 </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 bird sings</a:t>
            </a:r>
          </a:p>
        </p:txBody>
      </p:sp>
      <mc:AlternateContent xmlns:mc="http://schemas.openxmlformats.org/markup-compatibility/2006" xmlns:a14="http://schemas.microsoft.com/office/drawing/2010/main">
        <mc:Choice Requires="a14">
          <p:sp>
            <p:nvSpPr>
              <p:cNvPr id="2" name="TextBox 1"/>
              <p:cNvSpPr txBox="1"/>
              <p:nvPr/>
            </p:nvSpPr>
            <p:spPr>
              <a:xfrm>
                <a:off x="13452" y="951497"/>
                <a:ext cx="8005011" cy="606422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By how many dB does the sound intensity level drop, when you move to a point twice as far away from the bird?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𝛽</m:t>
                          </m:r>
                        </m:e>
                        <m: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sub>
                      </m:s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𝛽</m:t>
                          </m:r>
                        </m:e>
                        <m: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sub>
                      </m:s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=10 </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𝑑𝐵</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d>
                        <m:d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dPr>
                        <m:e>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𝑙𝑜𝑔</m:t>
                          </m:r>
                          <m:d>
                            <m:d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dPr>
                            <m:e>
                              <m:f>
                                <m:f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sSub>
                                    <m:sSub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𝐼</m:t>
                                      </m:r>
                                    </m:e>
                                    <m: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sub>
                                  </m:sSub>
                                </m:num>
                                <m:den>
                                  <m:sSub>
                                    <m:sSub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𝐼</m:t>
                                      </m:r>
                                    </m:e>
                                    <m: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𝑜</m:t>
                                      </m:r>
                                    </m:sub>
                                  </m:sSub>
                                </m:den>
                              </m:f>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𝐼</m:t>
                                      </m:r>
                                    </m:e>
                                    <m: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sub>
                                  </m:sSub>
                                </m:num>
                                <m:den>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𝐼</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𝑜</m:t>
                                      </m:r>
                                    </m:sub>
                                  </m:sSub>
                                </m:den>
                              </m:f>
                            </m:e>
                          </m:d>
                        </m:e>
                      </m:d>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=10 </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𝑑𝐵</m:t>
                      </m:r>
                      <m:d>
                        <m:dPr>
                          <m:begChr m:val="["/>
                          <m:endChr m:val="]"/>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dPr>
                        <m:e>
                          <m:d>
                            <m:d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dPr>
                            <m:e>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𝑙𝑜𝑔</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𝐼</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b>
                              </m:s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𝑙𝑜𝑔</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𝐼</m:t>
                                  </m:r>
                                </m:e>
                                <m: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𝑜</m:t>
                                  </m:r>
                                </m:sub>
                              </m:sSub>
                            </m:e>
                          </m:d>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d>
                            <m:d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d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𝑙𝑜𝑔</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𝐼</m:t>
                                  </m:r>
                                </m:e>
                                <m: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𝑙𝑜𝑔</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𝐼</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𝑜</m:t>
                                  </m:r>
                                </m:sub>
                              </m:sSub>
                            </m:e>
                          </m:d>
                        </m:e>
                      </m:d>
                      <m:r>
                        <a:rPr kumimoji="0" lang="en-US" sz="20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=10 </m:t>
                      </m:r>
                      <m:r>
                        <m:rPr>
                          <m:sty m:val="p"/>
                        </m:rPr>
                        <a:rPr kumimoji="0" lang="en-US" sz="20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dB</m:t>
                      </m:r>
                      <m:r>
                        <a:rPr kumimoji="0" lang="en-US" sz="20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r>
                        <m:rPr>
                          <m:sty m:val="p"/>
                        </m:rPr>
                        <a:rPr kumimoji="0" lang="en-US" sz="20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log</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𝐼</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b>
                          </m:sSub>
                        </m:num>
                        <m:den>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𝐼</m:t>
                              </m:r>
                            </m:e>
                            <m: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sub>
                          </m:sSub>
                        </m:den>
                      </m:f>
                    </m:oMath>
                  </m:oMathPara>
                </a14:m>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𝐼</m:t>
                            </m:r>
                          </m:e>
                          <m: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2</m:t>
                            </m:r>
                          </m:sub>
                        </m:sSub>
                      </m:num>
                      <m:den>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𝐼</m:t>
                            </m:r>
                          </m:e>
                          <m: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1</m:t>
                            </m:r>
                          </m:sub>
                        </m:sSub>
                      </m:den>
                    </m:f>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bSup>
                          <m:sSub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𝑟</m:t>
                            </m:r>
                          </m:e>
                          <m: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1</m:t>
                            </m:r>
                          </m:sub>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bSup>
                      </m:num>
                      <m:den>
                        <m:sSubSup>
                          <m:sSub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𝑟</m:t>
                            </m:r>
                          </m:e>
                          <m: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2</m:t>
                            </m:r>
                          </m:sub>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bSup>
                      </m:den>
                    </m:f>
                  </m:oMath>
                </a14:m>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and </a:t>
                </a:r>
                <a14:m>
                  <m:oMath xmlns:m="http://schemas.openxmlformats.org/officeDocument/2006/math">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𝛽</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𝛽</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b>
                    </m:sSub>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d>
                      <m:dPr>
                        <m:begChr m:val=""/>
                        <m:endChr m:val="}"/>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10 </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𝑑𝐵</m:t>
                        </m:r>
                        <m:r>
                          <a:rPr kumimoji="0" lang="en-US" sz="2000" b="0"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𝑙𝑜𝑔</m:t>
                        </m:r>
                        <m:f>
                          <m:f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bSup>
                              <m:sSub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𝑟</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1</m:t>
                                </m:r>
                              </m:sub>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bSup>
                          </m:num>
                          <m:den>
                            <m:sSubSup>
                              <m:sSubSup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Sup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𝑟</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b>
                              <m:sup>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2</m:t>
                                </m:r>
                              </m:sup>
                            </m:sSubSup>
                          </m:den>
                        </m:f>
                      </m:e>
                    </m:d>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𝛽</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𝛽</m:t>
                        </m:r>
                      </m:e>
                      <m: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sub>
                    </m:sSub>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=10 </m:t>
                    </m:r>
                    <m:r>
                      <a:rPr kumimoji="0" lang="en-US" sz="2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𝑑𝐵</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𝑙𝑜𝑔</m:t>
                    </m:r>
                    <m:f>
                      <m:fPr>
                        <m:ctrlP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num>
                      <m:den>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4</m:t>
                        </m:r>
                      </m:den>
                    </m:f>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=−6.0 </m:t>
                    </m:r>
                    <m:r>
                      <a:rPr kumimoji="0" lang="en-US" sz="2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𝑑𝐵</m:t>
                    </m:r>
                  </m:oMath>
                </a14:m>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sng"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Note: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The decibel scale is logarithmic.</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factor 2 is 3 dB</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factor 4 is 6 dB</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factor 8 is 9 dB</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factor 16 is 12 dB</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13452" y="951497"/>
                <a:ext cx="8005011" cy="6064224"/>
              </a:xfrm>
              <a:prstGeom prst="rect">
                <a:avLst/>
              </a:prstGeom>
              <a:blipFill rotWithShape="0">
                <a:blip r:embed="rId3"/>
                <a:stretch>
                  <a:fillRect l="-762" t="-503"/>
                </a:stretch>
              </a:blipFill>
            </p:spPr>
            <p:txBody>
              <a:bodyPr/>
              <a:lstStyle/>
              <a:p>
                <a:r>
                  <a:rPr lang="en-US">
                    <a:noFill/>
                  </a:rPr>
                  <a:t> </a:t>
                </a:r>
              </a:p>
            </p:txBody>
          </p:sp>
        </mc:Fallback>
      </mc:AlternateContent>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pic0005.BMP">
            <a:extLst>
              <a:ext uri="{FF2B5EF4-FFF2-40B4-BE49-F238E27FC236}">
                <a16:creationId xmlns:a16="http://schemas.microsoft.com/office/drawing/2014/main" id="{7E9BA84E-E87C-4D4F-8567-5286C0BF006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731250" cy="675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2">
            <a:extLst>
              <a:ext uri="{FF2B5EF4-FFF2-40B4-BE49-F238E27FC236}">
                <a16:creationId xmlns:a16="http://schemas.microsoft.com/office/drawing/2014/main" id="{AA70C6CF-5747-42A9-9F6E-80A99A4B1D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338" y="150813"/>
            <a:ext cx="3624262"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_25_Figure.jpg"/>
          <p:cNvPicPr>
            <a:picLocks noChangeAspect="1"/>
          </p:cNvPicPr>
          <p:nvPr/>
        </p:nvPicPr>
        <p:blipFill rotWithShape="1">
          <a:blip r:embed="rId2">
            <a:extLst>
              <a:ext uri="{28A0092B-C50C-407E-A947-70E740481C1C}">
                <a14:useLocalDpi xmlns:a14="http://schemas.microsoft.com/office/drawing/2010/main" val="0"/>
              </a:ext>
            </a:extLst>
          </a:blip>
          <a:srcRect b="2840"/>
          <a:stretch/>
        </p:blipFill>
        <p:spPr>
          <a:xfrm>
            <a:off x="129052" y="1620968"/>
            <a:ext cx="3455450" cy="3731106"/>
          </a:xfrm>
          <a:prstGeom prst="rect">
            <a:avLst/>
          </a:prstGeom>
        </p:spPr>
      </p:pic>
      <p:sp>
        <p:nvSpPr>
          <p:cNvPr id="7" name="TextBox 6"/>
          <p:cNvSpPr txBox="1"/>
          <p:nvPr/>
        </p:nvSpPr>
        <p:spPr>
          <a:xfrm>
            <a:off x="3300643" y="363592"/>
            <a:ext cx="5805540" cy="1661993"/>
          </a:xfrm>
          <a:prstGeom prst="rect">
            <a:avLst/>
          </a:prstGeom>
          <a:noFill/>
          <a:ln>
            <a:solidFill>
              <a:schemeClr val="tx1"/>
            </a:solidFill>
          </a:ln>
        </p:spPr>
        <p:txBody>
          <a:bodyPr wrap="square" rtlCol="0">
            <a:spAutoFit/>
          </a:bodyPr>
          <a:lstStyle/>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Example 12.5 on page 374: Harmonics of an organ pipe</a:t>
            </a:r>
          </a:p>
          <a:p>
            <a:pPr defTabSz="685800"/>
            <a:endParaRPr lang="en-US" sz="600" kern="1200" dirty="0">
              <a:solidFill>
                <a:prstClr val="black"/>
              </a:solidFill>
              <a:latin typeface="Times New Roman" panose="02020603050405020304" pitchFamily="18" charset="0"/>
              <a:ea typeface="+mn-ea"/>
              <a:cs typeface="Times New Roman" panose="02020603050405020304" pitchFamily="18" charset="0"/>
            </a:endParaRP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Given:	Speed of sound </a:t>
            </a:r>
            <a:r>
              <a:rPr lang="en-US" sz="1800" i="1" kern="1200" dirty="0">
                <a:solidFill>
                  <a:prstClr val="black"/>
                </a:solidFill>
                <a:latin typeface="Times New Roman" panose="02020603050405020304" pitchFamily="18" charset="0"/>
                <a:ea typeface="+mn-ea"/>
                <a:cs typeface="Times New Roman" panose="02020603050405020304" pitchFamily="18" charset="0"/>
              </a:rPr>
              <a:t>v</a:t>
            </a:r>
            <a:r>
              <a:rPr lang="en-US" sz="1800" kern="1200" dirty="0">
                <a:solidFill>
                  <a:prstClr val="black"/>
                </a:solidFill>
                <a:latin typeface="Cambria Math" panose="02040503050406030204" pitchFamily="18" charset="0"/>
                <a:ea typeface="+mn-ea"/>
                <a:cs typeface="Times New Roman" panose="02020603050405020304" pitchFamily="18" charset="0"/>
              </a:rPr>
              <a:t> = 345 m/s; </a:t>
            </a:r>
            <a:r>
              <a:rPr lang="en-US" sz="1800" kern="1200" dirty="0">
                <a:solidFill>
                  <a:prstClr val="black"/>
                </a:solidFill>
                <a:latin typeface="Times New Roman" panose="02020603050405020304" pitchFamily="18" charset="0"/>
                <a:ea typeface="+mn-ea"/>
                <a:cs typeface="Times New Roman" panose="02020603050405020304" pitchFamily="18" charset="0"/>
              </a:rPr>
              <a:t>Open pipe  </a:t>
            </a:r>
            <a:r>
              <a:rPr lang="en-US" sz="1800" i="1" kern="1200" dirty="0">
                <a:solidFill>
                  <a:prstClr val="black"/>
                </a:solidFill>
                <a:latin typeface="Times New Roman" panose="02020603050405020304" pitchFamily="18" charset="0"/>
                <a:ea typeface="+mn-ea"/>
                <a:cs typeface="Times New Roman" panose="02020603050405020304" pitchFamily="18" charset="0"/>
              </a:rPr>
              <a:t>f</a:t>
            </a:r>
            <a:r>
              <a:rPr lang="en-US" sz="1800" kern="1200" baseline="-25000" dirty="0">
                <a:solidFill>
                  <a:prstClr val="black"/>
                </a:solidFill>
                <a:latin typeface="Times New Roman" panose="02020603050405020304" pitchFamily="18" charset="0"/>
                <a:ea typeface="+mn-ea"/>
                <a:cs typeface="Times New Roman" panose="02020603050405020304" pitchFamily="18" charset="0"/>
              </a:rPr>
              <a:t>1</a:t>
            </a:r>
            <a:r>
              <a:rPr lang="en-US" sz="1800" kern="1200" dirty="0">
                <a:solidFill>
                  <a:prstClr val="black"/>
                </a:solidFill>
                <a:latin typeface="Times New Roman" panose="02020603050405020304" pitchFamily="18" charset="0"/>
                <a:ea typeface="+mn-ea"/>
                <a:cs typeface="Times New Roman" panose="02020603050405020304" pitchFamily="18" charset="0"/>
              </a:rPr>
              <a:t> = 690 Hz</a:t>
            </a:r>
          </a:p>
          <a:p>
            <a:pPr defTabSz="685800"/>
            <a:endParaRPr lang="en-US" sz="600" kern="1200" dirty="0">
              <a:solidFill>
                <a:prstClr val="black"/>
              </a:solidFill>
              <a:latin typeface="Times New Roman" panose="02020603050405020304" pitchFamily="18" charset="0"/>
              <a:ea typeface="+mn-ea"/>
              <a:cs typeface="Times New Roman" panose="02020603050405020304" pitchFamily="18" charset="0"/>
            </a:endParaRP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Question: If the n = 2 mode of the open pipe has the same wavelength as the n = 5 mode of a stopped pipe, what is the length of each pipe?</a:t>
            </a:r>
          </a:p>
        </p:txBody>
      </p:sp>
      <mc:AlternateContent xmlns:mc="http://schemas.openxmlformats.org/markup-compatibility/2006" xmlns:a14="http://schemas.microsoft.com/office/drawing/2010/main">
        <mc:Choice Requires="a14">
          <p:sp>
            <p:nvSpPr>
              <p:cNvPr id="11" name="TextBox 10"/>
              <p:cNvSpPr txBox="1"/>
              <p:nvPr/>
            </p:nvSpPr>
            <p:spPr>
              <a:xfrm>
                <a:off x="3847656" y="2721401"/>
                <a:ext cx="5147489" cy="3086999"/>
              </a:xfrm>
              <a:prstGeom prst="rect">
                <a:avLst/>
              </a:prstGeom>
              <a:noFill/>
              <a:ln>
                <a:solidFill>
                  <a:schemeClr val="tx1"/>
                </a:solidFill>
              </a:ln>
            </p:spPr>
            <p:txBody>
              <a:bodyPr wrap="square" rtlCol="0">
                <a:spAutoFit/>
              </a:bodyPr>
              <a:lstStyle/>
              <a:p>
                <a:pPr defTabSz="685800"/>
                <a:r>
                  <a:rPr lang="en-US" sz="1800" kern="1200" dirty="0">
                    <a:solidFill>
                      <a:prstClr val="black"/>
                    </a:solidFill>
                    <a:latin typeface="Cambria Math" panose="02040503050406030204" pitchFamily="18" charset="0"/>
                    <a:ea typeface="+mn-ea"/>
                    <a:cs typeface="Times New Roman" panose="02020603050405020304" pitchFamily="18" charset="0"/>
                  </a:rPr>
                  <a:t>Solution:</a:t>
                </a:r>
              </a:p>
              <a:p>
                <a:pPr marL="342900" indent="-342900" defTabSz="685800">
                  <a:buFontTx/>
                  <a:buAutoNum type="alphaLcParenBoth"/>
                </a:pPr>
                <a:r>
                  <a:rPr lang="en-US" sz="1800" kern="1200" dirty="0">
                    <a:solidFill>
                      <a:prstClr val="black"/>
                    </a:solidFill>
                    <a:latin typeface="Cambria Math" panose="02040503050406030204" pitchFamily="18" charset="0"/>
                    <a:ea typeface="+mn-ea"/>
                    <a:cs typeface="Times New Roman" panose="02020603050405020304" pitchFamily="18" charset="0"/>
                  </a:rPr>
                  <a:t>For the open pipe </a:t>
                </a:r>
                <a14:m>
                  <m:oMath xmlns:m="http://schemas.openxmlformats.org/officeDocument/2006/math">
                    <m:sSub>
                      <m:sSubPr>
                        <m:ctrlPr>
                          <a:rPr lang="en-US" sz="1800" i="1" kern="1200">
                            <a:solidFill>
                              <a:prstClr val="black"/>
                            </a:solidFill>
                            <a:latin typeface="Cambria Math" panose="02040503050406030204" pitchFamily="18" charset="0"/>
                            <a:ea typeface="+mn-ea"/>
                            <a:cs typeface="Times New Roman" panose="02020603050405020304" pitchFamily="18" charset="0"/>
                          </a:rPr>
                        </m:ctrlPr>
                      </m:sSubPr>
                      <m:e>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𝑓</m:t>
                        </m:r>
                      </m:e>
                      <m:sub>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Sub>
                    <m:r>
                      <a:rPr lang="en-US" sz="1800" i="1" kern="1200">
                        <a:solidFill>
                          <a:prstClr val="black"/>
                        </a:solidFill>
                        <a:latin typeface="Cambria Math" panose="02040503050406030204" pitchFamily="18" charset="0"/>
                        <a:ea typeface="+mn-ea"/>
                        <a:cs typeface="Times New Roman" panose="02020603050405020304" pitchFamily="18" charset="0"/>
                      </a:rPr>
                      <m:t>=</m:t>
                    </m:r>
                    <m:f>
                      <m:fPr>
                        <m:ctrlPr>
                          <a:rPr lang="en-US" sz="1800" i="1" kern="1200">
                            <a:solidFill>
                              <a:prstClr val="black"/>
                            </a:solidFill>
                            <a:latin typeface="Cambria Math" panose="02040503050406030204" pitchFamily="18" charset="0"/>
                            <a:ea typeface="+mn-ea"/>
                            <a:cs typeface="Times New Roman" panose="02020603050405020304" pitchFamily="18" charset="0"/>
                          </a:rPr>
                        </m:ctrlPr>
                      </m:fPr>
                      <m:num>
                        <m:r>
                          <a:rPr lang="en-US" sz="1800" i="1" kern="1200">
                            <a:solidFill>
                              <a:prstClr val="black"/>
                            </a:solidFill>
                            <a:latin typeface="Cambria Math" panose="02040503050406030204" pitchFamily="18" charset="0"/>
                            <a:ea typeface="+mn-ea"/>
                            <a:cs typeface="Times New Roman" panose="02020603050405020304" pitchFamily="18" charset="0"/>
                          </a:rPr>
                          <m:t>𝑣</m:t>
                        </m:r>
                      </m:num>
                      <m:den>
                        <m:r>
                          <a:rPr lang="en-US" sz="1800" i="1" kern="1200">
                            <a:solidFill>
                              <a:prstClr val="black"/>
                            </a:solidFill>
                            <a:latin typeface="Cambria Math" panose="02040503050406030204" pitchFamily="18" charset="0"/>
                            <a:ea typeface="+mn-ea"/>
                            <a:cs typeface="Times New Roman" panose="02020603050405020304" pitchFamily="18" charset="0"/>
                          </a:rPr>
                          <m:t>2</m:t>
                        </m:r>
                        <m:sSub>
                          <m:sSubPr>
                            <m:ctrlPr>
                              <a:rPr lang="en-US" sz="1800" i="1" kern="1200">
                                <a:solidFill>
                                  <a:prstClr val="black"/>
                                </a:solidFill>
                                <a:latin typeface="Cambria Math" panose="02040503050406030204" pitchFamily="18" charset="0"/>
                                <a:ea typeface="+mn-ea"/>
                                <a:cs typeface="Times New Roman" panose="02020603050405020304" pitchFamily="18" charset="0"/>
                              </a:rPr>
                            </m:ctrlPr>
                          </m:sSubPr>
                          <m:e>
                            <m:r>
                              <a:rPr lang="en-US" sz="1800" i="1" kern="1200">
                                <a:solidFill>
                                  <a:prstClr val="black"/>
                                </a:solidFill>
                                <a:latin typeface="Cambria Math" panose="02040503050406030204" pitchFamily="18" charset="0"/>
                                <a:ea typeface="+mn-ea"/>
                                <a:cs typeface="Times New Roman" panose="02020603050405020304" pitchFamily="18" charset="0"/>
                              </a:rPr>
                              <m:t>𝐿</m:t>
                            </m:r>
                          </m:e>
                          <m:sub>
                            <m:r>
                              <a:rPr lang="en-US" sz="1800" i="1" kern="1200">
                                <a:solidFill>
                                  <a:prstClr val="black"/>
                                </a:solidFill>
                                <a:latin typeface="Cambria Math" panose="02040503050406030204" pitchFamily="18" charset="0"/>
                                <a:ea typeface="+mn-ea"/>
                                <a:cs typeface="Times New Roman" panose="02020603050405020304" pitchFamily="18" charset="0"/>
                              </a:rPr>
                              <m:t>𝑜𝑝𝑒𝑛</m:t>
                            </m:r>
                          </m:sub>
                        </m:sSub>
                      </m:den>
                    </m:f>
                  </m:oMath>
                </a14:m>
                <a:endParaRPr lang="en-US" sz="1800" kern="1200" dirty="0">
                  <a:solidFill>
                    <a:prstClr val="black"/>
                  </a:solidFill>
                  <a:latin typeface="Cambria Math" panose="02040503050406030204" pitchFamily="18" charset="0"/>
                  <a:ea typeface="+mn-ea"/>
                  <a:cs typeface="Times New Roman" panose="02020603050405020304" pitchFamily="18" charset="0"/>
                </a:endParaRPr>
              </a:p>
              <a:p>
                <a:pPr defTabSz="685800"/>
                <a:r>
                  <a:rPr lang="en-US" sz="1800" kern="1200" dirty="0">
                    <a:solidFill>
                      <a:prstClr val="black"/>
                    </a:solidFill>
                    <a:latin typeface="Cambria Math" panose="02040503050406030204" pitchFamily="18" charset="0"/>
                    <a:ea typeface="+mn-ea"/>
                    <a:cs typeface="Times New Roman" panose="02020603050405020304" pitchFamily="18" charset="0"/>
                  </a:rPr>
                  <a:t>       Therefore,	    </a:t>
                </a:r>
                <a:r>
                  <a:rPr lang="en-US" sz="1800" i="1" kern="1200" dirty="0" err="1">
                    <a:solidFill>
                      <a:prstClr val="black"/>
                    </a:solidFill>
                    <a:latin typeface="Cambria Math" panose="02040503050406030204" pitchFamily="18" charset="0"/>
                    <a:ea typeface="+mn-ea"/>
                    <a:cs typeface="Times New Roman" panose="02020603050405020304" pitchFamily="18" charset="0"/>
                  </a:rPr>
                  <a:t>L</a:t>
                </a:r>
                <a:r>
                  <a:rPr lang="en-US" sz="1800" kern="1200" baseline="-25000" dirty="0" err="1">
                    <a:solidFill>
                      <a:prstClr val="black"/>
                    </a:solidFill>
                    <a:latin typeface="Cambria Math" panose="02040503050406030204" pitchFamily="18" charset="0"/>
                    <a:ea typeface="+mn-ea"/>
                    <a:cs typeface="Times New Roman" panose="02020603050405020304" pitchFamily="18" charset="0"/>
                  </a:rPr>
                  <a:t>open</a:t>
                </a:r>
                <a:r>
                  <a:rPr lang="en-US" sz="1800" kern="1200" dirty="0">
                    <a:solidFill>
                      <a:prstClr val="black"/>
                    </a:solidFill>
                    <a:latin typeface="Cambria Math" panose="02040503050406030204" pitchFamily="18" charset="0"/>
                    <a:ea typeface="+mn-ea"/>
                    <a:cs typeface="Times New Roman" panose="02020603050405020304" pitchFamily="18" charset="0"/>
                  </a:rPr>
                  <a:t> = </a:t>
                </a:r>
                <a14:m>
                  <m:oMath xmlns:m="http://schemas.openxmlformats.org/officeDocument/2006/math">
                    <m:f>
                      <m:fPr>
                        <m:ctrlPr>
                          <a:rPr lang="en-US" sz="1800" i="1" kern="1200">
                            <a:solidFill>
                              <a:prstClr val="black"/>
                            </a:solidFill>
                            <a:latin typeface="Cambria Math" panose="02040503050406030204" pitchFamily="18" charset="0"/>
                            <a:ea typeface="+mn-ea"/>
                            <a:cs typeface="Times New Roman" panose="02020603050405020304" pitchFamily="18" charset="0"/>
                          </a:rPr>
                        </m:ctrlPr>
                      </m:fPr>
                      <m:num>
                        <m:r>
                          <a:rPr lang="en-US" sz="1800" i="1" kern="1200">
                            <a:solidFill>
                              <a:prstClr val="black"/>
                            </a:solidFill>
                            <a:latin typeface="Cambria Math" panose="02040503050406030204" pitchFamily="18" charset="0"/>
                            <a:ea typeface="+mn-ea"/>
                            <a:cs typeface="Times New Roman" panose="02020603050405020304" pitchFamily="18" charset="0"/>
                          </a:rPr>
                          <m:t>𝑣</m:t>
                        </m:r>
                      </m:num>
                      <m:den>
                        <m:r>
                          <a:rPr lang="en-US" sz="1800" i="1" kern="1200">
                            <a:solidFill>
                              <a:prstClr val="black"/>
                            </a:solidFill>
                            <a:latin typeface="Cambria Math" panose="02040503050406030204" pitchFamily="18" charset="0"/>
                            <a:ea typeface="+mn-ea"/>
                            <a:cs typeface="Times New Roman" panose="02020603050405020304" pitchFamily="18" charset="0"/>
                          </a:rPr>
                          <m:t>2</m:t>
                        </m:r>
                        <m:sSub>
                          <m:sSubPr>
                            <m:ctrlPr>
                              <a:rPr lang="en-US" sz="1800" i="1" kern="1200">
                                <a:solidFill>
                                  <a:prstClr val="black"/>
                                </a:solidFill>
                                <a:latin typeface="Cambria Math" panose="02040503050406030204" pitchFamily="18" charset="0"/>
                                <a:ea typeface="+mn-ea"/>
                                <a:cs typeface="Times New Roman" panose="02020603050405020304" pitchFamily="18" charset="0"/>
                              </a:rPr>
                            </m:ctrlPr>
                          </m:sSubPr>
                          <m:e>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𝑓</m:t>
                            </m:r>
                          </m:e>
                          <m:sub>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Sub>
                      </m:den>
                    </m:f>
                    <m:r>
                      <a:rPr lang="en-US" sz="1800" i="1" kern="1200">
                        <a:solidFill>
                          <a:prstClr val="black"/>
                        </a:solidFill>
                        <a:latin typeface="Cambria Math" panose="02040503050406030204" pitchFamily="18" charset="0"/>
                        <a:ea typeface="+mn-ea"/>
                        <a:cs typeface="Times New Roman" panose="02020603050405020304" pitchFamily="18" charset="0"/>
                      </a:rPr>
                      <m:t>=</m:t>
                    </m:r>
                  </m:oMath>
                </a14:m>
                <a:r>
                  <a:rPr lang="en-US" sz="1800" kern="1200" dirty="0">
                    <a:solidFill>
                      <a:prstClr val="black"/>
                    </a:solidFill>
                    <a:latin typeface="Cambria Math" panose="02040503050406030204" pitchFamily="18" charset="0"/>
                    <a:ea typeface="+mn-ea"/>
                    <a:cs typeface="Times New Roman" panose="02020603050405020304" pitchFamily="18" charset="0"/>
                  </a:rPr>
                  <a:t> </a:t>
                </a:r>
                <a14:m>
                  <m:oMath xmlns:m="http://schemas.openxmlformats.org/officeDocument/2006/math">
                    <m:f>
                      <m:fPr>
                        <m:ctrlPr>
                          <a:rPr lang="en-US" sz="1800" i="1" kern="1200">
                            <a:solidFill>
                              <a:prstClr val="black"/>
                            </a:solidFill>
                            <a:latin typeface="Cambria Math" panose="02040503050406030204" pitchFamily="18" charset="0"/>
                            <a:ea typeface="+mn-ea"/>
                            <a:cs typeface="Times New Roman" panose="02020603050405020304" pitchFamily="18" charset="0"/>
                          </a:rPr>
                        </m:ctrlPr>
                      </m:fPr>
                      <m:num>
                        <m:r>
                          <a:rPr lang="en-US" sz="1800" i="1" kern="1200">
                            <a:solidFill>
                              <a:prstClr val="black"/>
                            </a:solidFill>
                            <a:latin typeface="Cambria Math" panose="02040503050406030204" pitchFamily="18" charset="0"/>
                            <a:ea typeface="+mn-ea"/>
                            <a:cs typeface="Times New Roman" panose="02020603050405020304" pitchFamily="18" charset="0"/>
                          </a:rPr>
                          <m:t>345 </m:t>
                        </m:r>
                        <m:r>
                          <a:rPr lang="en-US" sz="1800" i="1" kern="1200">
                            <a:solidFill>
                              <a:prstClr val="black"/>
                            </a:solidFill>
                            <a:latin typeface="Cambria Math" panose="02040503050406030204" pitchFamily="18" charset="0"/>
                            <a:ea typeface="+mn-ea"/>
                            <a:cs typeface="Times New Roman" panose="02020603050405020304" pitchFamily="18" charset="0"/>
                          </a:rPr>
                          <m:t>𝑚</m:t>
                        </m:r>
                        <m:r>
                          <a:rPr lang="en-US" sz="1800" i="1" kern="1200">
                            <a:solidFill>
                              <a:prstClr val="black"/>
                            </a:solidFill>
                            <a:latin typeface="Cambria Math" panose="02040503050406030204" pitchFamily="18" charset="0"/>
                            <a:ea typeface="+mn-ea"/>
                            <a:cs typeface="Times New Roman" panose="02020603050405020304" pitchFamily="18" charset="0"/>
                          </a:rPr>
                          <m:t>/</m:t>
                        </m:r>
                        <m:r>
                          <a:rPr lang="en-US" sz="1800" i="1" kern="1200">
                            <a:solidFill>
                              <a:prstClr val="black"/>
                            </a:solidFill>
                            <a:latin typeface="Cambria Math" panose="02040503050406030204" pitchFamily="18" charset="0"/>
                            <a:ea typeface="+mn-ea"/>
                            <a:cs typeface="Times New Roman" panose="02020603050405020304" pitchFamily="18" charset="0"/>
                          </a:rPr>
                          <m:t>𝑠</m:t>
                        </m:r>
                      </m:num>
                      <m:den>
                        <m:r>
                          <a:rPr lang="en-US" sz="1800" i="1" kern="1200">
                            <a:solidFill>
                              <a:prstClr val="black"/>
                            </a:solidFill>
                            <a:latin typeface="Cambria Math" panose="02040503050406030204" pitchFamily="18" charset="0"/>
                            <a:ea typeface="+mn-ea"/>
                            <a:cs typeface="Times New Roman" panose="02020603050405020304" pitchFamily="18" charset="0"/>
                          </a:rPr>
                          <m:t>2(690 </m:t>
                        </m:r>
                        <m:r>
                          <a:rPr lang="en-US" sz="1800" i="1" kern="1200">
                            <a:solidFill>
                              <a:prstClr val="black"/>
                            </a:solidFill>
                            <a:latin typeface="Cambria Math" panose="02040503050406030204" pitchFamily="18" charset="0"/>
                            <a:ea typeface="+mn-ea"/>
                            <a:cs typeface="Times New Roman" panose="02020603050405020304" pitchFamily="18" charset="0"/>
                          </a:rPr>
                          <m:t>𝐻𝑧</m:t>
                        </m:r>
                        <m:r>
                          <a:rPr lang="en-US" sz="1800" i="1" kern="1200">
                            <a:solidFill>
                              <a:prstClr val="black"/>
                            </a:solidFill>
                            <a:latin typeface="Cambria Math" panose="02040503050406030204" pitchFamily="18" charset="0"/>
                            <a:ea typeface="+mn-ea"/>
                            <a:cs typeface="Times New Roman" panose="02020603050405020304" pitchFamily="18" charset="0"/>
                          </a:rPr>
                          <m:t>)</m:t>
                        </m:r>
                      </m:den>
                    </m:f>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1800" kern="1200" dirty="0">
                    <a:solidFill>
                      <a:prstClr val="black"/>
                    </a:solidFill>
                    <a:latin typeface="Cambria Math" panose="02040503050406030204" pitchFamily="18" charset="0"/>
                    <a:ea typeface="+mn-ea"/>
                    <a:cs typeface="Times New Roman" panose="02020603050405020304" pitchFamily="18" charset="0"/>
                  </a:rPr>
                  <a:t> 0.250 m</a:t>
                </a:r>
              </a:p>
              <a:p>
                <a:pPr defTabSz="685800"/>
                <a:r>
                  <a:rPr lang="en-US" sz="1800" kern="1200" dirty="0">
                    <a:solidFill>
                      <a:prstClr val="black"/>
                    </a:solidFill>
                    <a:latin typeface="Cambria Math" panose="02040503050406030204" pitchFamily="18" charset="0"/>
                    <a:ea typeface="+mn-ea"/>
                    <a:cs typeface="Times New Roman" panose="02020603050405020304" pitchFamily="18" charset="0"/>
                  </a:rPr>
                  <a:t>(b) </a:t>
                </a:r>
                <a14:m>
                  <m:oMath xmlns:m="http://schemas.openxmlformats.org/officeDocument/2006/math">
                    <m:sSubSup>
                      <m:sSubSupPr>
                        <m:ctrlPr>
                          <a:rPr lang="en-US" sz="1800" i="1" kern="1200">
                            <a:solidFill>
                              <a:prstClr val="black"/>
                            </a:solidFill>
                            <a:latin typeface="Cambria Math" panose="02040503050406030204" pitchFamily="18" charset="0"/>
                            <a:ea typeface="+mn-ea"/>
                            <a:cs typeface="Times New Roman" panose="02020603050405020304" pitchFamily="18" charset="0"/>
                          </a:rPr>
                        </m:ctrlPr>
                      </m:sSubSupPr>
                      <m:e>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𝜆</m:t>
                        </m:r>
                      </m:e>
                      <m:sub>
                        <m:r>
                          <a:rPr lang="en-US" sz="1800" i="1" kern="1200">
                            <a:solidFill>
                              <a:prstClr val="black"/>
                            </a:solidFill>
                            <a:latin typeface="Cambria Math" panose="02040503050406030204" pitchFamily="18" charset="0"/>
                            <a:ea typeface="+mn-ea"/>
                            <a:cs typeface="Times New Roman" panose="02020603050405020304" pitchFamily="18" charset="0"/>
                          </a:rPr>
                          <m:t>2</m:t>
                        </m:r>
                      </m:sub>
                      <m:sup>
                        <m:r>
                          <a:rPr lang="en-US" sz="1800" i="1" kern="1200">
                            <a:solidFill>
                              <a:prstClr val="black"/>
                            </a:solidFill>
                            <a:latin typeface="Cambria Math" panose="02040503050406030204" pitchFamily="18" charset="0"/>
                            <a:ea typeface="+mn-ea"/>
                            <a:cs typeface="Times New Roman" panose="02020603050405020304" pitchFamily="18" charset="0"/>
                          </a:rPr>
                          <m:t>𝑜𝑝𝑒𝑛</m:t>
                        </m:r>
                      </m:sup>
                    </m:sSubSup>
                    <m:r>
                      <a:rPr lang="en-US" sz="1800" i="1" kern="1200">
                        <a:solidFill>
                          <a:prstClr val="black"/>
                        </a:solidFill>
                        <a:latin typeface="Cambria Math" panose="02040503050406030204" pitchFamily="18" charset="0"/>
                        <a:ea typeface="+mn-ea"/>
                        <a:cs typeface="Times New Roman" panose="02020603050405020304" pitchFamily="18" charset="0"/>
                      </a:rPr>
                      <m:t>=</m:t>
                    </m:r>
                    <m:sSubSup>
                      <m:sSubSupPr>
                        <m:ctrlPr>
                          <a:rPr lang="en-US" sz="1800" i="1" kern="1200">
                            <a:solidFill>
                              <a:prstClr val="black"/>
                            </a:solidFill>
                            <a:latin typeface="Cambria Math" panose="02040503050406030204" pitchFamily="18" charset="0"/>
                            <a:ea typeface="+mn-ea"/>
                            <a:cs typeface="Times New Roman" panose="02020603050405020304" pitchFamily="18" charset="0"/>
                          </a:rPr>
                        </m:ctrlPr>
                      </m:sSubSupPr>
                      <m:e>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𝜆</m:t>
                        </m:r>
                      </m:e>
                      <m:sub>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sub>
                      <m:sup>
                        <m:r>
                          <a:rPr lang="en-US" sz="1800" i="1" kern="1200">
                            <a:solidFill>
                              <a:prstClr val="black"/>
                            </a:solidFill>
                            <a:latin typeface="Cambria Math" panose="02040503050406030204" pitchFamily="18" charset="0"/>
                            <a:ea typeface="+mn-ea"/>
                            <a:cs typeface="Times New Roman" panose="02020603050405020304" pitchFamily="18" charset="0"/>
                          </a:rPr>
                          <m:t>𝑠𝑡𝑜𝑝𝑝𝑒𝑑</m:t>
                        </m:r>
                      </m:sup>
                    </m:sSubSup>
                  </m:oMath>
                </a14:m>
                <a:endParaRPr lang="en-US" sz="1800" kern="1200" dirty="0">
                  <a:solidFill>
                    <a:prstClr val="black"/>
                  </a:solidFill>
                  <a:latin typeface="Cambria Math" panose="02040503050406030204" pitchFamily="18" charset="0"/>
                  <a:ea typeface="+mn-ea"/>
                  <a:cs typeface="Times New Roman" panose="02020603050405020304" pitchFamily="18" charset="0"/>
                </a:endParaRPr>
              </a:p>
              <a:p>
                <a:pPr defTabSz="685800"/>
                <a:endParaRPr lang="en-US" sz="600" kern="1200" dirty="0">
                  <a:solidFill>
                    <a:prstClr val="black"/>
                  </a:solidFill>
                  <a:latin typeface="Cambria Math" panose="02040503050406030204" pitchFamily="18" charset="0"/>
                  <a:ea typeface="+mn-ea"/>
                  <a:cs typeface="Times New Roman" panose="02020603050405020304" pitchFamily="18" charset="0"/>
                </a:endParaRPr>
              </a:p>
              <a:p>
                <a:pPr defTabSz="685800"/>
                <a:r>
                  <a:rPr lang="en-US" sz="1800" kern="1200" dirty="0">
                    <a:solidFill>
                      <a:prstClr val="black"/>
                    </a:solidFill>
                    <a:latin typeface="Cambria Math" panose="02040503050406030204" pitchFamily="18" charset="0"/>
                    <a:ea typeface="+mn-ea"/>
                    <a:cs typeface="Times New Roman" panose="02020603050405020304" pitchFamily="18" charset="0"/>
                  </a:rPr>
                  <a:t>Given 	</a:t>
                </a:r>
                <a14:m>
                  <m:oMath xmlns:m="http://schemas.openxmlformats.org/officeDocument/2006/math">
                    <m:sSubSup>
                      <m:sSubSupPr>
                        <m:ctrlPr>
                          <a:rPr lang="en-US" sz="1800" i="1" kern="1200">
                            <a:solidFill>
                              <a:prstClr val="black"/>
                            </a:solidFill>
                            <a:latin typeface="Cambria Math" panose="02040503050406030204" pitchFamily="18" charset="0"/>
                            <a:ea typeface="+mn-ea"/>
                            <a:cs typeface="Times New Roman" panose="02020603050405020304" pitchFamily="18" charset="0"/>
                          </a:rPr>
                        </m:ctrlPr>
                      </m:sSubSupPr>
                      <m:e>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𝜆</m:t>
                        </m:r>
                      </m:e>
                      <m:sub>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sub>
                      <m:sup>
                        <m:r>
                          <a:rPr lang="en-US" sz="1800" i="1" kern="1200">
                            <a:solidFill>
                              <a:prstClr val="black"/>
                            </a:solidFill>
                            <a:latin typeface="Cambria Math" panose="02040503050406030204" pitchFamily="18" charset="0"/>
                            <a:ea typeface="+mn-ea"/>
                            <a:cs typeface="Times New Roman" panose="02020603050405020304" pitchFamily="18" charset="0"/>
                          </a:rPr>
                          <m:t>𝑜𝑝𝑒𝑛</m:t>
                        </m:r>
                      </m:sup>
                    </m:sSubSup>
                    <m:r>
                      <a:rPr lang="en-US" sz="1800" i="1" kern="1200">
                        <a:solidFill>
                          <a:prstClr val="black"/>
                        </a:solidFill>
                        <a:latin typeface="Cambria Math" panose="02040503050406030204" pitchFamily="18" charset="0"/>
                        <a:ea typeface="+mn-ea"/>
                        <a:cs typeface="Times New Roman" panose="02020603050405020304" pitchFamily="18" charset="0"/>
                      </a:rPr>
                      <m:t>=</m:t>
                    </m:r>
                    <m:f>
                      <m:fPr>
                        <m:ctrlPr>
                          <a:rPr lang="en-US" sz="1800" i="1" kern="1200">
                            <a:solidFill>
                              <a:prstClr val="black"/>
                            </a:solidFill>
                            <a:latin typeface="Cambria Math" panose="02040503050406030204" pitchFamily="18" charset="0"/>
                            <a:ea typeface="+mn-ea"/>
                            <a:cs typeface="Times New Roman" panose="02020603050405020304" pitchFamily="18" charset="0"/>
                          </a:rPr>
                        </m:ctrlPr>
                      </m:fPr>
                      <m:num>
                        <m:r>
                          <a:rPr lang="en-US" sz="1800" i="1" kern="1200">
                            <a:solidFill>
                              <a:prstClr val="black"/>
                            </a:solidFill>
                            <a:latin typeface="Cambria Math" panose="02040503050406030204" pitchFamily="18" charset="0"/>
                            <a:ea typeface="+mn-ea"/>
                            <a:cs typeface="Times New Roman" panose="02020603050405020304" pitchFamily="18" charset="0"/>
                          </a:rPr>
                          <m:t>2</m:t>
                        </m:r>
                        <m:sSub>
                          <m:sSubPr>
                            <m:ctrlPr>
                              <a:rPr lang="en-US" sz="1800" i="1" kern="1200">
                                <a:solidFill>
                                  <a:prstClr val="black"/>
                                </a:solidFill>
                                <a:latin typeface="Cambria Math" panose="02040503050406030204" pitchFamily="18" charset="0"/>
                                <a:ea typeface="+mn-ea"/>
                                <a:cs typeface="Times New Roman" panose="02020603050405020304" pitchFamily="18" charset="0"/>
                              </a:rPr>
                            </m:ctrlPr>
                          </m:sSubPr>
                          <m:e>
                            <m:r>
                              <a:rPr lang="en-US" sz="1800" i="1" kern="1200">
                                <a:solidFill>
                                  <a:prstClr val="black"/>
                                </a:solidFill>
                                <a:latin typeface="Cambria Math" panose="02040503050406030204" pitchFamily="18" charset="0"/>
                                <a:ea typeface="+mn-ea"/>
                                <a:cs typeface="Times New Roman" panose="02020603050405020304" pitchFamily="18" charset="0"/>
                              </a:rPr>
                              <m:t>𝐿</m:t>
                            </m:r>
                          </m:e>
                          <m:sub>
                            <m:r>
                              <a:rPr lang="en-US" sz="1800" i="1" kern="1200">
                                <a:solidFill>
                                  <a:prstClr val="black"/>
                                </a:solidFill>
                                <a:latin typeface="Cambria Math" panose="02040503050406030204" pitchFamily="18" charset="0"/>
                                <a:ea typeface="+mn-ea"/>
                                <a:cs typeface="Times New Roman" panose="02020603050405020304" pitchFamily="18" charset="0"/>
                              </a:rPr>
                              <m:t>𝑜𝑝𝑒𝑛</m:t>
                            </m:r>
                          </m:sub>
                        </m:sSub>
                      </m:num>
                      <m:den>
                        <m:r>
                          <a:rPr lang="en-US" sz="1800" i="1" kern="1200">
                            <a:solidFill>
                              <a:prstClr val="black"/>
                            </a:solidFill>
                            <a:latin typeface="Cambria Math" panose="02040503050406030204" pitchFamily="18" charset="0"/>
                            <a:ea typeface="+mn-ea"/>
                            <a:cs typeface="Times New Roman" panose="02020603050405020304" pitchFamily="18" charset="0"/>
                          </a:rPr>
                          <m:t>𝑛</m:t>
                        </m:r>
                      </m:den>
                    </m:f>
                  </m:oMath>
                </a14:m>
                <a:r>
                  <a:rPr lang="en-US" sz="1800" kern="1200" dirty="0">
                    <a:solidFill>
                      <a:prstClr val="black"/>
                    </a:solidFill>
                    <a:latin typeface="Cambria Math" panose="02040503050406030204" pitchFamily="18" charset="0"/>
                    <a:ea typeface="+mn-ea"/>
                    <a:cs typeface="Times New Roman" panose="02020603050405020304" pitchFamily="18" charset="0"/>
                  </a:rPr>
                  <a:t>   and	</a:t>
                </a:r>
                <a14:m>
                  <m:oMath xmlns:m="http://schemas.openxmlformats.org/officeDocument/2006/math">
                    <m:sSubSup>
                      <m:sSubSupPr>
                        <m:ctrlPr>
                          <a:rPr lang="en-US" sz="1800" i="1" kern="1200">
                            <a:solidFill>
                              <a:prstClr val="black"/>
                            </a:solidFill>
                            <a:latin typeface="Cambria Math" panose="02040503050406030204" pitchFamily="18" charset="0"/>
                            <a:ea typeface="+mn-ea"/>
                            <a:cs typeface="Times New Roman" panose="02020603050405020304" pitchFamily="18" charset="0"/>
                          </a:rPr>
                        </m:ctrlPr>
                      </m:sSubSupPr>
                      <m:e>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𝜆</m:t>
                        </m:r>
                      </m:e>
                      <m:sub>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sub>
                      <m:sup>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𝑠𝑡𝑜𝑝𝑝𝑒𝑑</m:t>
                        </m:r>
                      </m:sup>
                    </m:sSubSup>
                    <m:r>
                      <a:rPr lang="en-US" sz="1800" i="1" kern="1200">
                        <a:solidFill>
                          <a:prstClr val="black"/>
                        </a:solidFill>
                        <a:latin typeface="Cambria Math" panose="02040503050406030204" pitchFamily="18" charset="0"/>
                        <a:ea typeface="+mn-ea"/>
                        <a:cs typeface="Times New Roman" panose="02020603050405020304" pitchFamily="18" charset="0"/>
                      </a:rPr>
                      <m:t>=</m:t>
                    </m:r>
                    <m:f>
                      <m:fPr>
                        <m:ctrlPr>
                          <a:rPr lang="en-US" sz="1800" i="1" kern="1200">
                            <a:solidFill>
                              <a:prstClr val="black"/>
                            </a:solidFill>
                            <a:latin typeface="Cambria Math" panose="02040503050406030204" pitchFamily="18" charset="0"/>
                            <a:ea typeface="+mn-ea"/>
                            <a:cs typeface="Times New Roman" panose="02020603050405020304" pitchFamily="18" charset="0"/>
                          </a:rPr>
                        </m:ctrlPr>
                      </m:fPr>
                      <m:num>
                        <m:r>
                          <a:rPr lang="en-US" sz="1800" i="1" kern="1200">
                            <a:solidFill>
                              <a:prstClr val="black"/>
                            </a:solidFill>
                            <a:latin typeface="Cambria Math" panose="02040503050406030204" pitchFamily="18" charset="0"/>
                            <a:ea typeface="+mn-ea"/>
                            <a:cs typeface="Times New Roman" panose="02020603050405020304" pitchFamily="18" charset="0"/>
                          </a:rPr>
                          <m:t>4</m:t>
                        </m:r>
                        <m:sSub>
                          <m:sSubPr>
                            <m:ctrlPr>
                              <a:rPr lang="en-US" sz="1800" i="1" kern="1200">
                                <a:solidFill>
                                  <a:prstClr val="black"/>
                                </a:solidFill>
                                <a:latin typeface="Cambria Math" panose="02040503050406030204" pitchFamily="18" charset="0"/>
                                <a:ea typeface="+mn-ea"/>
                                <a:cs typeface="Times New Roman" panose="02020603050405020304" pitchFamily="18" charset="0"/>
                              </a:rPr>
                            </m:ctrlPr>
                          </m:sSubPr>
                          <m:e>
                            <m:r>
                              <a:rPr lang="en-US" sz="1800" i="1" kern="1200">
                                <a:solidFill>
                                  <a:prstClr val="black"/>
                                </a:solidFill>
                                <a:latin typeface="Cambria Math" panose="02040503050406030204" pitchFamily="18" charset="0"/>
                                <a:ea typeface="+mn-ea"/>
                                <a:cs typeface="Times New Roman" panose="02020603050405020304" pitchFamily="18" charset="0"/>
                              </a:rPr>
                              <m:t>𝐿</m:t>
                            </m:r>
                          </m:e>
                          <m:sub>
                            <m:r>
                              <a:rPr lang="en-US" sz="1800" i="1" kern="1200">
                                <a:solidFill>
                                  <a:prstClr val="black"/>
                                </a:solidFill>
                                <a:latin typeface="Cambria Math" panose="02040503050406030204" pitchFamily="18" charset="0"/>
                                <a:ea typeface="+mn-ea"/>
                                <a:cs typeface="Times New Roman" panose="02020603050405020304" pitchFamily="18" charset="0"/>
                              </a:rPr>
                              <m:t>𝑠𝑡𝑜𝑝𝑝𝑒𝑑</m:t>
                            </m:r>
                          </m:sub>
                        </m:sSub>
                      </m:num>
                      <m:den>
                        <m:r>
                          <a:rPr lang="en-US" sz="1800" i="1" kern="1200">
                            <a:solidFill>
                              <a:prstClr val="black"/>
                            </a:solidFill>
                            <a:latin typeface="Cambria Math" panose="02040503050406030204" pitchFamily="18" charset="0"/>
                            <a:ea typeface="+mn-ea"/>
                            <a:cs typeface="Times New Roman" panose="02020603050405020304" pitchFamily="18" charset="0"/>
                          </a:rPr>
                          <m:t>𝑛</m:t>
                        </m:r>
                      </m:den>
                    </m:f>
                    <m:r>
                      <a:rPr lang="en-US" sz="1800" kern="1200">
                        <a:solidFill>
                          <a:prstClr val="black"/>
                        </a:solidFill>
                        <a:latin typeface="Cambria Math" panose="02040503050406030204" pitchFamily="18" charset="0"/>
                        <a:ea typeface="+mn-ea"/>
                        <a:cs typeface="Times New Roman" panose="02020603050405020304" pitchFamily="18" charset="0"/>
                      </a:rPr>
                      <m:t>,</m:t>
                    </m:r>
                  </m:oMath>
                </a14:m>
                <a:endParaRPr lang="en-US" sz="1800" kern="1200" dirty="0">
                  <a:solidFill>
                    <a:prstClr val="black"/>
                  </a:solidFill>
                  <a:latin typeface="Cambria Math" panose="02040503050406030204" pitchFamily="18" charset="0"/>
                  <a:ea typeface="+mn-ea"/>
                  <a:cs typeface="Times New Roman" panose="02020603050405020304" pitchFamily="18" charset="0"/>
                </a:endParaRPr>
              </a:p>
              <a:p>
                <a:pPr defTabSz="685800"/>
                <a:endParaRPr lang="en-US" sz="600" kern="1200" dirty="0">
                  <a:solidFill>
                    <a:prstClr val="black"/>
                  </a:solidFill>
                  <a:latin typeface="Cambria Math" panose="02040503050406030204" pitchFamily="18" charset="0"/>
                  <a:ea typeface="+mn-ea"/>
                  <a:cs typeface="Times New Roman" panose="02020603050405020304" pitchFamily="18" charset="0"/>
                </a:endParaRPr>
              </a:p>
              <a:p>
                <a:pPr defTabSz="685800"/>
                <a:r>
                  <a:rPr lang="en-US" sz="1800" kern="1200" dirty="0">
                    <a:solidFill>
                      <a:prstClr val="black"/>
                    </a:solidFill>
                    <a:latin typeface="Cambria Math" panose="02040503050406030204" pitchFamily="18" charset="0"/>
                    <a:ea typeface="+mn-ea"/>
                    <a:cs typeface="Times New Roman" panose="02020603050405020304" pitchFamily="18" charset="0"/>
                  </a:rPr>
                  <a:t>       we have		</a:t>
                </a:r>
                <a14:m>
                  <m:oMath xmlns:m="http://schemas.openxmlformats.org/officeDocument/2006/math">
                    <m:f>
                      <m:fPr>
                        <m:ctrlPr>
                          <a:rPr lang="en-US" sz="1800" i="1" kern="1200">
                            <a:solidFill>
                              <a:prstClr val="black"/>
                            </a:solidFill>
                            <a:latin typeface="Cambria Math" panose="02040503050406030204" pitchFamily="18" charset="0"/>
                            <a:ea typeface="+mn-ea"/>
                            <a:cs typeface="Times New Roman" panose="02020603050405020304" pitchFamily="18" charset="0"/>
                          </a:rPr>
                        </m:ctrlPr>
                      </m:fPr>
                      <m:num>
                        <m:r>
                          <a:rPr lang="en-US" sz="1800" i="1" kern="1200">
                            <a:solidFill>
                              <a:prstClr val="black"/>
                            </a:solidFill>
                            <a:latin typeface="Cambria Math" panose="02040503050406030204" pitchFamily="18" charset="0"/>
                            <a:ea typeface="+mn-ea"/>
                            <a:cs typeface="Times New Roman" panose="02020603050405020304" pitchFamily="18" charset="0"/>
                          </a:rPr>
                          <m:t>2</m:t>
                        </m:r>
                        <m:sSub>
                          <m:sSubPr>
                            <m:ctrlPr>
                              <a:rPr lang="en-US" sz="1800" i="1" kern="1200">
                                <a:solidFill>
                                  <a:prstClr val="black"/>
                                </a:solidFill>
                                <a:latin typeface="Cambria Math" panose="02040503050406030204" pitchFamily="18" charset="0"/>
                                <a:ea typeface="+mn-ea"/>
                                <a:cs typeface="Times New Roman" panose="02020603050405020304" pitchFamily="18" charset="0"/>
                              </a:rPr>
                            </m:ctrlPr>
                          </m:sSubPr>
                          <m:e>
                            <m:r>
                              <a:rPr lang="en-US" sz="1800" i="1" kern="1200">
                                <a:solidFill>
                                  <a:prstClr val="black"/>
                                </a:solidFill>
                                <a:latin typeface="Cambria Math" panose="02040503050406030204" pitchFamily="18" charset="0"/>
                                <a:ea typeface="+mn-ea"/>
                                <a:cs typeface="Times New Roman" panose="02020603050405020304" pitchFamily="18" charset="0"/>
                              </a:rPr>
                              <m:t>𝐿</m:t>
                            </m:r>
                          </m:e>
                          <m:sub>
                            <m:r>
                              <a:rPr lang="en-US" sz="1800" i="1" kern="1200">
                                <a:solidFill>
                                  <a:prstClr val="black"/>
                                </a:solidFill>
                                <a:latin typeface="Cambria Math" panose="02040503050406030204" pitchFamily="18" charset="0"/>
                                <a:ea typeface="+mn-ea"/>
                                <a:cs typeface="Times New Roman" panose="02020603050405020304" pitchFamily="18" charset="0"/>
                              </a:rPr>
                              <m:t>𝑜𝑝𝑒𝑛</m:t>
                            </m:r>
                          </m:sub>
                        </m:sSub>
                      </m:num>
                      <m:den>
                        <m:r>
                          <a:rPr lang="en-US" sz="1800" i="1" kern="1200">
                            <a:solidFill>
                              <a:prstClr val="black"/>
                            </a:solidFill>
                            <a:latin typeface="Cambria Math" panose="02040503050406030204" pitchFamily="18" charset="0"/>
                            <a:ea typeface="+mn-ea"/>
                            <a:cs typeface="Times New Roman" panose="02020603050405020304" pitchFamily="18" charset="0"/>
                          </a:rPr>
                          <m:t>2</m:t>
                        </m:r>
                      </m:den>
                    </m:f>
                    <m:r>
                      <a:rPr lang="en-US" sz="1800" i="1" kern="1200">
                        <a:solidFill>
                          <a:prstClr val="black"/>
                        </a:solidFill>
                        <a:latin typeface="Cambria Math" panose="02040503050406030204" pitchFamily="18" charset="0"/>
                        <a:ea typeface="+mn-ea"/>
                        <a:cs typeface="Times New Roman" panose="02020603050405020304" pitchFamily="18" charset="0"/>
                      </a:rPr>
                      <m:t>=</m:t>
                    </m:r>
                    <m:f>
                      <m:fPr>
                        <m:ctrlPr>
                          <a:rPr lang="en-US" sz="1800" i="1" kern="1200">
                            <a:solidFill>
                              <a:prstClr val="black"/>
                            </a:solidFill>
                            <a:latin typeface="Cambria Math" panose="02040503050406030204" pitchFamily="18" charset="0"/>
                            <a:ea typeface="+mn-ea"/>
                            <a:cs typeface="Times New Roman" panose="02020603050405020304" pitchFamily="18" charset="0"/>
                          </a:rPr>
                        </m:ctrlPr>
                      </m:fPr>
                      <m:num>
                        <m:r>
                          <a:rPr lang="en-US" sz="1800" i="1" kern="1200">
                            <a:solidFill>
                              <a:prstClr val="black"/>
                            </a:solidFill>
                            <a:latin typeface="Cambria Math" panose="02040503050406030204" pitchFamily="18" charset="0"/>
                            <a:ea typeface="+mn-ea"/>
                            <a:cs typeface="Times New Roman" panose="02020603050405020304" pitchFamily="18" charset="0"/>
                          </a:rPr>
                          <m:t>4</m:t>
                        </m:r>
                        <m:sSub>
                          <m:sSubPr>
                            <m:ctrlPr>
                              <a:rPr lang="en-US" sz="1800" i="1" kern="1200">
                                <a:solidFill>
                                  <a:prstClr val="black"/>
                                </a:solidFill>
                                <a:latin typeface="Cambria Math" panose="02040503050406030204" pitchFamily="18" charset="0"/>
                                <a:ea typeface="+mn-ea"/>
                                <a:cs typeface="Times New Roman" panose="02020603050405020304" pitchFamily="18" charset="0"/>
                              </a:rPr>
                            </m:ctrlPr>
                          </m:sSubPr>
                          <m:e>
                            <m:r>
                              <a:rPr lang="en-US" sz="1800" i="1" kern="1200">
                                <a:solidFill>
                                  <a:prstClr val="black"/>
                                </a:solidFill>
                                <a:latin typeface="Cambria Math" panose="02040503050406030204" pitchFamily="18" charset="0"/>
                                <a:ea typeface="+mn-ea"/>
                                <a:cs typeface="Times New Roman" panose="02020603050405020304" pitchFamily="18" charset="0"/>
                              </a:rPr>
                              <m:t>𝐿</m:t>
                            </m:r>
                          </m:e>
                          <m:sub>
                            <m:r>
                              <a:rPr lang="en-US" sz="1800" i="1" kern="1200">
                                <a:solidFill>
                                  <a:prstClr val="black"/>
                                </a:solidFill>
                                <a:latin typeface="Cambria Math" panose="02040503050406030204" pitchFamily="18" charset="0"/>
                                <a:ea typeface="+mn-ea"/>
                                <a:cs typeface="Times New Roman" panose="02020603050405020304" pitchFamily="18" charset="0"/>
                              </a:rPr>
                              <m:t>𝑠𝑡𝑜𝑝𝑝𝑒𝑑</m:t>
                            </m:r>
                          </m:sub>
                        </m:sSub>
                      </m:num>
                      <m:den>
                        <m:r>
                          <a:rPr lang="en-US" sz="1800" i="1" kern="1200">
                            <a:solidFill>
                              <a:prstClr val="black"/>
                            </a:solidFill>
                            <a:latin typeface="Cambria Math" panose="02040503050406030204" pitchFamily="18" charset="0"/>
                            <a:ea typeface="+mn-ea"/>
                            <a:cs typeface="Times New Roman" panose="02020603050405020304" pitchFamily="18" charset="0"/>
                          </a:rPr>
                          <m:t>5</m:t>
                        </m:r>
                      </m:den>
                    </m:f>
                  </m:oMath>
                </a14:m>
                <a:endParaRPr lang="en-US" sz="1800" kern="1200" dirty="0">
                  <a:solidFill>
                    <a:prstClr val="black"/>
                  </a:solidFill>
                  <a:latin typeface="Cambria Math" panose="02040503050406030204" pitchFamily="18" charset="0"/>
                  <a:ea typeface="+mn-ea"/>
                  <a:cs typeface="Times New Roman" panose="02020603050405020304" pitchFamily="18" charset="0"/>
                </a:endParaRPr>
              </a:p>
              <a:p>
                <a:pPr defTabSz="685800"/>
                <a:endParaRPr lang="en-US" sz="600" kern="1200" dirty="0">
                  <a:solidFill>
                    <a:prstClr val="black"/>
                  </a:solidFill>
                  <a:latin typeface="Cambria Math" panose="02040503050406030204" pitchFamily="18" charset="0"/>
                  <a:ea typeface="+mn-ea"/>
                  <a:cs typeface="Times New Roman" panose="02020603050405020304" pitchFamily="18" charset="0"/>
                </a:endParaRPr>
              </a:p>
              <a:p>
                <a:pPr defTabSz="685800"/>
                <a:r>
                  <a:rPr lang="en-US" sz="1800" kern="1200" dirty="0">
                    <a:solidFill>
                      <a:prstClr val="black"/>
                    </a:solidFill>
                    <a:latin typeface="Cambria Math" panose="02040503050406030204" pitchFamily="18" charset="0"/>
                    <a:ea typeface="+mn-ea"/>
                    <a:cs typeface="Times New Roman" panose="02020603050405020304" pitchFamily="18" charset="0"/>
                  </a:rPr>
                  <a:t>	Therefore, 	</a:t>
                </a:r>
                <a14:m>
                  <m:oMath xmlns:m="http://schemas.openxmlformats.org/officeDocument/2006/math">
                    <m:sSub>
                      <m:sSubPr>
                        <m:ctrlPr>
                          <a:rPr lang="en-US" sz="1800" i="1" kern="1200">
                            <a:solidFill>
                              <a:prstClr val="black"/>
                            </a:solidFill>
                            <a:latin typeface="Cambria Math" panose="02040503050406030204" pitchFamily="18" charset="0"/>
                            <a:ea typeface="+mn-ea"/>
                            <a:cs typeface="Times New Roman" panose="02020603050405020304" pitchFamily="18" charset="0"/>
                          </a:rPr>
                        </m:ctrlPr>
                      </m:sSubPr>
                      <m:e>
                        <m:r>
                          <a:rPr lang="en-US" sz="1800" i="1" kern="1200">
                            <a:solidFill>
                              <a:prstClr val="black"/>
                            </a:solidFill>
                            <a:latin typeface="Cambria Math" panose="02040503050406030204" pitchFamily="18" charset="0"/>
                            <a:ea typeface="+mn-ea"/>
                            <a:cs typeface="Times New Roman" panose="02020603050405020304" pitchFamily="18" charset="0"/>
                          </a:rPr>
                          <m:t>𝐿</m:t>
                        </m:r>
                      </m:e>
                      <m:sub>
                        <m:r>
                          <a:rPr lang="en-US" sz="1800" i="1" kern="1200">
                            <a:solidFill>
                              <a:prstClr val="black"/>
                            </a:solidFill>
                            <a:latin typeface="Cambria Math" panose="02040503050406030204" pitchFamily="18" charset="0"/>
                            <a:ea typeface="+mn-ea"/>
                            <a:cs typeface="Times New Roman" panose="02020603050405020304" pitchFamily="18" charset="0"/>
                          </a:rPr>
                          <m:t>𝑠𝑡𝑜𝑝𝑝𝑒𝑑</m:t>
                        </m:r>
                      </m:sub>
                    </m:sSub>
                    <m:r>
                      <a:rPr lang="en-US" sz="1800" i="1" kern="1200">
                        <a:solidFill>
                          <a:prstClr val="black"/>
                        </a:solidFill>
                        <a:latin typeface="Cambria Math" panose="02040503050406030204" pitchFamily="18" charset="0"/>
                        <a:ea typeface="+mn-ea"/>
                        <a:cs typeface="Times New Roman" panose="02020603050405020304" pitchFamily="18" charset="0"/>
                      </a:rPr>
                      <m:t>=</m:t>
                    </m:r>
                    <m:f>
                      <m:fPr>
                        <m:ctrlPr>
                          <a:rPr lang="en-US" sz="1800" i="1" kern="1200">
                            <a:solidFill>
                              <a:prstClr val="black"/>
                            </a:solidFill>
                            <a:latin typeface="Cambria Math" panose="02040503050406030204" pitchFamily="18" charset="0"/>
                            <a:ea typeface="+mn-ea"/>
                            <a:cs typeface="Times New Roman" panose="02020603050405020304" pitchFamily="18" charset="0"/>
                          </a:rPr>
                        </m:ctrlPr>
                      </m:fPr>
                      <m:num>
                        <m:r>
                          <a:rPr lang="en-US" sz="1800" i="1" kern="1200">
                            <a:solidFill>
                              <a:prstClr val="black"/>
                            </a:solidFill>
                            <a:latin typeface="Cambria Math" panose="02040503050406030204" pitchFamily="18" charset="0"/>
                            <a:ea typeface="+mn-ea"/>
                            <a:cs typeface="Times New Roman" panose="02020603050405020304" pitchFamily="18" charset="0"/>
                          </a:rPr>
                          <m:t>5</m:t>
                        </m:r>
                        <m:sSub>
                          <m:sSubPr>
                            <m:ctrlPr>
                              <a:rPr lang="en-US" sz="1800" i="1" kern="1200">
                                <a:solidFill>
                                  <a:prstClr val="black"/>
                                </a:solidFill>
                                <a:latin typeface="Cambria Math" panose="02040503050406030204" pitchFamily="18" charset="0"/>
                                <a:ea typeface="+mn-ea"/>
                                <a:cs typeface="Times New Roman" panose="02020603050405020304" pitchFamily="18" charset="0"/>
                              </a:rPr>
                            </m:ctrlPr>
                          </m:sSubPr>
                          <m:e>
                            <m:r>
                              <a:rPr lang="en-US" sz="1800" i="1" kern="1200">
                                <a:solidFill>
                                  <a:prstClr val="black"/>
                                </a:solidFill>
                                <a:latin typeface="Cambria Math" panose="02040503050406030204" pitchFamily="18" charset="0"/>
                                <a:ea typeface="+mn-ea"/>
                                <a:cs typeface="Times New Roman" panose="02020603050405020304" pitchFamily="18" charset="0"/>
                              </a:rPr>
                              <m:t>𝐿</m:t>
                            </m:r>
                          </m:e>
                          <m:sub>
                            <m:r>
                              <a:rPr lang="en-US" sz="1800" i="1" kern="1200">
                                <a:solidFill>
                                  <a:prstClr val="black"/>
                                </a:solidFill>
                                <a:latin typeface="Cambria Math" panose="02040503050406030204" pitchFamily="18" charset="0"/>
                                <a:ea typeface="+mn-ea"/>
                                <a:cs typeface="Times New Roman" panose="02020603050405020304" pitchFamily="18" charset="0"/>
                              </a:rPr>
                              <m:t>𝑜𝑝𝑒𝑛</m:t>
                            </m:r>
                          </m:sub>
                        </m:sSub>
                      </m:num>
                      <m:den>
                        <m:r>
                          <a:rPr lang="en-US" sz="1800" i="1" kern="1200">
                            <a:solidFill>
                              <a:prstClr val="black"/>
                            </a:solidFill>
                            <a:latin typeface="Cambria Math" panose="02040503050406030204" pitchFamily="18" charset="0"/>
                            <a:ea typeface="+mn-ea"/>
                            <a:cs typeface="Times New Roman" panose="02020603050405020304" pitchFamily="18" charset="0"/>
                          </a:rPr>
                          <m:t>4</m:t>
                        </m:r>
                      </m:den>
                    </m:f>
                    <m:r>
                      <a:rPr lang="en-US" sz="1800" i="1" kern="1200">
                        <a:solidFill>
                          <a:prstClr val="black"/>
                        </a:solidFill>
                        <a:latin typeface="Cambria Math" panose="02040503050406030204" pitchFamily="18" charset="0"/>
                        <a:ea typeface="+mn-ea"/>
                        <a:cs typeface="Times New Roman" panose="02020603050405020304" pitchFamily="18" charset="0"/>
                      </a:rPr>
                      <m:t>=</m:t>
                    </m:r>
                  </m:oMath>
                </a14:m>
                <a:r>
                  <a:rPr lang="en-US" sz="1800" kern="1200" dirty="0">
                    <a:solidFill>
                      <a:prstClr val="black"/>
                    </a:solidFill>
                    <a:latin typeface="Cambria Math" panose="02040503050406030204" pitchFamily="18" charset="0"/>
                    <a:ea typeface="+mn-ea"/>
                    <a:cs typeface="Times New Roman" panose="02020603050405020304" pitchFamily="18" charset="0"/>
                  </a:rPr>
                  <a:t> 0.313 m</a:t>
                </a:r>
              </a:p>
            </p:txBody>
          </p:sp>
        </mc:Choice>
        <mc:Fallback xmlns="">
          <p:sp>
            <p:nvSpPr>
              <p:cNvPr id="11" name="TextBox 10"/>
              <p:cNvSpPr txBox="1">
                <a:spLocks noRot="1" noChangeAspect="1" noMove="1" noResize="1" noEditPoints="1" noAdjustHandles="1" noChangeArrowheads="1" noChangeShapeType="1" noTextEdit="1"/>
              </p:cNvSpPr>
              <p:nvPr/>
            </p:nvSpPr>
            <p:spPr>
              <a:xfrm>
                <a:off x="3847656" y="2721401"/>
                <a:ext cx="5147489" cy="3086999"/>
              </a:xfrm>
              <a:prstGeom prst="rect">
                <a:avLst/>
              </a:prstGeom>
              <a:blipFill>
                <a:blip r:embed="rId3"/>
                <a:stretch>
                  <a:fillRect l="-826" t="-982"/>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9570009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12817" y="994753"/>
            <a:ext cx="8073845" cy="2643250"/>
          </a:xfrm>
          <a:prstGeom prst="rect">
            <a:avLst/>
          </a:prstGeom>
        </p:spPr>
      </p:pic>
      <p:grpSp>
        <p:nvGrpSpPr>
          <p:cNvPr id="3" name="Group 2"/>
          <p:cNvGrpSpPr/>
          <p:nvPr/>
        </p:nvGrpSpPr>
        <p:grpSpPr>
          <a:xfrm>
            <a:off x="180448" y="3829459"/>
            <a:ext cx="6347637" cy="2643250"/>
            <a:chOff x="30746" y="72948"/>
            <a:chExt cx="7036491" cy="2738196"/>
          </a:xfrm>
        </p:grpSpPr>
        <p:pic>
          <p:nvPicPr>
            <p:cNvPr id="4" name="Picture 3"/>
            <p:cNvPicPr>
              <a:picLocks noChangeAspect="1"/>
            </p:cNvPicPr>
            <p:nvPr/>
          </p:nvPicPr>
          <p:blipFill>
            <a:blip r:embed="rId3"/>
            <a:stretch>
              <a:fillRect/>
            </a:stretch>
          </p:blipFill>
          <p:spPr>
            <a:xfrm>
              <a:off x="30746" y="303781"/>
              <a:ext cx="7036491" cy="2507363"/>
            </a:xfrm>
            <a:prstGeom prst="rect">
              <a:avLst/>
            </a:prstGeom>
          </p:spPr>
        </p:pic>
        <p:sp>
          <p:nvSpPr>
            <p:cNvPr id="5" name="TextBox 4"/>
            <p:cNvSpPr txBox="1"/>
            <p:nvPr/>
          </p:nvSpPr>
          <p:spPr>
            <a:xfrm>
              <a:off x="230777" y="72948"/>
              <a:ext cx="3357910" cy="537451"/>
            </a:xfrm>
            <a:prstGeom prst="rect">
              <a:avLst/>
            </a:prstGeom>
            <a:noFill/>
          </p:spPr>
          <p:txBody>
            <a:bodyPr wrap="none" rtlCol="0">
              <a:spAutoFit/>
            </a:bodyPr>
            <a:lstStyle/>
            <a:p>
              <a:pPr defTabSz="685800"/>
              <a:r>
                <a:rPr lang="en-US" sz="1800" kern="1200" dirty="0">
                  <a:solidFill>
                    <a:prstClr val="black"/>
                  </a:solidFill>
                  <a:latin typeface="Calibri" panose="020F0502020204030204"/>
                  <a:ea typeface="+mn-ea"/>
                  <a:cs typeface="+mn-cs"/>
                </a:rPr>
                <a:t>From the Formula Sheet</a:t>
              </a:r>
            </a:p>
          </p:txBody>
        </p:sp>
        <p:sp>
          <p:nvSpPr>
            <p:cNvPr id="6" name="Rectangle 5"/>
            <p:cNvSpPr/>
            <p:nvPr/>
          </p:nvSpPr>
          <p:spPr>
            <a:xfrm>
              <a:off x="230777" y="117566"/>
              <a:ext cx="6657703" cy="25995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a:solidFill>
                  <a:prstClr val="white"/>
                </a:solidFill>
                <a:latin typeface="Calibri" panose="020F0502020204030204"/>
              </a:endParaRPr>
            </a:p>
          </p:txBody>
        </p:sp>
      </p:grpSp>
      <p:sp>
        <p:nvSpPr>
          <p:cNvPr id="8" name="TextBox 7">
            <a:extLst>
              <a:ext uri="{FF2B5EF4-FFF2-40B4-BE49-F238E27FC236}">
                <a16:creationId xmlns:a16="http://schemas.microsoft.com/office/drawing/2014/main" id="{D1B49D43-3004-4004-BB3B-B40435F86F3D}"/>
              </a:ext>
            </a:extLst>
          </p:cNvPr>
          <p:cNvSpPr txBox="1"/>
          <p:nvPr/>
        </p:nvSpPr>
        <p:spPr>
          <a:xfrm>
            <a:off x="4533014" y="1726019"/>
            <a:ext cx="3051544" cy="1967023"/>
          </a:xfrm>
          <a:prstGeom prst="rect">
            <a:avLst/>
          </a:prstGeom>
          <a:noFill/>
        </p:spPr>
        <p:txBody>
          <a:bodyPr wrap="square" rtlCol="0">
            <a:spAutoFit/>
          </a:bodyPr>
          <a:lstStyle/>
          <a:p>
            <a:endParaRPr lang="en-US" dirty="0"/>
          </a:p>
        </p:txBody>
      </p:sp>
      <p:sp>
        <p:nvSpPr>
          <p:cNvPr id="9" name="TextBox 8">
            <a:extLst>
              <a:ext uri="{FF2B5EF4-FFF2-40B4-BE49-F238E27FC236}">
                <a16:creationId xmlns:a16="http://schemas.microsoft.com/office/drawing/2014/main" id="{917B2989-C87F-41DA-88CA-367B8FB00E13}"/>
              </a:ext>
            </a:extLst>
          </p:cNvPr>
          <p:cNvSpPr txBox="1"/>
          <p:nvPr/>
        </p:nvSpPr>
        <p:spPr>
          <a:xfrm>
            <a:off x="4685414" y="1878419"/>
            <a:ext cx="4607442" cy="3607981"/>
          </a:xfrm>
          <a:prstGeom prst="rect">
            <a:avLst/>
          </a:prstGeom>
          <a:noFill/>
        </p:spPr>
        <p:txBody>
          <a:bodyPr wrap="square" rtlCol="0">
            <a:spAutoFit/>
          </a:bodyPr>
          <a:lstStyle/>
          <a:p>
            <a:endParaRPr lang="en-US" dirty="0"/>
          </a:p>
        </p:txBody>
      </p:sp>
      <p:sp>
        <p:nvSpPr>
          <p:cNvPr id="10" name="TextBox 9">
            <a:extLst>
              <a:ext uri="{FF2B5EF4-FFF2-40B4-BE49-F238E27FC236}">
                <a16:creationId xmlns:a16="http://schemas.microsoft.com/office/drawing/2014/main" id="{E0F83D47-ECB9-46C1-A047-4A4F100B195F}"/>
              </a:ext>
            </a:extLst>
          </p:cNvPr>
          <p:cNvSpPr txBox="1"/>
          <p:nvPr/>
        </p:nvSpPr>
        <p:spPr>
          <a:xfrm>
            <a:off x="4837814" y="2030819"/>
            <a:ext cx="4607442" cy="3607981"/>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12864519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591238" y="298311"/>
            <a:ext cx="2650074" cy="369332"/>
          </a:xfrm>
          <a:prstGeom prst="rect">
            <a:avLst/>
          </a:prstGeom>
          <a:noFill/>
          <a:ln>
            <a:solidFill>
              <a:schemeClr val="tx1"/>
            </a:solidFill>
          </a:ln>
        </p:spPr>
        <p:txBody>
          <a:bodyPr wrap="square" rtlCol="0">
            <a:spAutoFit/>
          </a:bodyPr>
          <a:lstStyle/>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12.8	Interference</a:t>
            </a:r>
          </a:p>
        </p:txBody>
      </p:sp>
      <p:grpSp>
        <p:nvGrpSpPr>
          <p:cNvPr id="5" name="Group 4"/>
          <p:cNvGrpSpPr/>
          <p:nvPr/>
        </p:nvGrpSpPr>
        <p:grpSpPr>
          <a:xfrm>
            <a:off x="1173435" y="1351943"/>
            <a:ext cx="6912314" cy="867794"/>
            <a:chOff x="1182441" y="1807076"/>
            <a:chExt cx="9216419" cy="1157058"/>
          </a:xfrm>
        </p:grpSpPr>
        <p:pic>
          <p:nvPicPr>
            <p:cNvPr id="2052" name="Picture 4" descr="Image result for sine grap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2441" y="1870745"/>
              <a:ext cx="4610100" cy="99060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rot="10800000">
              <a:off x="5787651" y="1807076"/>
              <a:ext cx="4611209" cy="1157058"/>
              <a:chOff x="2834914" y="3794840"/>
              <a:chExt cx="4611209" cy="1157058"/>
            </a:xfrm>
          </p:grpSpPr>
          <p:pic>
            <p:nvPicPr>
              <p:cNvPr id="7" name="Picture 4" descr="Image result for sine grap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6023" y="3902009"/>
                <a:ext cx="4610100" cy="9906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842744" y="3833553"/>
                <a:ext cx="45719" cy="10904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a:solidFill>
                    <a:prstClr val="white"/>
                  </a:solidFill>
                  <a:latin typeface="Calibri" panose="020F0502020204030204"/>
                </a:endParaRPr>
              </a:p>
            </p:txBody>
          </p:sp>
          <p:sp>
            <p:nvSpPr>
              <p:cNvPr id="8" name="Rectangle 7"/>
              <p:cNvSpPr/>
              <p:nvPr/>
            </p:nvSpPr>
            <p:spPr>
              <a:xfrm>
                <a:off x="2876112" y="3794840"/>
                <a:ext cx="101956" cy="214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a:solidFill>
                    <a:prstClr val="white"/>
                  </a:solidFill>
                  <a:latin typeface="Calibri" panose="020F0502020204030204"/>
                </a:endParaRPr>
              </a:p>
            </p:txBody>
          </p:sp>
          <p:sp>
            <p:nvSpPr>
              <p:cNvPr id="9" name="Rectangle 8"/>
              <p:cNvSpPr/>
              <p:nvPr/>
            </p:nvSpPr>
            <p:spPr>
              <a:xfrm>
                <a:off x="2834914" y="4737560"/>
                <a:ext cx="101956" cy="214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a:solidFill>
                    <a:prstClr val="white"/>
                  </a:solidFill>
                  <a:latin typeface="Calibri" panose="020F0502020204030204"/>
                </a:endParaRPr>
              </a:p>
            </p:txBody>
          </p:sp>
        </p:grpSp>
      </p:grpSp>
      <p:grpSp>
        <p:nvGrpSpPr>
          <p:cNvPr id="13" name="Group 12"/>
          <p:cNvGrpSpPr/>
          <p:nvPr/>
        </p:nvGrpSpPr>
        <p:grpSpPr>
          <a:xfrm>
            <a:off x="1173435" y="2239040"/>
            <a:ext cx="6912314" cy="867794"/>
            <a:chOff x="1182441" y="1807076"/>
            <a:chExt cx="9216419" cy="1157058"/>
          </a:xfrm>
        </p:grpSpPr>
        <p:pic>
          <p:nvPicPr>
            <p:cNvPr id="14" name="Picture 4" descr="Image result for sine grap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2441" y="1870745"/>
              <a:ext cx="4610100" cy="990601"/>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rot="10800000">
              <a:off x="5787651" y="1807076"/>
              <a:ext cx="4611209" cy="1157058"/>
              <a:chOff x="2834914" y="3794840"/>
              <a:chExt cx="4611209" cy="1157058"/>
            </a:xfrm>
          </p:grpSpPr>
          <p:pic>
            <p:nvPicPr>
              <p:cNvPr id="16" name="Picture 4" descr="Image result for sine grap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6023" y="3902009"/>
                <a:ext cx="4610100" cy="99060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2842744" y="3833553"/>
                <a:ext cx="45719" cy="10904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a:solidFill>
                    <a:prstClr val="white"/>
                  </a:solidFill>
                  <a:latin typeface="Calibri" panose="020F0502020204030204"/>
                </a:endParaRPr>
              </a:p>
            </p:txBody>
          </p:sp>
          <p:sp>
            <p:nvSpPr>
              <p:cNvPr id="18" name="Rectangle 17"/>
              <p:cNvSpPr/>
              <p:nvPr/>
            </p:nvSpPr>
            <p:spPr>
              <a:xfrm>
                <a:off x="2876112" y="3794840"/>
                <a:ext cx="101956" cy="214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a:solidFill>
                    <a:prstClr val="white"/>
                  </a:solidFill>
                  <a:latin typeface="Calibri" panose="020F0502020204030204"/>
                </a:endParaRPr>
              </a:p>
            </p:txBody>
          </p:sp>
          <p:sp>
            <p:nvSpPr>
              <p:cNvPr id="19" name="Rectangle 18"/>
              <p:cNvSpPr/>
              <p:nvPr/>
            </p:nvSpPr>
            <p:spPr>
              <a:xfrm>
                <a:off x="2834914" y="4737560"/>
                <a:ext cx="101956" cy="214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a:solidFill>
                    <a:prstClr val="white"/>
                  </a:solidFill>
                  <a:latin typeface="Calibri" panose="020F0502020204030204"/>
                </a:endParaRPr>
              </a:p>
            </p:txBody>
          </p:sp>
        </p:grpSp>
      </p:grpSp>
      <p:sp>
        <p:nvSpPr>
          <p:cNvPr id="20" name="TextBox 19"/>
          <p:cNvSpPr txBox="1"/>
          <p:nvPr/>
        </p:nvSpPr>
        <p:spPr>
          <a:xfrm>
            <a:off x="792088" y="1536266"/>
            <a:ext cx="347745" cy="553998"/>
          </a:xfrm>
          <a:prstGeom prst="rect">
            <a:avLst/>
          </a:prstGeom>
          <a:noFill/>
          <a:ln>
            <a:solidFill>
              <a:schemeClr val="tx1"/>
            </a:solidFill>
          </a:ln>
        </p:spPr>
        <p:txBody>
          <a:bodyPr wrap="square" rtlCol="0">
            <a:spAutoFit/>
          </a:bodyPr>
          <a:lstStyle/>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S</a:t>
            </a:r>
            <a:r>
              <a:rPr lang="en-US" sz="1800" kern="1200" baseline="-25000" dirty="0">
                <a:solidFill>
                  <a:prstClr val="black"/>
                </a:solidFill>
                <a:latin typeface="Times New Roman" panose="02020603050405020304" pitchFamily="18" charset="0"/>
                <a:ea typeface="+mn-ea"/>
                <a:cs typeface="Times New Roman" panose="02020603050405020304" pitchFamily="18" charset="0"/>
              </a:rPr>
              <a:t>1</a:t>
            </a:r>
          </a:p>
        </p:txBody>
      </p:sp>
      <p:sp>
        <p:nvSpPr>
          <p:cNvPr id="21" name="TextBox 20"/>
          <p:cNvSpPr txBox="1"/>
          <p:nvPr/>
        </p:nvSpPr>
        <p:spPr>
          <a:xfrm>
            <a:off x="792088" y="2344247"/>
            <a:ext cx="347745" cy="553998"/>
          </a:xfrm>
          <a:prstGeom prst="rect">
            <a:avLst/>
          </a:prstGeom>
          <a:noFill/>
          <a:ln>
            <a:solidFill>
              <a:schemeClr val="tx1"/>
            </a:solidFill>
          </a:ln>
        </p:spPr>
        <p:txBody>
          <a:bodyPr wrap="square" rtlCol="0">
            <a:spAutoFit/>
          </a:bodyPr>
          <a:lstStyle/>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S</a:t>
            </a:r>
            <a:r>
              <a:rPr lang="en-US" sz="1800" kern="1200" baseline="-25000" dirty="0">
                <a:solidFill>
                  <a:prstClr val="black"/>
                </a:solidFill>
                <a:latin typeface="Times New Roman" panose="02020603050405020304" pitchFamily="18" charset="0"/>
                <a:ea typeface="+mn-ea"/>
                <a:cs typeface="Times New Roman" panose="02020603050405020304" pitchFamily="18" charset="0"/>
              </a:rPr>
              <a:t>2</a:t>
            </a:r>
          </a:p>
        </p:txBody>
      </p:sp>
      <p:grpSp>
        <p:nvGrpSpPr>
          <p:cNvPr id="29" name="Group 28"/>
          <p:cNvGrpSpPr/>
          <p:nvPr/>
        </p:nvGrpSpPr>
        <p:grpSpPr>
          <a:xfrm>
            <a:off x="54495" y="3548553"/>
            <a:ext cx="4706232" cy="2320329"/>
            <a:chOff x="2715553" y="3440937"/>
            <a:chExt cx="7155107" cy="3093772"/>
          </a:xfrm>
        </p:grpSpPr>
        <p:sp>
          <p:nvSpPr>
            <p:cNvPr id="22" name="TextBox 21"/>
            <p:cNvSpPr txBox="1"/>
            <p:nvPr/>
          </p:nvSpPr>
          <p:spPr>
            <a:xfrm>
              <a:off x="2715553" y="6042266"/>
              <a:ext cx="619317" cy="492443"/>
            </a:xfrm>
            <a:prstGeom prst="rect">
              <a:avLst/>
            </a:prstGeom>
            <a:noFill/>
            <a:ln>
              <a:noFill/>
            </a:ln>
          </p:spPr>
          <p:txBody>
            <a:bodyPr wrap="square" rtlCol="0">
              <a:spAutoFit/>
            </a:bodyPr>
            <a:lstStyle/>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S</a:t>
              </a:r>
              <a:r>
                <a:rPr lang="en-US" sz="1800" kern="1200" baseline="-25000" dirty="0">
                  <a:solidFill>
                    <a:prstClr val="black"/>
                  </a:solidFill>
                  <a:latin typeface="Times New Roman" panose="02020603050405020304" pitchFamily="18" charset="0"/>
                  <a:ea typeface="+mn-ea"/>
                  <a:cs typeface="Times New Roman" panose="02020603050405020304" pitchFamily="18" charset="0"/>
                </a:rPr>
                <a:t>1</a:t>
              </a:r>
            </a:p>
          </p:txBody>
        </p:sp>
        <p:sp>
          <p:nvSpPr>
            <p:cNvPr id="23" name="TextBox 22"/>
            <p:cNvSpPr txBox="1"/>
            <p:nvPr/>
          </p:nvSpPr>
          <p:spPr>
            <a:xfrm>
              <a:off x="9273639" y="6042266"/>
              <a:ext cx="597021" cy="492443"/>
            </a:xfrm>
            <a:prstGeom prst="rect">
              <a:avLst/>
            </a:prstGeom>
            <a:noFill/>
            <a:ln>
              <a:noFill/>
            </a:ln>
          </p:spPr>
          <p:txBody>
            <a:bodyPr wrap="square" rtlCol="0">
              <a:spAutoFit/>
            </a:bodyPr>
            <a:lstStyle/>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S</a:t>
              </a:r>
              <a:r>
                <a:rPr lang="en-US" sz="1800" kern="1200" baseline="-25000" dirty="0">
                  <a:solidFill>
                    <a:prstClr val="black"/>
                  </a:solidFill>
                  <a:latin typeface="Times New Roman" panose="02020603050405020304" pitchFamily="18" charset="0"/>
                  <a:ea typeface="+mn-ea"/>
                  <a:cs typeface="Times New Roman" panose="02020603050405020304" pitchFamily="18" charset="0"/>
                </a:rPr>
                <a:t>2</a:t>
              </a:r>
            </a:p>
          </p:txBody>
        </p:sp>
        <p:sp>
          <p:nvSpPr>
            <p:cNvPr id="24" name="TextBox 23"/>
            <p:cNvSpPr txBox="1"/>
            <p:nvPr/>
          </p:nvSpPr>
          <p:spPr>
            <a:xfrm>
              <a:off x="7293253" y="3440937"/>
              <a:ext cx="388684" cy="492443"/>
            </a:xfrm>
            <a:prstGeom prst="rect">
              <a:avLst/>
            </a:prstGeom>
            <a:noFill/>
            <a:ln>
              <a:noFill/>
            </a:ln>
          </p:spPr>
          <p:txBody>
            <a:bodyPr wrap="square" rtlCol="0">
              <a:spAutoFit/>
            </a:bodyPr>
            <a:lstStyle/>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P</a:t>
              </a:r>
              <a:endParaRPr lang="en-US" sz="1800" kern="1200" baseline="-25000" dirty="0">
                <a:solidFill>
                  <a:prstClr val="black"/>
                </a:solidFill>
                <a:latin typeface="Times New Roman" panose="02020603050405020304" pitchFamily="18" charset="0"/>
                <a:ea typeface="+mn-ea"/>
                <a:cs typeface="Times New Roman" panose="02020603050405020304" pitchFamily="18" charset="0"/>
              </a:endParaRPr>
            </a:p>
          </p:txBody>
        </p:sp>
        <p:cxnSp>
          <p:nvCxnSpPr>
            <p:cNvPr id="12" name="Straight Connector 11"/>
            <p:cNvCxnSpPr/>
            <p:nvPr/>
          </p:nvCxnSpPr>
          <p:spPr>
            <a:xfrm flipV="1">
              <a:off x="3334871" y="3906982"/>
              <a:ext cx="4107465" cy="239113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flipV="1">
              <a:off x="7442336" y="3906982"/>
              <a:ext cx="1740784" cy="2366117"/>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039040" y="4628376"/>
              <a:ext cx="939851" cy="492443"/>
            </a:xfrm>
            <a:prstGeom prst="rect">
              <a:avLst/>
            </a:prstGeom>
            <a:noFill/>
            <a:ln>
              <a:noFill/>
            </a:ln>
          </p:spPr>
          <p:txBody>
            <a:bodyPr wrap="square" rtlCol="0">
              <a:spAutoFit/>
            </a:bodyPr>
            <a:lstStyle/>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d</a:t>
              </a:r>
              <a:r>
                <a:rPr lang="en-US" sz="1800" kern="1200" baseline="-25000" dirty="0">
                  <a:solidFill>
                    <a:prstClr val="black"/>
                  </a:solidFill>
                  <a:latin typeface="Times New Roman" panose="02020603050405020304" pitchFamily="18" charset="0"/>
                  <a:ea typeface="+mn-ea"/>
                  <a:cs typeface="Times New Roman" panose="02020603050405020304" pitchFamily="18" charset="0"/>
                </a:rPr>
                <a:t>1</a:t>
              </a:r>
            </a:p>
          </p:txBody>
        </p:sp>
        <p:sp>
          <p:nvSpPr>
            <p:cNvPr id="31" name="TextBox 30"/>
            <p:cNvSpPr txBox="1"/>
            <p:nvPr/>
          </p:nvSpPr>
          <p:spPr>
            <a:xfrm>
              <a:off x="8313543" y="4541173"/>
              <a:ext cx="832960" cy="492443"/>
            </a:xfrm>
            <a:prstGeom prst="rect">
              <a:avLst/>
            </a:prstGeom>
            <a:noFill/>
            <a:ln>
              <a:noFill/>
            </a:ln>
          </p:spPr>
          <p:txBody>
            <a:bodyPr wrap="square" rtlCol="0">
              <a:spAutoFit/>
            </a:bodyPr>
            <a:lstStyle/>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d</a:t>
              </a:r>
              <a:r>
                <a:rPr lang="en-US" sz="1800" kern="1200" baseline="-25000" dirty="0">
                  <a:solidFill>
                    <a:prstClr val="black"/>
                  </a:solidFill>
                  <a:latin typeface="Times New Roman" panose="02020603050405020304" pitchFamily="18" charset="0"/>
                  <a:ea typeface="+mn-ea"/>
                  <a:cs typeface="Times New Roman" panose="02020603050405020304" pitchFamily="18" charset="0"/>
                </a:rPr>
                <a:t>2</a:t>
              </a:r>
            </a:p>
          </p:txBody>
        </p:sp>
        <p:sp>
          <p:nvSpPr>
            <p:cNvPr id="28" name="Oval 27"/>
            <p:cNvSpPr/>
            <p:nvPr/>
          </p:nvSpPr>
          <p:spPr>
            <a:xfrm>
              <a:off x="3300642" y="6210100"/>
              <a:ext cx="102687" cy="1288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a:solidFill>
                  <a:prstClr val="white"/>
                </a:solidFill>
                <a:latin typeface="Calibri" panose="020F0502020204030204"/>
              </a:endParaRPr>
            </a:p>
          </p:txBody>
        </p:sp>
        <p:sp>
          <p:nvSpPr>
            <p:cNvPr id="33" name="Oval 32"/>
            <p:cNvSpPr/>
            <p:nvPr/>
          </p:nvSpPr>
          <p:spPr>
            <a:xfrm>
              <a:off x="9125224" y="6210913"/>
              <a:ext cx="102687" cy="1288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a:solidFill>
                  <a:prstClr val="white"/>
                </a:solidFill>
                <a:latin typeface="Calibri" panose="020F0502020204030204"/>
              </a:endParaRPr>
            </a:p>
          </p:txBody>
        </p:sp>
      </p:grpSp>
      <mc:AlternateContent xmlns:mc="http://schemas.openxmlformats.org/markup-compatibility/2006" xmlns:a14="http://schemas.microsoft.com/office/drawing/2010/main">
        <mc:Choice Requires="a14">
          <p:sp>
            <p:nvSpPr>
              <p:cNvPr id="35" name="TextBox 34"/>
              <p:cNvSpPr txBox="1"/>
              <p:nvPr/>
            </p:nvSpPr>
            <p:spPr>
              <a:xfrm>
                <a:off x="4689860" y="3268750"/>
                <a:ext cx="4325220" cy="2501582"/>
              </a:xfrm>
              <a:prstGeom prst="rect">
                <a:avLst/>
              </a:prstGeom>
              <a:noFill/>
              <a:ln>
                <a:solidFill>
                  <a:schemeClr val="tx1"/>
                </a:solidFill>
              </a:ln>
            </p:spPr>
            <p:txBody>
              <a:bodyPr wrap="square" rtlCol="0">
                <a:spAutoFit/>
              </a:bodyPr>
              <a:lstStyle/>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Constructive Interference:</a:t>
                </a: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 	</a:t>
                </a:r>
                <a14:m>
                  <m:oMath xmlns:m="http://schemas.openxmlformats.org/officeDocument/2006/math">
                    <m:sSub>
                      <m:sSubPr>
                        <m:ctrlPr>
                          <a:rPr lang="en-US" sz="1800" i="1" kern="1200">
                            <a:solidFill>
                              <a:prstClr val="black"/>
                            </a:solidFill>
                            <a:latin typeface="Cambria Math" panose="02040503050406030204" pitchFamily="18" charset="0"/>
                            <a:ea typeface="+mn-ea"/>
                            <a:cs typeface="Times New Roman" panose="02020603050405020304" pitchFamily="18" charset="0"/>
                          </a:rPr>
                        </m:ctrlPr>
                      </m:sSubPr>
                      <m:e>
                        <m:r>
                          <a:rPr lang="en-US" sz="1800" i="1" kern="1200">
                            <a:solidFill>
                              <a:prstClr val="black"/>
                            </a:solidFill>
                            <a:latin typeface="Cambria Math" panose="02040503050406030204" pitchFamily="18" charset="0"/>
                            <a:ea typeface="+mn-ea"/>
                            <a:cs typeface="Times New Roman" panose="02020603050405020304" pitchFamily="18" charset="0"/>
                          </a:rPr>
                          <m:t>𝑑</m:t>
                        </m:r>
                        <m:r>
                          <a:rPr lang="en-US" sz="1800" i="1" kern="1200">
                            <a:solidFill>
                              <a:prstClr val="black"/>
                            </a:solidFill>
                            <a:latin typeface="Cambria Math" panose="02040503050406030204" pitchFamily="18" charset="0"/>
                            <a:ea typeface="+mn-ea"/>
                            <a:cs typeface="Times New Roman" panose="02020603050405020304" pitchFamily="18" charset="0"/>
                          </a:rPr>
                          <m:t>=</m:t>
                        </m:r>
                        <m:r>
                          <a:rPr lang="en-US" sz="1800" i="1" kern="1200">
                            <a:solidFill>
                              <a:prstClr val="black"/>
                            </a:solidFill>
                            <a:latin typeface="Cambria Math" panose="02040503050406030204" pitchFamily="18" charset="0"/>
                            <a:ea typeface="+mn-ea"/>
                            <a:cs typeface="Times New Roman" panose="02020603050405020304" pitchFamily="18" charset="0"/>
                          </a:rPr>
                          <m:t>𝑑</m:t>
                        </m:r>
                      </m:e>
                      <m:sub>
                        <m:r>
                          <a:rPr lang="en-US" sz="1800" i="1" kern="1200">
                            <a:solidFill>
                              <a:prstClr val="black"/>
                            </a:solidFill>
                            <a:latin typeface="Cambria Math" panose="02040503050406030204" pitchFamily="18" charset="0"/>
                            <a:ea typeface="+mn-ea"/>
                            <a:cs typeface="Times New Roman" panose="02020603050405020304" pitchFamily="18" charset="0"/>
                          </a:rPr>
                          <m:t>1</m:t>
                        </m:r>
                      </m:sub>
                    </m:sSub>
                    <m:r>
                      <a:rPr lang="en-US" sz="1800" i="1" kern="1200">
                        <a:solidFill>
                          <a:prstClr val="black"/>
                        </a:solidFill>
                        <a:latin typeface="Cambria Math" panose="02040503050406030204" pitchFamily="18" charset="0"/>
                        <a:ea typeface="+mn-ea"/>
                        <a:cs typeface="Times New Roman" panose="02020603050405020304" pitchFamily="18" charset="0"/>
                      </a:rPr>
                      <m:t>−</m:t>
                    </m:r>
                    <m:sSub>
                      <m:sSubPr>
                        <m:ctrlPr>
                          <a:rPr lang="en-US" sz="1800" i="1" kern="1200">
                            <a:solidFill>
                              <a:prstClr val="black"/>
                            </a:solidFill>
                            <a:latin typeface="Cambria Math" panose="02040503050406030204" pitchFamily="18" charset="0"/>
                            <a:ea typeface="+mn-ea"/>
                            <a:cs typeface="Times New Roman" panose="02020603050405020304" pitchFamily="18" charset="0"/>
                          </a:rPr>
                        </m:ctrlPr>
                      </m:sSubPr>
                      <m:e>
                        <m:r>
                          <a:rPr lang="en-US" sz="1800" i="1" kern="1200">
                            <a:solidFill>
                              <a:prstClr val="black"/>
                            </a:solidFill>
                            <a:latin typeface="Cambria Math" panose="02040503050406030204" pitchFamily="18" charset="0"/>
                            <a:ea typeface="+mn-ea"/>
                            <a:cs typeface="Times New Roman" panose="02020603050405020304" pitchFamily="18" charset="0"/>
                          </a:rPr>
                          <m:t>𝑑</m:t>
                        </m:r>
                      </m:e>
                      <m:sub>
                        <m:r>
                          <a:rPr lang="en-US" sz="1800" i="1" kern="1200">
                            <a:solidFill>
                              <a:prstClr val="black"/>
                            </a:solidFill>
                            <a:latin typeface="Cambria Math" panose="02040503050406030204" pitchFamily="18" charset="0"/>
                            <a:ea typeface="+mn-ea"/>
                            <a:cs typeface="Times New Roman" panose="02020603050405020304" pitchFamily="18" charset="0"/>
                          </a:rPr>
                          <m:t>2</m:t>
                        </m:r>
                      </m:sub>
                    </m:sSub>
                    <m:r>
                      <a:rPr lang="en-US" sz="1800" i="1" kern="1200">
                        <a:solidFill>
                          <a:prstClr val="black"/>
                        </a:solidFill>
                        <a:latin typeface="Cambria Math" panose="02040503050406030204" pitchFamily="18" charset="0"/>
                        <a:ea typeface="+mn-ea"/>
                        <a:cs typeface="Times New Roman" panose="02020603050405020304" pitchFamily="18" charset="0"/>
                      </a:rPr>
                      <m:t>=</m:t>
                    </m:r>
                    <m:r>
                      <a:rPr lang="en-US" sz="1800" i="1" kern="1200">
                        <a:solidFill>
                          <a:prstClr val="black"/>
                        </a:solidFill>
                        <a:latin typeface="Cambria Math" panose="02040503050406030204" pitchFamily="18" charset="0"/>
                        <a:ea typeface="+mn-ea"/>
                        <a:cs typeface="Times New Roman" panose="02020603050405020304" pitchFamily="18" charset="0"/>
                      </a:rPr>
                      <m:t>𝑛</m:t>
                    </m:r>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𝜆</m:t>
                    </m:r>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f>
                      <m:fPr>
                        <m:ctrlP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num>
                      <m:den>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𝑓</m:t>
                        </m:r>
                      </m:den>
                    </m:f>
                  </m:oMath>
                </a14:m>
                <a:endParaRPr lang="en-US" sz="1800" kern="12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endParaRP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	(n = 0, 1, 2, 3,…)</a:t>
                </a:r>
              </a:p>
              <a:p>
                <a:pPr defTabSz="685800"/>
                <a:endParaRPr lang="en-US" sz="1800" kern="1200" dirty="0">
                  <a:solidFill>
                    <a:prstClr val="black"/>
                  </a:solidFill>
                  <a:latin typeface="Times New Roman" panose="02020603050405020304" pitchFamily="18" charset="0"/>
                  <a:ea typeface="+mn-ea"/>
                  <a:cs typeface="Times New Roman" panose="02020603050405020304" pitchFamily="18" charset="0"/>
                </a:endParaRP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Destructive Interference:</a:t>
                </a:r>
              </a:p>
              <a:p>
                <a:pPr defTabSz="685800"/>
                <a14:m>
                  <m:oMathPara xmlns:m="http://schemas.openxmlformats.org/officeDocument/2006/math">
                    <m:oMathParaPr>
                      <m:jc m:val="centerGroup"/>
                    </m:oMathParaPr>
                    <m:oMath xmlns:m="http://schemas.openxmlformats.org/officeDocument/2006/math">
                      <m:sSub>
                        <m:sSubPr>
                          <m:ctrlPr>
                            <a:rPr lang="en-US" sz="1800" i="1" kern="1200">
                              <a:solidFill>
                                <a:prstClr val="black"/>
                              </a:solidFill>
                              <a:latin typeface="Cambria Math" panose="02040503050406030204" pitchFamily="18" charset="0"/>
                              <a:ea typeface="+mn-ea"/>
                              <a:cs typeface="Times New Roman" panose="02020603050405020304" pitchFamily="18" charset="0"/>
                            </a:rPr>
                          </m:ctrlPr>
                        </m:sSubPr>
                        <m:e>
                          <m:r>
                            <a:rPr lang="en-US" sz="1800" i="1" kern="1200">
                              <a:solidFill>
                                <a:prstClr val="black"/>
                              </a:solidFill>
                              <a:latin typeface="Cambria Math" panose="02040503050406030204" pitchFamily="18" charset="0"/>
                              <a:ea typeface="+mn-ea"/>
                              <a:cs typeface="Times New Roman" panose="02020603050405020304" pitchFamily="18" charset="0"/>
                            </a:rPr>
                            <m:t>𝑑</m:t>
                          </m:r>
                          <m:r>
                            <a:rPr lang="en-US" sz="1800" i="1" kern="1200">
                              <a:solidFill>
                                <a:prstClr val="black"/>
                              </a:solidFill>
                              <a:latin typeface="Cambria Math" panose="02040503050406030204" pitchFamily="18" charset="0"/>
                              <a:ea typeface="+mn-ea"/>
                              <a:cs typeface="Times New Roman" panose="02020603050405020304" pitchFamily="18" charset="0"/>
                            </a:rPr>
                            <m:t>=</m:t>
                          </m:r>
                          <m:r>
                            <a:rPr lang="en-US" sz="1800" i="1" kern="1200">
                              <a:solidFill>
                                <a:prstClr val="black"/>
                              </a:solidFill>
                              <a:latin typeface="Cambria Math" panose="02040503050406030204" pitchFamily="18" charset="0"/>
                              <a:ea typeface="+mn-ea"/>
                              <a:cs typeface="Times New Roman" panose="02020603050405020304" pitchFamily="18" charset="0"/>
                            </a:rPr>
                            <m:t>𝑑</m:t>
                          </m:r>
                        </m:e>
                        <m:sub>
                          <m:r>
                            <a:rPr lang="en-US" sz="1800" i="1" kern="1200">
                              <a:solidFill>
                                <a:prstClr val="black"/>
                              </a:solidFill>
                              <a:latin typeface="Cambria Math" panose="02040503050406030204" pitchFamily="18" charset="0"/>
                              <a:ea typeface="+mn-ea"/>
                              <a:cs typeface="Times New Roman" panose="02020603050405020304" pitchFamily="18" charset="0"/>
                            </a:rPr>
                            <m:t>1</m:t>
                          </m:r>
                        </m:sub>
                      </m:sSub>
                      <m:r>
                        <a:rPr lang="en-US" sz="1800" i="1" kern="1200">
                          <a:solidFill>
                            <a:prstClr val="black"/>
                          </a:solidFill>
                          <a:latin typeface="Cambria Math" panose="02040503050406030204" pitchFamily="18" charset="0"/>
                          <a:ea typeface="+mn-ea"/>
                          <a:cs typeface="Times New Roman" panose="02020603050405020304" pitchFamily="18" charset="0"/>
                        </a:rPr>
                        <m:t>−</m:t>
                      </m:r>
                      <m:sSub>
                        <m:sSubPr>
                          <m:ctrlPr>
                            <a:rPr lang="en-US" sz="1800" i="1" kern="1200">
                              <a:solidFill>
                                <a:prstClr val="black"/>
                              </a:solidFill>
                              <a:latin typeface="Cambria Math" panose="02040503050406030204" pitchFamily="18" charset="0"/>
                              <a:ea typeface="+mn-ea"/>
                              <a:cs typeface="Times New Roman" panose="02020603050405020304" pitchFamily="18" charset="0"/>
                            </a:rPr>
                          </m:ctrlPr>
                        </m:sSubPr>
                        <m:e>
                          <m:r>
                            <a:rPr lang="en-US" sz="1800" i="1" kern="1200">
                              <a:solidFill>
                                <a:prstClr val="black"/>
                              </a:solidFill>
                              <a:latin typeface="Cambria Math" panose="02040503050406030204" pitchFamily="18" charset="0"/>
                              <a:ea typeface="+mn-ea"/>
                              <a:cs typeface="Times New Roman" panose="02020603050405020304" pitchFamily="18" charset="0"/>
                            </a:rPr>
                            <m:t>𝑑</m:t>
                          </m:r>
                        </m:e>
                        <m:sub>
                          <m:r>
                            <a:rPr lang="en-US" sz="1800" i="1" kern="1200">
                              <a:solidFill>
                                <a:prstClr val="black"/>
                              </a:solidFill>
                              <a:latin typeface="Cambria Math" panose="02040503050406030204" pitchFamily="18" charset="0"/>
                              <a:ea typeface="+mn-ea"/>
                              <a:cs typeface="Times New Roman" panose="02020603050405020304" pitchFamily="18" charset="0"/>
                            </a:rPr>
                            <m:t>2</m:t>
                          </m:r>
                        </m:sub>
                      </m:sSub>
                      <m:r>
                        <a:rPr lang="en-US" sz="1800" i="1" kern="1200">
                          <a:solidFill>
                            <a:prstClr val="black"/>
                          </a:solidFill>
                          <a:latin typeface="Cambria Math" panose="02040503050406030204" pitchFamily="18" charset="0"/>
                          <a:ea typeface="+mn-ea"/>
                          <a:cs typeface="Times New Roman" panose="02020603050405020304" pitchFamily="18" charset="0"/>
                        </a:rPr>
                        <m:t>=</m:t>
                      </m:r>
                      <m:d>
                        <m:dPr>
                          <m:ctrlPr>
                            <a:rPr lang="en-US" sz="1800" i="1" kern="1200">
                              <a:solidFill>
                                <a:prstClr val="black"/>
                              </a:solidFill>
                              <a:latin typeface="Cambria Math" panose="02040503050406030204" pitchFamily="18" charset="0"/>
                              <a:ea typeface="+mn-ea"/>
                              <a:cs typeface="Times New Roman" panose="02020603050405020304" pitchFamily="18" charset="0"/>
                            </a:rPr>
                          </m:ctrlPr>
                        </m:dPr>
                        <m:e>
                          <m:r>
                            <a:rPr lang="en-US" sz="1800" i="1" kern="1200">
                              <a:solidFill>
                                <a:prstClr val="black"/>
                              </a:solidFill>
                              <a:latin typeface="Cambria Math" panose="02040503050406030204" pitchFamily="18" charset="0"/>
                              <a:ea typeface="+mn-ea"/>
                              <a:cs typeface="Times New Roman" panose="02020603050405020304" pitchFamily="18" charset="0"/>
                            </a:rPr>
                            <m:t>𝑛</m:t>
                          </m:r>
                          <m:r>
                            <a:rPr lang="en-US" sz="1800" i="1" kern="1200">
                              <a:solidFill>
                                <a:prstClr val="black"/>
                              </a:solidFill>
                              <a:latin typeface="Cambria Math" panose="02040503050406030204" pitchFamily="18" charset="0"/>
                              <a:ea typeface="+mn-ea"/>
                              <a:cs typeface="Times New Roman" panose="02020603050405020304" pitchFamily="18" charset="0"/>
                            </a:rPr>
                            <m:t>+</m:t>
                          </m:r>
                          <m:f>
                            <m:fPr>
                              <m:ctrlPr>
                                <a:rPr lang="en-US" sz="1800" i="1" kern="1200">
                                  <a:solidFill>
                                    <a:prstClr val="black"/>
                                  </a:solidFill>
                                  <a:latin typeface="Cambria Math" panose="02040503050406030204" pitchFamily="18" charset="0"/>
                                  <a:ea typeface="+mn-ea"/>
                                  <a:cs typeface="Times New Roman" panose="02020603050405020304" pitchFamily="18" charset="0"/>
                                </a:rPr>
                              </m:ctrlPr>
                            </m:fPr>
                            <m:num>
                              <m:r>
                                <a:rPr lang="en-US" sz="1800" i="1" kern="1200">
                                  <a:solidFill>
                                    <a:prstClr val="black"/>
                                  </a:solidFill>
                                  <a:latin typeface="Cambria Math" panose="02040503050406030204" pitchFamily="18" charset="0"/>
                                  <a:ea typeface="+mn-ea"/>
                                  <a:cs typeface="Times New Roman" panose="02020603050405020304" pitchFamily="18" charset="0"/>
                                </a:rPr>
                                <m:t>1</m:t>
                              </m:r>
                            </m:num>
                            <m:den>
                              <m:r>
                                <a:rPr lang="en-US" sz="1800" i="1" kern="1200">
                                  <a:solidFill>
                                    <a:prstClr val="black"/>
                                  </a:solidFill>
                                  <a:latin typeface="Cambria Math" panose="02040503050406030204" pitchFamily="18" charset="0"/>
                                  <a:ea typeface="+mn-ea"/>
                                  <a:cs typeface="Times New Roman" panose="02020603050405020304" pitchFamily="18" charset="0"/>
                                </a:rPr>
                                <m:t>2</m:t>
                              </m:r>
                            </m:den>
                          </m:f>
                        </m:e>
                      </m:d>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𝜆</m:t>
                      </m:r>
                      <m:r>
                        <a:rPr lang="en-US" sz="1800" i="1" kern="1200">
                          <a:solidFill>
                            <a:prstClr val="black"/>
                          </a:solidFill>
                          <a:latin typeface="Cambria Math" panose="02040503050406030204" pitchFamily="18" charset="0"/>
                          <a:ea typeface="+mn-ea"/>
                          <a:cs typeface="Times New Roman" panose="02020603050405020304" pitchFamily="18" charset="0"/>
                        </a:rPr>
                        <m:t>=</m:t>
                      </m:r>
                      <m:d>
                        <m:dPr>
                          <m:ctrlP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1800" i="1" kern="1200">
                              <a:solidFill>
                                <a:prstClr val="black"/>
                              </a:solidFill>
                              <a:latin typeface="Cambria Math" panose="02040503050406030204" pitchFamily="18" charset="0"/>
                              <a:ea typeface="+mn-ea"/>
                              <a:cs typeface="Times New Roman" panose="02020603050405020304" pitchFamily="18" charset="0"/>
                            </a:rPr>
                            <m:t>𝑛</m:t>
                          </m:r>
                          <m:r>
                            <a:rPr lang="en-US" sz="1800" i="1" kern="1200">
                              <a:solidFill>
                                <a:prstClr val="black"/>
                              </a:solidFill>
                              <a:latin typeface="Cambria Math" panose="02040503050406030204" pitchFamily="18" charset="0"/>
                              <a:ea typeface="+mn-ea"/>
                              <a:cs typeface="Times New Roman" panose="02020603050405020304" pitchFamily="18" charset="0"/>
                            </a:rPr>
                            <m:t>+</m:t>
                          </m:r>
                          <m:f>
                            <m:fPr>
                              <m:ctrlPr>
                                <a:rPr lang="en-US" sz="1800" i="1" kern="1200">
                                  <a:solidFill>
                                    <a:prstClr val="black"/>
                                  </a:solidFill>
                                  <a:latin typeface="Cambria Math" panose="02040503050406030204" pitchFamily="18" charset="0"/>
                                  <a:ea typeface="+mn-ea"/>
                                  <a:cs typeface="Times New Roman" panose="02020603050405020304" pitchFamily="18" charset="0"/>
                                </a:rPr>
                              </m:ctrlPr>
                            </m:fPr>
                            <m:num>
                              <m:r>
                                <a:rPr lang="en-US" sz="1800" i="1" kern="1200">
                                  <a:solidFill>
                                    <a:prstClr val="black"/>
                                  </a:solidFill>
                                  <a:latin typeface="Cambria Math" panose="02040503050406030204" pitchFamily="18" charset="0"/>
                                  <a:ea typeface="+mn-ea"/>
                                  <a:cs typeface="Times New Roman" panose="02020603050405020304" pitchFamily="18" charset="0"/>
                                </a:rPr>
                                <m:t>1</m:t>
                              </m:r>
                            </m:num>
                            <m:den>
                              <m:r>
                                <a:rPr lang="en-US" sz="1800" i="1" kern="1200">
                                  <a:solidFill>
                                    <a:prstClr val="black"/>
                                  </a:solidFill>
                                  <a:latin typeface="Cambria Math" panose="02040503050406030204" pitchFamily="18" charset="0"/>
                                  <a:ea typeface="+mn-ea"/>
                                  <a:cs typeface="Times New Roman" panose="02020603050405020304" pitchFamily="18" charset="0"/>
                                </a:rPr>
                                <m:t>2</m:t>
                              </m:r>
                            </m:den>
                          </m:f>
                        </m:e>
                      </m:d>
                      <m:f>
                        <m:fPr>
                          <m:ctrlP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num>
                        <m:den>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𝑓</m:t>
                          </m:r>
                        </m:den>
                      </m:f>
                    </m:oMath>
                  </m:oMathPara>
                </a14:m>
                <a:endParaRPr lang="en-US" sz="1800" kern="12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endParaRP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	(n = 0, 1, 2, 3,…)</a:t>
                </a:r>
              </a:p>
            </p:txBody>
          </p:sp>
        </mc:Choice>
        <mc:Fallback xmlns="">
          <p:sp>
            <p:nvSpPr>
              <p:cNvPr id="35" name="TextBox 34"/>
              <p:cNvSpPr txBox="1">
                <a:spLocks noRot="1" noChangeAspect="1" noMove="1" noResize="1" noEditPoints="1" noAdjustHandles="1" noChangeArrowheads="1" noChangeShapeType="1" noTextEdit="1"/>
              </p:cNvSpPr>
              <p:nvPr/>
            </p:nvSpPr>
            <p:spPr>
              <a:xfrm>
                <a:off x="4689860" y="3268750"/>
                <a:ext cx="4325220" cy="2501582"/>
              </a:xfrm>
              <a:prstGeom prst="rect">
                <a:avLst/>
              </a:prstGeom>
              <a:blipFill>
                <a:blip r:embed="rId3"/>
                <a:stretch>
                  <a:fillRect l="-983" t="-969" b="-2663"/>
                </a:stretch>
              </a:blipFill>
              <a:ln>
                <a:solidFill>
                  <a:schemeClr val="tx1"/>
                </a:solidFill>
              </a:ln>
            </p:spPr>
            <p:txBody>
              <a:bodyPr/>
              <a:lstStyle/>
              <a:p>
                <a:r>
                  <a:rPr lang="en-US">
                    <a:noFill/>
                  </a:rPr>
                  <a:t> </a:t>
                </a:r>
              </a:p>
            </p:txBody>
          </p:sp>
        </mc:Fallback>
      </mc:AlternateContent>
      <p:sp>
        <p:nvSpPr>
          <p:cNvPr id="3" name="TextBox 2">
            <a:extLst>
              <a:ext uri="{FF2B5EF4-FFF2-40B4-BE49-F238E27FC236}">
                <a16:creationId xmlns:a16="http://schemas.microsoft.com/office/drawing/2014/main" id="{89964105-42DA-46F1-8073-85496313258E}"/>
              </a:ext>
            </a:extLst>
          </p:cNvPr>
          <p:cNvSpPr txBox="1"/>
          <p:nvPr/>
        </p:nvSpPr>
        <p:spPr>
          <a:xfrm>
            <a:off x="42836" y="6179282"/>
            <a:ext cx="6556542" cy="677108"/>
          </a:xfrm>
          <a:prstGeom prst="rect">
            <a:avLst/>
          </a:prstGeom>
          <a:noFill/>
        </p:spPr>
        <p:txBody>
          <a:bodyPr wrap="square" rtlCol="0">
            <a:spAutoFit/>
          </a:bodyPr>
          <a:lstStyle/>
          <a:p>
            <a:r>
              <a:rPr lang="en-US" sz="2400" kern="1200" dirty="0">
                <a:solidFill>
                  <a:srgbClr val="FF0000"/>
                </a:solidFill>
                <a:latin typeface="Times New Roman" panose="02020603050405020304" pitchFamily="18" charset="0"/>
                <a:ea typeface="+mn-ea"/>
                <a:cs typeface="Times New Roman" panose="02020603050405020304" pitchFamily="18" charset="0"/>
              </a:rPr>
              <a:t>Destructive Interference:  light + light = darkness</a:t>
            </a:r>
          </a:p>
          <a:p>
            <a:endParaRPr lang="en-US" dirty="0"/>
          </a:p>
        </p:txBody>
      </p:sp>
    </p:spTree>
    <p:extLst>
      <p:ext uri="{BB962C8B-B14F-4D97-AF65-F5344CB8AC3E}">
        <p14:creationId xmlns:p14="http://schemas.microsoft.com/office/powerpoint/2010/main" val="683911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20728" y="963668"/>
            <a:ext cx="3323008" cy="369332"/>
          </a:xfrm>
          <a:prstGeom prst="rect">
            <a:avLst/>
          </a:prstGeom>
          <a:noFill/>
          <a:ln>
            <a:solidFill>
              <a:schemeClr val="tx1"/>
            </a:solidFill>
          </a:ln>
        </p:spPr>
        <p:txBody>
          <a:bodyPr wrap="square" rtlCol="0">
            <a:spAutoFit/>
          </a:bodyPr>
          <a:lstStyle/>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12.2	Periodic Mechanical Wave</a:t>
            </a:r>
          </a:p>
        </p:txBody>
      </p:sp>
      <mc:AlternateContent xmlns:mc="http://schemas.openxmlformats.org/markup-compatibility/2006" xmlns:a14="http://schemas.microsoft.com/office/drawing/2010/main">
        <mc:Choice Requires="a14">
          <p:sp>
            <p:nvSpPr>
              <p:cNvPr id="7" name="TextBox 6"/>
              <p:cNvSpPr txBox="1"/>
              <p:nvPr/>
            </p:nvSpPr>
            <p:spPr>
              <a:xfrm>
                <a:off x="255779" y="3989888"/>
                <a:ext cx="8691690" cy="1938992"/>
              </a:xfrm>
              <a:prstGeom prst="rect">
                <a:avLst/>
              </a:prstGeom>
              <a:noFill/>
              <a:ln>
                <a:solidFill>
                  <a:schemeClr val="tx1"/>
                </a:solidFill>
              </a:ln>
            </p:spPr>
            <p:txBody>
              <a:bodyPr wrap="square" rtlCol="0">
                <a:spAutoFit/>
              </a:bodyPr>
              <a:lstStyle/>
              <a:p>
                <a:pPr defTabSz="685800"/>
                <a:r>
                  <a:rPr lang="en-US" sz="1800" kern="1200" dirty="0">
                    <a:solidFill>
                      <a:srgbClr val="FF0000"/>
                    </a:solidFill>
                    <a:latin typeface="Times New Roman" panose="02020603050405020304" pitchFamily="18" charset="0"/>
                    <a:ea typeface="+mn-ea"/>
                    <a:cs typeface="Times New Roman" panose="02020603050405020304" pitchFamily="18" charset="0"/>
                  </a:rPr>
                  <a:t>Periodic in time</a:t>
                </a:r>
                <a:r>
                  <a:rPr lang="en-US" sz="1800" kern="1200" dirty="0">
                    <a:solidFill>
                      <a:prstClr val="black"/>
                    </a:solidFill>
                    <a:latin typeface="Times New Roman" panose="02020603050405020304" pitchFamily="18" charset="0"/>
                    <a:ea typeface="+mn-ea"/>
                    <a:cs typeface="Times New Roman" panose="02020603050405020304" pitchFamily="18" charset="0"/>
                  </a:rPr>
                  <a:t>----At a given </a:t>
                </a:r>
                <a:r>
                  <a:rPr lang="en-US" sz="1800" i="1" kern="1200" dirty="0">
                    <a:solidFill>
                      <a:prstClr val="black"/>
                    </a:solidFill>
                    <a:latin typeface="Times New Roman" panose="02020603050405020304" pitchFamily="18" charset="0"/>
                    <a:ea typeface="+mn-ea"/>
                    <a:cs typeface="Times New Roman" panose="02020603050405020304" pitchFamily="18" charset="0"/>
                  </a:rPr>
                  <a:t>x</a:t>
                </a:r>
                <a:r>
                  <a:rPr lang="en-US" sz="1800" kern="1200" dirty="0">
                    <a:solidFill>
                      <a:prstClr val="black"/>
                    </a:solidFill>
                    <a:latin typeface="Times New Roman" panose="02020603050405020304" pitchFamily="18" charset="0"/>
                    <a:ea typeface="+mn-ea"/>
                    <a:cs typeface="Times New Roman" panose="02020603050405020304" pitchFamily="18" charset="0"/>
                  </a:rPr>
                  <a:t>, the displacement from equilibrium changes periodically in   a time </a:t>
                </a:r>
                <a:r>
                  <a:rPr lang="en-US" sz="1800" kern="1200" dirty="0">
                    <a:solidFill>
                      <a:srgbClr val="FF0000"/>
                    </a:solidFill>
                    <a:latin typeface="Times New Roman" panose="02020603050405020304" pitchFamily="18" charset="0"/>
                    <a:ea typeface="+mn-ea"/>
                    <a:cs typeface="Times New Roman" panose="02020603050405020304" pitchFamily="18" charset="0"/>
                  </a:rPr>
                  <a:t>period</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i="1" kern="1200" dirty="0">
                    <a:solidFill>
                      <a:prstClr val="black"/>
                    </a:solidFill>
                    <a:latin typeface="Times New Roman" panose="02020603050405020304" pitchFamily="18" charset="0"/>
                    <a:ea typeface="+mn-ea"/>
                    <a:cs typeface="Times New Roman" panose="02020603050405020304" pitchFamily="18" charset="0"/>
                  </a:rPr>
                  <a:t>T</a:t>
                </a:r>
                <a:r>
                  <a:rPr lang="en-US" sz="1800" kern="1200" dirty="0">
                    <a:solidFill>
                      <a:prstClr val="black"/>
                    </a:solidFill>
                    <a:latin typeface="Times New Roman" panose="02020603050405020304" pitchFamily="18" charset="0"/>
                    <a:ea typeface="+mn-ea"/>
                    <a:cs typeface="Times New Roman" panose="02020603050405020304" pitchFamily="18" charset="0"/>
                  </a:rPr>
                  <a:t>, which is 1/</a:t>
                </a:r>
                <a:r>
                  <a:rPr lang="en-US" sz="1800" i="1" kern="1200" dirty="0">
                    <a:solidFill>
                      <a:prstClr val="black"/>
                    </a:solidFill>
                    <a:latin typeface="Times New Roman" panose="02020603050405020304" pitchFamily="18" charset="0"/>
                    <a:ea typeface="+mn-ea"/>
                    <a:cs typeface="Times New Roman" panose="02020603050405020304" pitchFamily="18" charset="0"/>
                  </a:rPr>
                  <a:t>f</a:t>
                </a:r>
                <a:r>
                  <a:rPr lang="en-US" sz="1800" kern="1200" dirty="0">
                    <a:solidFill>
                      <a:prstClr val="black"/>
                    </a:solidFill>
                    <a:latin typeface="Times New Roman" panose="02020603050405020304" pitchFamily="18" charset="0"/>
                    <a:ea typeface="+mn-ea"/>
                    <a:cs typeface="Times New Roman" panose="02020603050405020304" pitchFamily="18" charset="0"/>
                  </a:rPr>
                  <a:t> where </a:t>
                </a:r>
                <a:r>
                  <a:rPr lang="en-US" sz="1800" i="1" kern="1200" dirty="0">
                    <a:solidFill>
                      <a:prstClr val="black"/>
                    </a:solidFill>
                    <a:latin typeface="Times New Roman" panose="02020603050405020304" pitchFamily="18" charset="0"/>
                    <a:ea typeface="+mn-ea"/>
                    <a:cs typeface="Times New Roman" panose="02020603050405020304" pitchFamily="18" charset="0"/>
                  </a:rPr>
                  <a:t>f</a:t>
                </a:r>
                <a:r>
                  <a:rPr lang="en-US" sz="1800" kern="1200" dirty="0">
                    <a:solidFill>
                      <a:prstClr val="black"/>
                    </a:solidFill>
                    <a:latin typeface="Times New Roman" panose="02020603050405020304" pitchFamily="18" charset="0"/>
                    <a:ea typeface="+mn-ea"/>
                    <a:cs typeface="Times New Roman" panose="02020603050405020304" pitchFamily="18" charset="0"/>
                  </a:rPr>
                  <a:t> is the </a:t>
                </a:r>
                <a:r>
                  <a:rPr lang="en-US" sz="1800" kern="1200" dirty="0">
                    <a:solidFill>
                      <a:srgbClr val="FF0000"/>
                    </a:solidFill>
                    <a:latin typeface="Times New Roman" panose="02020603050405020304" pitchFamily="18" charset="0"/>
                    <a:ea typeface="+mn-ea"/>
                    <a:cs typeface="Times New Roman" panose="02020603050405020304" pitchFamily="18" charset="0"/>
                  </a:rPr>
                  <a:t>frequency</a:t>
                </a:r>
                <a:r>
                  <a:rPr lang="en-US" sz="1800" kern="1200" dirty="0">
                    <a:solidFill>
                      <a:prstClr val="black"/>
                    </a:solidFill>
                    <a:latin typeface="Times New Roman" panose="02020603050405020304" pitchFamily="18" charset="0"/>
                    <a:ea typeface="+mn-ea"/>
                    <a:cs typeface="Times New Roman" panose="02020603050405020304" pitchFamily="18" charset="0"/>
                  </a:rPr>
                  <a:t> of the oscillations.</a:t>
                </a:r>
              </a:p>
              <a:p>
                <a:pPr defTabSz="685800"/>
                <a:endParaRPr lang="en-US" sz="600" kern="1200" dirty="0">
                  <a:solidFill>
                    <a:prstClr val="black"/>
                  </a:solidFill>
                  <a:latin typeface="Times New Roman" panose="02020603050405020304" pitchFamily="18" charset="0"/>
                  <a:ea typeface="+mn-ea"/>
                  <a:cs typeface="Times New Roman" panose="02020603050405020304" pitchFamily="18" charset="0"/>
                </a:endParaRPr>
              </a:p>
              <a:p>
                <a:pPr defTabSz="685800"/>
                <a:r>
                  <a:rPr lang="en-US" sz="1800" kern="1200" dirty="0">
                    <a:solidFill>
                      <a:srgbClr val="FF0000"/>
                    </a:solidFill>
                    <a:latin typeface="Times New Roman" panose="02020603050405020304" pitchFamily="18" charset="0"/>
                    <a:ea typeface="+mn-ea"/>
                    <a:cs typeface="Times New Roman" panose="02020603050405020304" pitchFamily="18" charset="0"/>
                  </a:rPr>
                  <a:t>Periodic in space</a:t>
                </a:r>
                <a:r>
                  <a:rPr lang="en-US" sz="1800" kern="1200" dirty="0">
                    <a:solidFill>
                      <a:prstClr val="black"/>
                    </a:solidFill>
                    <a:latin typeface="Times New Roman" panose="02020603050405020304" pitchFamily="18" charset="0"/>
                    <a:ea typeface="+mn-ea"/>
                    <a:cs typeface="Times New Roman" panose="02020603050405020304" pitchFamily="18" charset="0"/>
                  </a:rPr>
                  <a:t>---At a given time (taking a snap shot), the displacement from equilibrium repeats itself after a certain distance known as the </a:t>
                </a:r>
                <a:r>
                  <a:rPr lang="en-US" sz="1800" kern="1200" dirty="0">
                    <a:solidFill>
                      <a:srgbClr val="FF0000"/>
                    </a:solidFill>
                    <a:latin typeface="Times New Roman" panose="02020603050405020304" pitchFamily="18" charset="0"/>
                    <a:ea typeface="+mn-ea"/>
                    <a:cs typeface="Times New Roman" panose="02020603050405020304" pitchFamily="18" charset="0"/>
                  </a:rPr>
                  <a:t>wavelength</a:t>
                </a:r>
                <a:r>
                  <a:rPr lang="en-US" sz="1800" kern="1200" dirty="0">
                    <a:solidFill>
                      <a:prstClr val="black"/>
                    </a:solidFill>
                    <a:latin typeface="Times New Roman" panose="02020603050405020304" pitchFamily="18" charset="0"/>
                    <a:ea typeface="+mn-ea"/>
                    <a:cs typeface="Times New Roman" panose="02020603050405020304" pitchFamily="18" charset="0"/>
                  </a:rPr>
                  <a:t> </a:t>
                </a:r>
                <a14:m>
                  <m:oMath xmlns:m="http://schemas.openxmlformats.org/officeDocument/2006/math">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𝜆</m:t>
                    </m:r>
                  </m:oMath>
                </a14:m>
                <a:r>
                  <a:rPr lang="en-US" sz="1800" kern="1200" dirty="0">
                    <a:solidFill>
                      <a:prstClr val="black"/>
                    </a:solidFill>
                    <a:latin typeface="Times New Roman" panose="02020603050405020304" pitchFamily="18" charset="0"/>
                    <a:ea typeface="+mn-ea"/>
                    <a:cs typeface="Times New Roman" panose="02020603050405020304" pitchFamily="18" charset="0"/>
                  </a:rPr>
                  <a:t>. </a:t>
                </a:r>
              </a:p>
              <a:p>
                <a:pPr defTabSz="685800"/>
                <a:endParaRPr lang="en-US" sz="600" kern="1200" dirty="0">
                  <a:solidFill>
                    <a:prstClr val="black"/>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endParaRPr>
              </a:p>
              <a:p>
                <a:pPr defTabSz="685800"/>
                <a:r>
                  <a:rPr lang="en-US" sz="1800" kern="1200" dirty="0">
                    <a:solidFill>
                      <a:srgbClr val="FF0000"/>
                    </a:solidFill>
                    <a:latin typeface="Times New Roman" panose="02020603050405020304" pitchFamily="18" charset="0"/>
                    <a:ea typeface="+mn-ea"/>
                    <a:cs typeface="Times New Roman" panose="02020603050405020304" pitchFamily="18" charset="0"/>
                  </a:rPr>
                  <a:t>Periodic in propagation</a:t>
                </a:r>
                <a:r>
                  <a:rPr lang="en-US" sz="1800" kern="1200" dirty="0">
                    <a:solidFill>
                      <a:prstClr val="black"/>
                    </a:solidFill>
                    <a:latin typeface="Times New Roman" panose="02020603050405020304" pitchFamily="18" charset="0"/>
                    <a:ea typeface="+mn-ea"/>
                    <a:cs typeface="Times New Roman" panose="02020603050405020304" pitchFamily="18" charset="0"/>
                  </a:rPr>
                  <a:t>---In a time period </a:t>
                </a:r>
                <a:r>
                  <a:rPr lang="en-US" sz="1800" i="1" kern="1200" dirty="0">
                    <a:solidFill>
                      <a:prstClr val="black"/>
                    </a:solidFill>
                    <a:latin typeface="Times New Roman" panose="02020603050405020304" pitchFamily="18" charset="0"/>
                    <a:ea typeface="+mn-ea"/>
                    <a:cs typeface="Times New Roman" panose="02020603050405020304" pitchFamily="18" charset="0"/>
                  </a:rPr>
                  <a:t>T</a:t>
                </a:r>
                <a:r>
                  <a:rPr lang="en-US" sz="1800" kern="1200" dirty="0">
                    <a:solidFill>
                      <a:prstClr val="black"/>
                    </a:solidFill>
                    <a:latin typeface="Times New Roman" panose="02020603050405020304" pitchFamily="18" charset="0"/>
                    <a:ea typeface="+mn-ea"/>
                    <a:cs typeface="Times New Roman" panose="02020603050405020304" pitchFamily="18" charset="0"/>
                  </a:rPr>
                  <a:t>, the wave appears to propagate forward by a distance that is equal to the </a:t>
                </a:r>
                <a:r>
                  <a:rPr lang="en-US" sz="1800" kern="1200" dirty="0">
                    <a:solidFill>
                      <a:srgbClr val="FF0000"/>
                    </a:solidFill>
                    <a:latin typeface="Times New Roman" panose="02020603050405020304" pitchFamily="18" charset="0"/>
                    <a:ea typeface="+mn-ea"/>
                    <a:cs typeface="Times New Roman" panose="02020603050405020304" pitchFamily="18" charset="0"/>
                  </a:rPr>
                  <a:t>wavelength</a:t>
                </a:r>
                <a:r>
                  <a:rPr lang="en-US" sz="1800" kern="1200" dirty="0">
                    <a:solidFill>
                      <a:prstClr val="black"/>
                    </a:solidFill>
                    <a:latin typeface="Times New Roman" panose="02020603050405020304" pitchFamily="18" charset="0"/>
                    <a:ea typeface="+mn-ea"/>
                    <a:cs typeface="Times New Roman" panose="02020603050405020304" pitchFamily="18" charset="0"/>
                  </a:rPr>
                  <a:t> </a:t>
                </a:r>
                <a14:m>
                  <m:oMath xmlns:m="http://schemas.openxmlformats.org/officeDocument/2006/math">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𝜆</m:t>
                    </m:r>
                  </m:oMath>
                </a14:m>
                <a:r>
                  <a:rPr lang="en-US" sz="1800" kern="1200" dirty="0">
                    <a:solidFill>
                      <a:prstClr val="black"/>
                    </a:solidFill>
                    <a:latin typeface="Times New Roman" panose="02020603050405020304" pitchFamily="18" charset="0"/>
                    <a:ea typeface="+mn-ea"/>
                    <a:cs typeface="Times New Roman" panose="02020603050405020304" pitchFamily="18" charset="0"/>
                  </a:rPr>
                  <a:t>. </a:t>
                </a:r>
              </a:p>
            </p:txBody>
          </p:sp>
        </mc:Choice>
        <mc:Fallback xmlns="">
          <p:sp>
            <p:nvSpPr>
              <p:cNvPr id="7" name="TextBox 6"/>
              <p:cNvSpPr txBox="1">
                <a:spLocks noRot="1" noChangeAspect="1" noMove="1" noResize="1" noEditPoints="1" noAdjustHandles="1" noChangeArrowheads="1" noChangeShapeType="1" noTextEdit="1"/>
              </p:cNvSpPr>
              <p:nvPr/>
            </p:nvSpPr>
            <p:spPr>
              <a:xfrm>
                <a:off x="255779" y="3989888"/>
                <a:ext cx="8691690" cy="1938992"/>
              </a:xfrm>
              <a:prstGeom prst="rect">
                <a:avLst/>
              </a:prstGeom>
              <a:blipFill>
                <a:blip r:embed="rId2"/>
                <a:stretch>
                  <a:fillRect l="-560" t="-1563" r="-490" b="-3750"/>
                </a:stretch>
              </a:blipFill>
              <a:ln>
                <a:solidFill>
                  <a:schemeClr val="tx1"/>
                </a:solidFill>
              </a:ln>
            </p:spPr>
            <p:txBody>
              <a:bodyPr/>
              <a:lstStyle/>
              <a:p>
                <a:r>
                  <a:rPr lang="en-US">
                    <a:noFill/>
                  </a:rPr>
                  <a:t> </a:t>
                </a:r>
              </a:p>
            </p:txBody>
          </p:sp>
        </mc:Fallback>
      </mc:AlternateContent>
      <p:grpSp>
        <p:nvGrpSpPr>
          <p:cNvPr id="19" name="Group 18"/>
          <p:cNvGrpSpPr/>
          <p:nvPr/>
        </p:nvGrpSpPr>
        <p:grpSpPr>
          <a:xfrm>
            <a:off x="1028702" y="1348480"/>
            <a:ext cx="6776148" cy="2602845"/>
            <a:chOff x="1371602" y="654973"/>
            <a:chExt cx="9034864" cy="3470460"/>
          </a:xfrm>
        </p:grpSpPr>
        <p:grpSp>
          <p:nvGrpSpPr>
            <p:cNvPr id="6" name="Group 5"/>
            <p:cNvGrpSpPr/>
            <p:nvPr/>
          </p:nvGrpSpPr>
          <p:grpSpPr>
            <a:xfrm>
              <a:off x="1371602" y="787185"/>
              <a:ext cx="6854500" cy="3338248"/>
              <a:chOff x="2918637" y="3160212"/>
              <a:chExt cx="6800806" cy="3365421"/>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5043" y="3160212"/>
                <a:ext cx="6764400" cy="3365421"/>
              </a:xfrm>
              <a:prstGeom prst="rect">
                <a:avLst/>
              </a:prstGeom>
            </p:spPr>
          </p:pic>
          <p:sp>
            <p:nvSpPr>
              <p:cNvPr id="5" name="Rectangle 4"/>
              <p:cNvSpPr/>
              <p:nvPr/>
            </p:nvSpPr>
            <p:spPr>
              <a:xfrm>
                <a:off x="2918637" y="6374219"/>
                <a:ext cx="1020726" cy="1329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dirty="0">
                  <a:solidFill>
                    <a:prstClr val="white"/>
                  </a:solidFill>
                  <a:latin typeface="Calibri" panose="020F0502020204030204"/>
                </a:endParaRPr>
              </a:p>
            </p:txBody>
          </p:sp>
        </p:grpSp>
        <p:grpSp>
          <p:nvGrpSpPr>
            <p:cNvPr id="15" name="Group 14"/>
            <p:cNvGrpSpPr/>
            <p:nvPr/>
          </p:nvGrpSpPr>
          <p:grpSpPr>
            <a:xfrm>
              <a:off x="8325766" y="654973"/>
              <a:ext cx="2080700" cy="1772465"/>
              <a:chOff x="7977536" y="728160"/>
              <a:chExt cx="2080700" cy="1772465"/>
            </a:xfrm>
          </p:grpSpPr>
          <p:cxnSp>
            <p:nvCxnSpPr>
              <p:cNvPr id="8" name="Straight Arrow Connector 7"/>
              <p:cNvCxnSpPr/>
              <p:nvPr/>
            </p:nvCxnSpPr>
            <p:spPr>
              <a:xfrm>
                <a:off x="8458314" y="1789751"/>
                <a:ext cx="1574135" cy="1"/>
              </a:xfrm>
              <a:prstGeom prst="straightConnector1">
                <a:avLst/>
              </a:prstGeom>
              <a:ln w="38100">
                <a:solidFill>
                  <a:srgbClr val="00B050"/>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8895053" y="861192"/>
                <a:ext cx="0" cy="1639433"/>
              </a:xfrm>
              <a:prstGeom prst="straightConnector1">
                <a:avLst/>
              </a:prstGeom>
              <a:ln w="38100">
                <a:solidFill>
                  <a:srgbClr val="00B050"/>
                </a:solidFill>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9726565" y="1789750"/>
                <a:ext cx="331671" cy="492443"/>
              </a:xfrm>
              <a:prstGeom prst="rect">
                <a:avLst/>
              </a:prstGeom>
              <a:noFill/>
            </p:spPr>
            <p:txBody>
              <a:bodyPr wrap="square" rtlCol="0">
                <a:spAutoFit/>
              </a:bodyPr>
              <a:lstStyle/>
              <a:p>
                <a:pPr defTabSz="685800"/>
                <a:r>
                  <a:rPr lang="en-US" sz="1800" i="1" kern="1200" dirty="0">
                    <a:solidFill>
                      <a:prstClr val="black"/>
                    </a:solidFill>
                    <a:latin typeface="Times New Roman" panose="02020603050405020304" pitchFamily="18" charset="0"/>
                    <a:ea typeface="+mn-ea"/>
                    <a:cs typeface="Times New Roman" panose="02020603050405020304" pitchFamily="18" charset="0"/>
                  </a:rPr>
                  <a:t>x</a:t>
                </a:r>
              </a:p>
            </p:txBody>
          </p:sp>
          <p:sp>
            <p:nvSpPr>
              <p:cNvPr id="13" name="TextBox 12"/>
              <p:cNvSpPr txBox="1"/>
              <p:nvPr/>
            </p:nvSpPr>
            <p:spPr>
              <a:xfrm>
                <a:off x="7977536" y="728160"/>
                <a:ext cx="837687" cy="861775"/>
              </a:xfrm>
              <a:prstGeom prst="rect">
                <a:avLst/>
              </a:prstGeom>
              <a:noFill/>
            </p:spPr>
            <p:txBody>
              <a:bodyPr wrap="square" rtlCol="0">
                <a:spAutoFit/>
              </a:bodyPr>
              <a:lstStyle/>
              <a:p>
                <a:pPr defTabSz="685800"/>
                <a:r>
                  <a:rPr lang="en-US" sz="1800" i="1" kern="1200" dirty="0">
                    <a:solidFill>
                      <a:prstClr val="black"/>
                    </a:solidFill>
                    <a:latin typeface="Times New Roman" panose="02020603050405020304" pitchFamily="18" charset="0"/>
                    <a:ea typeface="+mn-ea"/>
                    <a:cs typeface="Times New Roman" panose="02020603050405020304" pitchFamily="18" charset="0"/>
                  </a:rPr>
                  <a:t>y</a:t>
                </a:r>
                <a:r>
                  <a:rPr lang="en-US" sz="1800" kern="1200" dirty="0">
                    <a:solidFill>
                      <a:prstClr val="black"/>
                    </a:solidFill>
                    <a:latin typeface="Times New Roman" panose="02020603050405020304" pitchFamily="18" charset="0"/>
                    <a:ea typeface="+mn-ea"/>
                    <a:cs typeface="Times New Roman" panose="02020603050405020304" pitchFamily="18" charset="0"/>
                  </a:rPr>
                  <a:t>(</a:t>
                </a:r>
                <a:r>
                  <a:rPr lang="en-US" sz="1800" i="1" kern="1200" dirty="0" err="1">
                    <a:solidFill>
                      <a:prstClr val="black"/>
                    </a:solidFill>
                    <a:latin typeface="Times New Roman" panose="02020603050405020304" pitchFamily="18" charset="0"/>
                    <a:ea typeface="+mn-ea"/>
                    <a:cs typeface="Times New Roman" panose="02020603050405020304" pitchFamily="18" charset="0"/>
                  </a:rPr>
                  <a:t>x,t</a:t>
                </a:r>
                <a:r>
                  <a:rPr lang="en-US" sz="1800" kern="1200" dirty="0">
                    <a:solidFill>
                      <a:prstClr val="black"/>
                    </a:solidFill>
                    <a:latin typeface="Times New Roman" panose="02020603050405020304" pitchFamily="18" charset="0"/>
                    <a:ea typeface="+mn-ea"/>
                    <a:cs typeface="Times New Roman" panose="02020603050405020304" pitchFamily="18" charset="0"/>
                  </a:rPr>
                  <a:t>)</a:t>
                </a:r>
              </a:p>
            </p:txBody>
          </p:sp>
          <p:sp>
            <p:nvSpPr>
              <p:cNvPr id="14" name="TextBox 13"/>
              <p:cNvSpPr txBox="1"/>
              <p:nvPr/>
            </p:nvSpPr>
            <p:spPr>
              <a:xfrm>
                <a:off x="8563381" y="1680908"/>
                <a:ext cx="331671" cy="492443"/>
              </a:xfrm>
              <a:prstGeom prst="rect">
                <a:avLst/>
              </a:prstGeom>
              <a:noFill/>
            </p:spPr>
            <p:txBody>
              <a:bodyPr wrap="square" rtlCol="0">
                <a:spAutoFit/>
              </a:bodyPr>
              <a:lstStyle/>
              <a:p>
                <a:pPr defTabSz="685800"/>
                <a:r>
                  <a:rPr lang="en-US" sz="1800" i="1" kern="1200" dirty="0">
                    <a:solidFill>
                      <a:prstClr val="black"/>
                    </a:solidFill>
                    <a:latin typeface="Times New Roman" panose="02020603050405020304" pitchFamily="18" charset="0"/>
                    <a:ea typeface="+mn-ea"/>
                    <a:cs typeface="Times New Roman" panose="02020603050405020304" pitchFamily="18" charset="0"/>
                  </a:rPr>
                  <a:t>o</a:t>
                </a:r>
              </a:p>
            </p:txBody>
          </p:sp>
        </p:grpSp>
        <p:cxnSp>
          <p:nvCxnSpPr>
            <p:cNvPr id="16" name="Straight Arrow Connector 15"/>
            <p:cNvCxnSpPr/>
            <p:nvPr/>
          </p:nvCxnSpPr>
          <p:spPr>
            <a:xfrm flipV="1">
              <a:off x="4264670" y="2438046"/>
              <a:ext cx="2572065" cy="16327"/>
            </a:xfrm>
            <a:prstGeom prst="straightConnector1">
              <a:avLst/>
            </a:prstGeom>
            <a:ln w="38100">
              <a:solidFill>
                <a:srgbClr val="00B05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p:cNvSpPr txBox="1"/>
                <p:nvPr/>
              </p:nvSpPr>
              <p:spPr>
                <a:xfrm>
                  <a:off x="5346850" y="2049760"/>
                  <a:ext cx="331671" cy="492443"/>
                </a:xfrm>
                <a:prstGeom prst="rect">
                  <a:avLst/>
                </a:prstGeom>
                <a:noFill/>
              </p:spPr>
              <p:txBody>
                <a:bodyPr wrap="square" rtlCol="0">
                  <a:spAutoFit/>
                </a:bodyPr>
                <a:lstStyle/>
                <a:p>
                  <a:pPr defTabSz="685800"/>
                  <a14:m>
                    <m:oMathPara xmlns:m="http://schemas.openxmlformats.org/officeDocument/2006/math">
                      <m:oMathParaPr>
                        <m:jc m:val="centerGroup"/>
                      </m:oMathParaPr>
                      <m:oMath xmlns:m="http://schemas.openxmlformats.org/officeDocument/2006/math">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𝜆</m:t>
                        </m:r>
                      </m:oMath>
                    </m:oMathPara>
                  </a14:m>
                  <a:endParaRPr lang="en-US" sz="1800" i="1" kern="1200" dirty="0">
                    <a:solidFill>
                      <a:prstClr val="black"/>
                    </a:solidFill>
                    <a:latin typeface="Times New Roman" panose="02020603050405020304" pitchFamily="18" charset="0"/>
                    <a:ea typeface="+mn-ea"/>
                    <a:cs typeface="Times New Roman" panose="02020603050405020304" pitchFamily="18"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5346850" y="2049760"/>
                  <a:ext cx="331671" cy="492443"/>
                </a:xfrm>
                <a:prstGeom prst="rect">
                  <a:avLst/>
                </a:prstGeom>
                <a:blipFill>
                  <a:blip r:embed="rId4"/>
                  <a:stretch>
                    <a:fillRect r="-19512"/>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0" name="TextBox 19"/>
              <p:cNvSpPr txBox="1"/>
              <p:nvPr/>
            </p:nvSpPr>
            <p:spPr>
              <a:xfrm>
                <a:off x="6739323" y="2998351"/>
                <a:ext cx="1318828" cy="893514"/>
              </a:xfrm>
              <a:prstGeom prst="rect">
                <a:avLst/>
              </a:prstGeom>
              <a:noFill/>
              <a:ln>
                <a:solidFill>
                  <a:schemeClr val="tx1"/>
                </a:solidFill>
              </a:ln>
            </p:spPr>
            <p:txBody>
              <a:bodyPr wrap="square" rtlCol="0">
                <a:spAutoFit/>
              </a:bodyPr>
              <a:lstStyle/>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Wave speed</a:t>
                </a:r>
              </a:p>
              <a:p>
                <a:pPr defTabSz="685800"/>
                <a14:m>
                  <m:oMathPara xmlns:m="http://schemas.openxmlformats.org/officeDocument/2006/math">
                    <m:oMathParaPr>
                      <m:jc m:val="centerGroup"/>
                    </m:oMathParaPr>
                    <m:oMath xmlns:m="http://schemas.openxmlformats.org/officeDocument/2006/math">
                      <m:r>
                        <a:rPr lang="en-US" sz="1800" i="1" kern="1200">
                          <a:solidFill>
                            <a:prstClr val="black"/>
                          </a:solidFill>
                          <a:latin typeface="Cambria Math" panose="02040503050406030204" pitchFamily="18" charset="0"/>
                          <a:ea typeface="+mn-ea"/>
                          <a:cs typeface="Times New Roman" panose="02020603050405020304" pitchFamily="18" charset="0"/>
                        </a:rPr>
                        <m:t>𝑣</m:t>
                      </m:r>
                      <m:r>
                        <a:rPr lang="en-US" sz="1800" i="1" kern="1200">
                          <a:solidFill>
                            <a:prstClr val="black"/>
                          </a:solidFill>
                          <a:latin typeface="Cambria Math" panose="02040503050406030204" pitchFamily="18" charset="0"/>
                          <a:ea typeface="+mn-ea"/>
                          <a:cs typeface="Times New Roman" panose="02020603050405020304" pitchFamily="18" charset="0"/>
                        </a:rPr>
                        <m:t>=</m:t>
                      </m:r>
                      <m:f>
                        <m:fPr>
                          <m:ctrlP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𝜆</m:t>
                          </m:r>
                        </m:num>
                        <m:den>
                          <m:r>
                            <a:rPr lang="en-US" sz="1800" i="1" kern="1200">
                              <a:solidFill>
                                <a:prstClr val="black"/>
                              </a:solidFill>
                              <a:latin typeface="Cambria Math" panose="02040503050406030204" pitchFamily="18" charset="0"/>
                              <a:ea typeface="+mn-ea"/>
                              <a:cs typeface="Times New Roman" panose="02020603050405020304" pitchFamily="18" charset="0"/>
                            </a:rPr>
                            <m:t>𝑇</m:t>
                          </m:r>
                        </m:den>
                      </m:f>
                      <m:r>
                        <a:rPr lang="en-US" sz="1800" i="1" kern="1200">
                          <a:solidFill>
                            <a:prstClr val="black"/>
                          </a:solidFill>
                          <a:latin typeface="Cambria Math" panose="02040503050406030204" pitchFamily="18" charset="0"/>
                          <a:ea typeface="+mn-ea"/>
                          <a:cs typeface="Times New Roman" panose="02020603050405020304" pitchFamily="18" charset="0"/>
                        </a:rPr>
                        <m:t>=</m:t>
                      </m:r>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𝜆</m:t>
                      </m:r>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𝑓</m:t>
                      </m:r>
                    </m:oMath>
                  </m:oMathPara>
                </a14:m>
                <a:endParaRPr lang="en-US" sz="1800" kern="1200" dirty="0">
                  <a:solidFill>
                    <a:prstClr val="black"/>
                  </a:solidFill>
                  <a:latin typeface="Times New Roman" panose="02020603050405020304" pitchFamily="18" charset="0"/>
                  <a:ea typeface="+mn-ea"/>
                  <a:cs typeface="Times New Roman" panose="02020603050405020304" pitchFamily="18"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6739323" y="2998351"/>
                <a:ext cx="1318828" cy="893514"/>
              </a:xfrm>
              <a:prstGeom prst="rect">
                <a:avLst/>
              </a:prstGeom>
              <a:blipFill>
                <a:blip r:embed="rId5"/>
                <a:stretch>
                  <a:fillRect l="-3670" t="-3378" r="-917"/>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29132126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Arial" charset="0"/>
                <a:ea typeface="ＭＳ Ｐゴシック" charset="0"/>
                <a:cs typeface="Arial"/>
              </a:rPr>
              <a:t>© 2016 Pearson Education, Inc.</a:t>
            </a:r>
            <a:endParaRPr kumimoji="0" lang="en-GB" sz="900" b="0" i="0" u="none" strike="noStrike" kern="1200" cap="none" spc="0" normalizeH="0" baseline="0" noProof="0" dirty="0">
              <a:ln>
                <a:noFill/>
              </a:ln>
              <a:solidFill>
                <a:srgbClr val="000000"/>
              </a:solidFill>
              <a:effectLst/>
              <a:uLnTx/>
              <a:uFillTx/>
              <a:latin typeface="Arial" charset="0"/>
              <a:ea typeface="ＭＳ Ｐゴシック" charset="0"/>
              <a:cs typeface="Arial"/>
            </a:endParaRPr>
          </a:p>
        </p:txBody>
      </p:sp>
      <p:pic>
        <p:nvPicPr>
          <p:cNvPr id="2" name="Picture 1" descr="12_26_Figure.jpg"/>
          <p:cNvPicPr>
            <a:picLocks noChangeAspect="1"/>
          </p:cNvPicPr>
          <p:nvPr/>
        </p:nvPicPr>
        <p:blipFill rotWithShape="1">
          <a:blip r:embed="rId3">
            <a:extLst>
              <a:ext uri="{28A0092B-C50C-407E-A947-70E740481C1C}">
                <a14:useLocalDpi xmlns:a14="http://schemas.microsoft.com/office/drawing/2010/main" val="0"/>
              </a:ext>
            </a:extLst>
          </a:blip>
          <a:srcRect b="2804"/>
          <a:stretch/>
        </p:blipFill>
        <p:spPr>
          <a:xfrm>
            <a:off x="2006600" y="84667"/>
            <a:ext cx="5108448" cy="6446520"/>
          </a:xfrm>
          <a:prstGeom prst="rect">
            <a:avLst/>
          </a:prstGeom>
        </p:spPr>
      </p:pic>
    </p:spTree>
    <p:extLst>
      <p:ext uri="{BB962C8B-B14F-4D97-AF65-F5344CB8AC3E}">
        <p14:creationId xmlns:p14="http://schemas.microsoft.com/office/powerpoint/2010/main" val="14401096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6655"/>
            <a:ext cx="9144000" cy="646331"/>
          </a:xfrm>
        </p:spPr>
        <p:txBody>
          <a:bodyPr/>
          <a:lstStyle/>
          <a:p>
            <a:r>
              <a:rPr lang="en-US" sz="3600" dirty="0">
                <a:solidFill>
                  <a:srgbClr val="FF0000"/>
                </a:solidFill>
              </a:rPr>
              <a:t>Interference from two loudspeakers</a:t>
            </a:r>
          </a:p>
        </p:txBody>
      </p:sp>
      <p:pic>
        <p:nvPicPr>
          <p:cNvPr id="5" name="Content Placeholder 4"/>
          <p:cNvPicPr>
            <a:picLocks noGrp="1" noChangeAspect="1"/>
          </p:cNvPicPr>
          <p:nvPr>
            <p:ph idx="1"/>
          </p:nvPr>
        </p:nvPicPr>
        <p:blipFill>
          <a:blip r:embed="rId2"/>
          <a:stretch>
            <a:fillRect/>
          </a:stretch>
        </p:blipFill>
        <p:spPr>
          <a:xfrm rot="10800000">
            <a:off x="-192990" y="1051453"/>
            <a:ext cx="9336990" cy="5640653"/>
          </a:xfrm>
          <a:prstGeom prst="rect">
            <a:avLst/>
          </a:prstGeom>
        </p:spPr>
      </p:pic>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Arial" charset="0"/>
                <a:ea typeface="ＭＳ Ｐゴシック" charset="0"/>
                <a:cs typeface="Arial"/>
              </a:rPr>
              <a:t>© 2016 Pearson Education, Inc.</a:t>
            </a:r>
            <a:endParaRPr kumimoji="0" lang="en-GB" sz="900" b="0" i="0" u="none" strike="noStrike" kern="1200" cap="none" spc="0" normalizeH="0" baseline="0" noProof="0" dirty="0">
              <a:ln>
                <a:noFill/>
              </a:ln>
              <a:solidFill>
                <a:srgbClr val="000000"/>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32866685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0" i="0" u="none" strike="noStrike" kern="1200" cap="none" spc="0" normalizeH="0" baseline="0" noProof="0">
                <a:ln>
                  <a:noFill/>
                </a:ln>
                <a:solidFill>
                  <a:srgbClr val="000000"/>
                </a:solidFill>
                <a:effectLst/>
                <a:uLnTx/>
                <a:uFillTx/>
                <a:latin typeface="Arial" charset="0"/>
                <a:ea typeface="ＭＳ Ｐゴシック" charset="0"/>
                <a:cs typeface="Arial"/>
              </a:rPr>
              <a:t>© 2016 Pearson Education, Inc.</a:t>
            </a:r>
            <a:endParaRPr kumimoji="0" lang="en-GB" sz="900" b="0" i="0" u="none" strike="noStrike" kern="1200" cap="none" spc="0" normalizeH="0" baseline="0" noProof="0" dirty="0">
              <a:ln>
                <a:noFill/>
              </a:ln>
              <a:solidFill>
                <a:srgbClr val="000000"/>
              </a:solidFill>
              <a:effectLst/>
              <a:uLnTx/>
              <a:uFillTx/>
              <a:latin typeface="Arial" charset="0"/>
              <a:ea typeface="ＭＳ Ｐゴシック" charset="0"/>
              <a:cs typeface="Arial"/>
            </a:endParaRPr>
          </a:p>
        </p:txBody>
      </p:sp>
      <p:pic>
        <p:nvPicPr>
          <p:cNvPr id="4" name="Picture 3" descr="12_41_Figure.jpg"/>
          <p:cNvPicPr>
            <a:picLocks noChangeAspect="1"/>
          </p:cNvPicPr>
          <p:nvPr/>
        </p:nvPicPr>
        <p:blipFill rotWithShape="1">
          <a:blip r:embed="rId3">
            <a:extLst>
              <a:ext uri="{28A0092B-C50C-407E-A947-70E740481C1C}">
                <a14:useLocalDpi xmlns:a14="http://schemas.microsoft.com/office/drawing/2010/main" val="0"/>
              </a:ext>
            </a:extLst>
          </a:blip>
          <a:srcRect b="10000"/>
          <a:stretch/>
        </p:blipFill>
        <p:spPr>
          <a:xfrm>
            <a:off x="457200" y="525920"/>
            <a:ext cx="8601456" cy="1645920"/>
          </a:xfrm>
          <a:prstGeom prst="rect">
            <a:avLst/>
          </a:prstGeom>
        </p:spPr>
      </p:pic>
      <p:pic>
        <p:nvPicPr>
          <p:cNvPr id="5" name="Picture 4"/>
          <p:cNvPicPr>
            <a:picLocks noChangeAspect="1"/>
          </p:cNvPicPr>
          <p:nvPr/>
        </p:nvPicPr>
        <p:blipFill>
          <a:blip r:embed="rId4"/>
          <a:stretch>
            <a:fillRect/>
          </a:stretch>
        </p:blipFill>
        <p:spPr>
          <a:xfrm>
            <a:off x="221863" y="3474999"/>
            <a:ext cx="8922137" cy="2628900"/>
          </a:xfrm>
          <a:prstGeom prst="rect">
            <a:avLst/>
          </a:prstGeom>
        </p:spPr>
      </p:pic>
      <p:sp>
        <p:nvSpPr>
          <p:cNvPr id="6" name="TextBox 5"/>
          <p:cNvSpPr txBox="1"/>
          <p:nvPr/>
        </p:nvSpPr>
        <p:spPr>
          <a:xfrm>
            <a:off x="457200" y="1866900"/>
            <a:ext cx="541020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mn-cs"/>
              </a:rPr>
              <a:t>Speakers are driven in step at725 Hz</a:t>
            </a:r>
          </a:p>
        </p:txBody>
      </p:sp>
    </p:spTree>
    <p:extLst>
      <p:ext uri="{BB962C8B-B14F-4D97-AF65-F5344CB8AC3E}">
        <p14:creationId xmlns:p14="http://schemas.microsoft.com/office/powerpoint/2010/main" val="21641065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3900" y="1264600"/>
            <a:ext cx="9299242" cy="2925563"/>
          </a:xfrm>
          <a:prstGeom prst="rect">
            <a:avLst/>
          </a:prstGeom>
        </p:spPr>
      </p:pic>
    </p:spTree>
    <p:extLst>
      <p:ext uri="{BB962C8B-B14F-4D97-AF65-F5344CB8AC3E}">
        <p14:creationId xmlns:p14="http://schemas.microsoft.com/office/powerpoint/2010/main" val="9912857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06349" y="499007"/>
            <a:ext cx="1603848" cy="400110"/>
          </a:xfrm>
          <a:prstGeom prst="rect">
            <a:avLst/>
          </a:prstGeom>
          <a:noFill/>
          <a:ln>
            <a:solidFill>
              <a:schemeClr val="tx1"/>
            </a:solidFill>
          </a:ln>
        </p:spPr>
        <p:txBody>
          <a:bodyPr wrap="square" rtlCol="0">
            <a:spAutoFit/>
          </a:bodyPr>
          <a:lstStyle/>
          <a:p>
            <a:pPr defTabSz="685800"/>
            <a:r>
              <a:rPr lang="en-US" sz="2000" kern="1200" dirty="0">
                <a:solidFill>
                  <a:srgbClr val="FF0000"/>
                </a:solidFill>
                <a:latin typeface="Times New Roman" panose="02020603050405020304" pitchFamily="18" charset="0"/>
                <a:ea typeface="+mn-ea"/>
                <a:cs typeface="Times New Roman" panose="02020603050405020304" pitchFamily="18" charset="0"/>
              </a:rPr>
              <a:t>12.11	Beats</a:t>
            </a:r>
          </a:p>
        </p:txBody>
      </p:sp>
      <mc:AlternateContent xmlns:mc="http://schemas.openxmlformats.org/markup-compatibility/2006" xmlns:a14="http://schemas.microsoft.com/office/drawing/2010/main">
        <mc:Choice Requires="a14">
          <p:sp>
            <p:nvSpPr>
              <p:cNvPr id="6" name="TextBox 5"/>
              <p:cNvSpPr txBox="1"/>
              <p:nvPr/>
            </p:nvSpPr>
            <p:spPr>
              <a:xfrm>
                <a:off x="1304373" y="4532158"/>
                <a:ext cx="6807872" cy="1259447"/>
              </a:xfrm>
              <a:prstGeom prst="rect">
                <a:avLst/>
              </a:prstGeom>
              <a:noFill/>
              <a:ln>
                <a:solidFill>
                  <a:schemeClr val="tx1"/>
                </a:solidFill>
              </a:ln>
            </p:spPr>
            <p:txBody>
              <a:bodyPr wrap="square" rtlCol="0">
                <a:spAutoFit/>
              </a:bodyPr>
              <a:lstStyle/>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Let </a:t>
                </a:r>
                <a:r>
                  <a:rPr lang="en-US" sz="1800" i="1" kern="1200" dirty="0">
                    <a:solidFill>
                      <a:prstClr val="black"/>
                    </a:solidFill>
                    <a:latin typeface="Times New Roman" panose="02020603050405020304" pitchFamily="18" charset="0"/>
                    <a:ea typeface="+mn-ea"/>
                    <a:cs typeface="Times New Roman" panose="02020603050405020304" pitchFamily="18" charset="0"/>
                  </a:rPr>
                  <a:t>T</a:t>
                </a:r>
                <a:r>
                  <a:rPr lang="en-US" sz="1800" kern="1200" baseline="-25000" dirty="0">
                    <a:solidFill>
                      <a:prstClr val="black"/>
                    </a:solidFill>
                    <a:latin typeface="Times New Roman" panose="02020603050405020304" pitchFamily="18" charset="0"/>
                    <a:ea typeface="+mn-ea"/>
                    <a:cs typeface="Times New Roman" panose="02020603050405020304" pitchFamily="18" charset="0"/>
                  </a:rPr>
                  <a:t>1</a:t>
                </a:r>
                <a:r>
                  <a:rPr lang="en-US" sz="1800" kern="1200" dirty="0">
                    <a:solidFill>
                      <a:prstClr val="black"/>
                    </a:solidFill>
                    <a:latin typeface="Times New Roman" panose="02020603050405020304" pitchFamily="18" charset="0"/>
                    <a:ea typeface="+mn-ea"/>
                    <a:cs typeface="Times New Roman" panose="02020603050405020304" pitchFamily="18" charset="0"/>
                  </a:rPr>
                  <a:t> &lt; </a:t>
                </a:r>
                <a:r>
                  <a:rPr lang="en-US" sz="1800" i="1" kern="1200" dirty="0">
                    <a:solidFill>
                      <a:prstClr val="black"/>
                    </a:solidFill>
                    <a:latin typeface="Times New Roman" panose="02020603050405020304" pitchFamily="18" charset="0"/>
                    <a:ea typeface="+mn-ea"/>
                    <a:cs typeface="Times New Roman" panose="02020603050405020304" pitchFamily="18" charset="0"/>
                  </a:rPr>
                  <a:t>T</a:t>
                </a:r>
                <a:r>
                  <a:rPr lang="en-US" sz="1800" kern="1200" baseline="-25000" dirty="0">
                    <a:solidFill>
                      <a:prstClr val="black"/>
                    </a:solidFill>
                    <a:latin typeface="Times New Roman" panose="02020603050405020304" pitchFamily="18" charset="0"/>
                    <a:ea typeface="+mn-ea"/>
                    <a:cs typeface="Times New Roman" panose="02020603050405020304" pitchFamily="18" charset="0"/>
                  </a:rPr>
                  <a:t>2</a:t>
                </a:r>
                <a:r>
                  <a:rPr lang="en-US" sz="1800" kern="1200" dirty="0">
                    <a:solidFill>
                      <a:prstClr val="black"/>
                    </a:solidFill>
                    <a:latin typeface="Times New Roman" panose="02020603050405020304" pitchFamily="18" charset="0"/>
                    <a:ea typeface="+mn-ea"/>
                    <a:cs typeface="Times New Roman" panose="02020603050405020304" pitchFamily="18" charset="0"/>
                  </a:rPr>
                  <a:t>.</a:t>
                </a:r>
              </a:p>
              <a:p>
                <a:pPr defTabSz="685800"/>
                <a:endParaRPr lang="en-US" sz="600" kern="1200" dirty="0">
                  <a:solidFill>
                    <a:prstClr val="black"/>
                  </a:solidFill>
                  <a:latin typeface="Times New Roman" panose="02020603050405020304" pitchFamily="18" charset="0"/>
                  <a:ea typeface="+mn-ea"/>
                  <a:cs typeface="Times New Roman" panose="02020603050405020304" pitchFamily="18" charset="0"/>
                </a:endParaRP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Beat occurs when </a:t>
                </a:r>
                <a:r>
                  <a:rPr lang="en-US" sz="1800" i="1" kern="1200" dirty="0">
                    <a:solidFill>
                      <a:prstClr val="black"/>
                    </a:solidFill>
                    <a:latin typeface="Times New Roman" panose="02020603050405020304" pitchFamily="18" charset="0"/>
                    <a:ea typeface="+mn-ea"/>
                    <a:cs typeface="Times New Roman" panose="02020603050405020304" pitchFamily="18" charset="0"/>
                  </a:rPr>
                  <a:t>nT</a:t>
                </a:r>
                <a:r>
                  <a:rPr lang="en-US" sz="1800" kern="1200" baseline="-25000" dirty="0">
                    <a:solidFill>
                      <a:prstClr val="black"/>
                    </a:solidFill>
                    <a:latin typeface="Times New Roman" panose="02020603050405020304" pitchFamily="18" charset="0"/>
                    <a:ea typeface="+mn-ea"/>
                    <a:cs typeface="Times New Roman" panose="02020603050405020304" pitchFamily="18" charset="0"/>
                  </a:rPr>
                  <a:t>1</a:t>
                </a:r>
                <a:r>
                  <a:rPr lang="en-US" sz="1800" kern="1200" dirty="0">
                    <a:solidFill>
                      <a:prstClr val="black"/>
                    </a:solidFill>
                    <a:latin typeface="Times New Roman" panose="02020603050405020304" pitchFamily="18" charset="0"/>
                    <a:ea typeface="+mn-ea"/>
                    <a:cs typeface="Times New Roman" panose="02020603050405020304" pitchFamily="18" charset="0"/>
                  </a:rPr>
                  <a:t> = </a:t>
                </a:r>
                <a14:m>
                  <m:oMath xmlns:m="http://schemas.openxmlformats.org/officeDocument/2006/math">
                    <m:sSub>
                      <m:sSubPr>
                        <m:ctrlPr>
                          <a:rPr lang="en-US" sz="1800" i="1" kern="1200">
                            <a:solidFill>
                              <a:prstClr val="black"/>
                            </a:solidFill>
                            <a:latin typeface="Cambria Math" panose="02040503050406030204" pitchFamily="18" charset="0"/>
                            <a:ea typeface="+mn-ea"/>
                            <a:cs typeface="Times New Roman" panose="02020603050405020304" pitchFamily="18" charset="0"/>
                          </a:rPr>
                        </m:ctrlPr>
                      </m:sSubPr>
                      <m:e>
                        <m:r>
                          <a:rPr lang="en-US" sz="1800" i="1" kern="1200">
                            <a:solidFill>
                              <a:prstClr val="black"/>
                            </a:solidFill>
                            <a:latin typeface="Cambria Math" panose="02040503050406030204" pitchFamily="18" charset="0"/>
                            <a:ea typeface="+mn-ea"/>
                            <a:cs typeface="Times New Roman" panose="02020603050405020304" pitchFamily="18" charset="0"/>
                          </a:rPr>
                          <m:t>𝑇</m:t>
                        </m:r>
                      </m:e>
                      <m:sub>
                        <m:r>
                          <a:rPr lang="en-US" sz="1800" i="1" kern="1200">
                            <a:solidFill>
                              <a:prstClr val="black"/>
                            </a:solidFill>
                            <a:latin typeface="Cambria Math" panose="02040503050406030204" pitchFamily="18" charset="0"/>
                            <a:ea typeface="+mn-ea"/>
                            <a:cs typeface="Times New Roman" panose="02020603050405020304" pitchFamily="18" charset="0"/>
                          </a:rPr>
                          <m:t>𝑏𝑒𝑎𝑡</m:t>
                        </m:r>
                      </m:sub>
                    </m:sSub>
                  </m:oMath>
                </a14:m>
                <a:r>
                  <a:rPr lang="en-US" sz="1800" kern="1200" baseline="-25000" dirty="0">
                    <a:solidFill>
                      <a:prstClr val="black"/>
                    </a:solidFill>
                    <a:latin typeface="Times New Roman" panose="02020603050405020304" pitchFamily="18" charset="0"/>
                    <a:ea typeface="+mn-ea"/>
                    <a:cs typeface="Times New Roman" panose="02020603050405020304" pitchFamily="18" charset="0"/>
                  </a:rPr>
                  <a:t> </a:t>
                </a:r>
                <a:r>
                  <a:rPr lang="en-US" sz="1800" kern="1200" dirty="0">
                    <a:solidFill>
                      <a:prstClr val="black"/>
                    </a:solidFill>
                    <a:latin typeface="Times New Roman" panose="02020603050405020304" pitchFamily="18" charset="0"/>
                    <a:ea typeface="+mn-ea"/>
                    <a:cs typeface="Times New Roman" panose="02020603050405020304" pitchFamily="18" charset="0"/>
                  </a:rPr>
                  <a:t>= (</a:t>
                </a:r>
                <a:r>
                  <a:rPr lang="en-US" sz="1800" i="1" kern="1200" dirty="0">
                    <a:solidFill>
                      <a:prstClr val="black"/>
                    </a:solidFill>
                    <a:latin typeface="Times New Roman" panose="02020603050405020304" pitchFamily="18" charset="0"/>
                    <a:ea typeface="+mn-ea"/>
                    <a:cs typeface="Times New Roman" panose="02020603050405020304" pitchFamily="18" charset="0"/>
                  </a:rPr>
                  <a:t>n</a:t>
                </a:r>
                <a:r>
                  <a:rPr lang="en-US" sz="1800" kern="1200" dirty="0">
                    <a:solidFill>
                      <a:prstClr val="black"/>
                    </a:solidFill>
                    <a:latin typeface="Times New Roman" panose="02020603050405020304" pitchFamily="18" charset="0"/>
                    <a:ea typeface="+mn-ea"/>
                    <a:cs typeface="Times New Roman" panose="02020603050405020304" pitchFamily="18" charset="0"/>
                  </a:rPr>
                  <a:t> - 1)</a:t>
                </a:r>
                <a:r>
                  <a:rPr lang="en-US" sz="1800" i="1" kern="1200" dirty="0">
                    <a:solidFill>
                      <a:prstClr val="black"/>
                    </a:solidFill>
                    <a:latin typeface="Times New Roman" panose="02020603050405020304" pitchFamily="18" charset="0"/>
                    <a:ea typeface="+mn-ea"/>
                    <a:cs typeface="Times New Roman" panose="02020603050405020304" pitchFamily="18" charset="0"/>
                  </a:rPr>
                  <a:t>T</a:t>
                </a:r>
                <a:r>
                  <a:rPr lang="en-US" sz="1800" kern="1200" baseline="-25000" dirty="0">
                    <a:solidFill>
                      <a:prstClr val="black"/>
                    </a:solidFill>
                    <a:latin typeface="Times New Roman" panose="02020603050405020304" pitchFamily="18" charset="0"/>
                    <a:ea typeface="+mn-ea"/>
                    <a:cs typeface="Times New Roman" panose="02020603050405020304" pitchFamily="18" charset="0"/>
                  </a:rPr>
                  <a:t>2</a:t>
                </a:r>
                <a:endParaRPr lang="en-US" sz="1800" kern="1200" dirty="0">
                  <a:solidFill>
                    <a:prstClr val="black"/>
                  </a:solidFill>
                  <a:latin typeface="Times New Roman" panose="02020603050405020304" pitchFamily="18" charset="0"/>
                  <a:ea typeface="+mn-ea"/>
                  <a:cs typeface="Times New Roman" panose="02020603050405020304" pitchFamily="18" charset="0"/>
                </a:endParaRPr>
              </a:p>
              <a:p>
                <a:pPr defTabSz="685800"/>
                <a:endParaRPr lang="en-US" sz="600" kern="1200" dirty="0">
                  <a:solidFill>
                    <a:prstClr val="black"/>
                  </a:solidFill>
                  <a:latin typeface="Times New Roman" panose="02020603050405020304" pitchFamily="18" charset="0"/>
                  <a:ea typeface="+mn-ea"/>
                  <a:cs typeface="Times New Roman" panose="02020603050405020304" pitchFamily="18" charset="0"/>
                </a:endParaRP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Or,	 </a:t>
                </a:r>
                <a14:m>
                  <m:oMath xmlns:m="http://schemas.openxmlformats.org/officeDocument/2006/math">
                    <m:sSub>
                      <m:sSubPr>
                        <m:ctrlPr>
                          <a:rPr lang="en-US" sz="1800" i="1" kern="1200">
                            <a:solidFill>
                              <a:prstClr val="black"/>
                            </a:solidFill>
                            <a:latin typeface="Cambria Math" panose="02040503050406030204" pitchFamily="18" charset="0"/>
                            <a:ea typeface="+mn-ea"/>
                            <a:cs typeface="Times New Roman" panose="02020603050405020304" pitchFamily="18" charset="0"/>
                          </a:rPr>
                        </m:ctrlPr>
                      </m:sSubPr>
                      <m:e>
                        <m:r>
                          <a:rPr lang="en-US" sz="1800" i="1" kern="1200">
                            <a:solidFill>
                              <a:prstClr val="black"/>
                            </a:solidFill>
                            <a:latin typeface="Cambria Math" panose="02040503050406030204" pitchFamily="18" charset="0"/>
                            <a:ea typeface="+mn-ea"/>
                            <a:cs typeface="Times New Roman" panose="02020603050405020304" pitchFamily="18" charset="0"/>
                          </a:rPr>
                          <m:t>𝑇</m:t>
                        </m:r>
                      </m:e>
                      <m:sub>
                        <m:r>
                          <a:rPr lang="en-US" sz="1800" i="1" kern="1200">
                            <a:solidFill>
                              <a:prstClr val="black"/>
                            </a:solidFill>
                            <a:latin typeface="Cambria Math" panose="02040503050406030204" pitchFamily="18" charset="0"/>
                            <a:ea typeface="+mn-ea"/>
                            <a:cs typeface="Times New Roman" panose="02020603050405020304" pitchFamily="18" charset="0"/>
                          </a:rPr>
                          <m:t>𝑏𝑒𝑎𝑡</m:t>
                        </m:r>
                      </m:sub>
                    </m:sSub>
                    <m:r>
                      <a:rPr lang="en-US" sz="1800" i="1" kern="1200">
                        <a:solidFill>
                          <a:prstClr val="black"/>
                        </a:solidFill>
                        <a:latin typeface="Cambria Math" panose="02040503050406030204" pitchFamily="18" charset="0"/>
                        <a:ea typeface="+mn-ea"/>
                        <a:cs typeface="Times New Roman" panose="02020603050405020304" pitchFamily="18" charset="0"/>
                      </a:rPr>
                      <m:t>=</m:t>
                    </m:r>
                    <m:f>
                      <m:fPr>
                        <m:ctrlPr>
                          <a:rPr lang="en-US" sz="1800" i="1" kern="1200">
                            <a:solidFill>
                              <a:prstClr val="black"/>
                            </a:solidFill>
                            <a:latin typeface="Cambria Math" panose="02040503050406030204" pitchFamily="18" charset="0"/>
                            <a:ea typeface="+mn-ea"/>
                            <a:cs typeface="Times New Roman" panose="02020603050405020304" pitchFamily="18" charset="0"/>
                          </a:rPr>
                        </m:ctrlPr>
                      </m:fPr>
                      <m:num>
                        <m:sSub>
                          <m:sSubPr>
                            <m:ctrlPr>
                              <a:rPr lang="en-US" sz="1800" i="1" kern="1200">
                                <a:solidFill>
                                  <a:prstClr val="black"/>
                                </a:solidFill>
                                <a:latin typeface="Cambria Math" panose="02040503050406030204" pitchFamily="18" charset="0"/>
                                <a:ea typeface="+mn-ea"/>
                                <a:cs typeface="Times New Roman" panose="02020603050405020304" pitchFamily="18" charset="0"/>
                              </a:rPr>
                            </m:ctrlPr>
                          </m:sSubPr>
                          <m:e>
                            <m:r>
                              <a:rPr lang="en-US" sz="1800" i="1" kern="1200">
                                <a:solidFill>
                                  <a:prstClr val="black"/>
                                </a:solidFill>
                                <a:latin typeface="Cambria Math" panose="02040503050406030204" pitchFamily="18" charset="0"/>
                                <a:ea typeface="+mn-ea"/>
                                <a:cs typeface="Times New Roman" panose="02020603050405020304" pitchFamily="18" charset="0"/>
                              </a:rPr>
                              <m:t>𝑇</m:t>
                            </m:r>
                          </m:e>
                          <m:sub>
                            <m:r>
                              <a:rPr lang="en-US" sz="1800" i="1" kern="1200">
                                <a:solidFill>
                                  <a:prstClr val="black"/>
                                </a:solidFill>
                                <a:latin typeface="Cambria Math" panose="02040503050406030204" pitchFamily="18" charset="0"/>
                                <a:ea typeface="+mn-ea"/>
                                <a:cs typeface="Times New Roman" panose="02020603050405020304" pitchFamily="18" charset="0"/>
                              </a:rPr>
                              <m:t>1</m:t>
                            </m:r>
                          </m:sub>
                        </m:sSub>
                        <m:sSub>
                          <m:sSubPr>
                            <m:ctrlPr>
                              <a:rPr lang="en-US" sz="1800" i="1" kern="1200">
                                <a:solidFill>
                                  <a:prstClr val="black"/>
                                </a:solidFill>
                                <a:latin typeface="Cambria Math" panose="02040503050406030204" pitchFamily="18" charset="0"/>
                                <a:ea typeface="+mn-ea"/>
                                <a:cs typeface="Times New Roman" panose="02020603050405020304" pitchFamily="18" charset="0"/>
                              </a:rPr>
                            </m:ctrlPr>
                          </m:sSubPr>
                          <m:e>
                            <m:r>
                              <a:rPr lang="en-US" sz="1800" i="1" kern="1200">
                                <a:solidFill>
                                  <a:prstClr val="black"/>
                                </a:solidFill>
                                <a:latin typeface="Cambria Math" panose="02040503050406030204" pitchFamily="18" charset="0"/>
                                <a:ea typeface="+mn-ea"/>
                                <a:cs typeface="Times New Roman" panose="02020603050405020304" pitchFamily="18" charset="0"/>
                              </a:rPr>
                              <m:t>𝑇</m:t>
                            </m:r>
                          </m:e>
                          <m:sub>
                            <m:r>
                              <a:rPr lang="en-US" sz="1800" i="1" kern="1200">
                                <a:solidFill>
                                  <a:prstClr val="black"/>
                                </a:solidFill>
                                <a:latin typeface="Cambria Math" panose="02040503050406030204" pitchFamily="18" charset="0"/>
                                <a:ea typeface="+mn-ea"/>
                                <a:cs typeface="Times New Roman" panose="02020603050405020304" pitchFamily="18" charset="0"/>
                              </a:rPr>
                              <m:t>2</m:t>
                            </m:r>
                          </m:sub>
                        </m:sSub>
                      </m:num>
                      <m:den>
                        <m:sSub>
                          <m:sSubPr>
                            <m:ctrlPr>
                              <a:rPr lang="en-US" sz="1800" i="1" kern="1200">
                                <a:solidFill>
                                  <a:prstClr val="black"/>
                                </a:solidFill>
                                <a:latin typeface="Cambria Math" panose="02040503050406030204" pitchFamily="18" charset="0"/>
                                <a:ea typeface="+mn-ea"/>
                                <a:cs typeface="Times New Roman" panose="02020603050405020304" pitchFamily="18" charset="0"/>
                              </a:rPr>
                            </m:ctrlPr>
                          </m:sSubPr>
                          <m:e>
                            <m:r>
                              <a:rPr lang="en-US" sz="1800" i="1" kern="1200">
                                <a:solidFill>
                                  <a:prstClr val="black"/>
                                </a:solidFill>
                                <a:latin typeface="Cambria Math" panose="02040503050406030204" pitchFamily="18" charset="0"/>
                                <a:ea typeface="+mn-ea"/>
                                <a:cs typeface="Times New Roman" panose="02020603050405020304" pitchFamily="18" charset="0"/>
                              </a:rPr>
                              <m:t>𝑇</m:t>
                            </m:r>
                          </m:e>
                          <m:sub>
                            <m:r>
                              <a:rPr lang="en-US" sz="1800" i="1" kern="1200">
                                <a:solidFill>
                                  <a:prstClr val="black"/>
                                </a:solidFill>
                                <a:latin typeface="Cambria Math" panose="02040503050406030204" pitchFamily="18" charset="0"/>
                                <a:ea typeface="+mn-ea"/>
                                <a:cs typeface="Times New Roman" panose="02020603050405020304" pitchFamily="18" charset="0"/>
                              </a:rPr>
                              <m:t>2</m:t>
                            </m:r>
                          </m:sub>
                        </m:sSub>
                        <m:r>
                          <a:rPr lang="en-US" sz="1800" i="1" kern="1200">
                            <a:solidFill>
                              <a:prstClr val="black"/>
                            </a:solidFill>
                            <a:latin typeface="Cambria Math" panose="02040503050406030204" pitchFamily="18" charset="0"/>
                            <a:ea typeface="+mn-ea"/>
                            <a:cs typeface="Times New Roman" panose="02020603050405020304" pitchFamily="18" charset="0"/>
                          </a:rPr>
                          <m:t>−</m:t>
                        </m:r>
                        <m:sSub>
                          <m:sSubPr>
                            <m:ctrlPr>
                              <a:rPr lang="en-US" sz="1800" i="1" kern="1200">
                                <a:solidFill>
                                  <a:prstClr val="black"/>
                                </a:solidFill>
                                <a:latin typeface="Cambria Math" panose="02040503050406030204" pitchFamily="18" charset="0"/>
                                <a:ea typeface="+mn-ea"/>
                                <a:cs typeface="Times New Roman" panose="02020603050405020304" pitchFamily="18" charset="0"/>
                              </a:rPr>
                            </m:ctrlPr>
                          </m:sSubPr>
                          <m:e>
                            <m:r>
                              <a:rPr lang="en-US" sz="1800" i="1" kern="1200">
                                <a:solidFill>
                                  <a:prstClr val="black"/>
                                </a:solidFill>
                                <a:latin typeface="Cambria Math" panose="02040503050406030204" pitchFamily="18" charset="0"/>
                                <a:ea typeface="+mn-ea"/>
                                <a:cs typeface="Times New Roman" panose="02020603050405020304" pitchFamily="18" charset="0"/>
                              </a:rPr>
                              <m:t>𝑇</m:t>
                            </m:r>
                          </m:e>
                          <m:sub>
                            <m:r>
                              <a:rPr lang="en-US" sz="1800" i="1" kern="1200">
                                <a:solidFill>
                                  <a:prstClr val="black"/>
                                </a:solidFill>
                                <a:latin typeface="Cambria Math" panose="02040503050406030204" pitchFamily="18" charset="0"/>
                                <a:ea typeface="+mn-ea"/>
                                <a:cs typeface="Times New Roman" panose="02020603050405020304" pitchFamily="18" charset="0"/>
                              </a:rPr>
                              <m:t>1</m:t>
                            </m:r>
                          </m:sub>
                        </m:sSub>
                      </m:den>
                    </m:f>
                    <m:r>
                      <a:rPr lang="en-US" sz="1800" kern="1200">
                        <a:solidFill>
                          <a:prstClr val="black"/>
                        </a:solidFill>
                        <a:latin typeface="Cambria Math" panose="02040503050406030204" pitchFamily="18" charset="0"/>
                        <a:ea typeface="+mn-ea"/>
                        <a:cs typeface="Times New Roman" panose="02020603050405020304" pitchFamily="18" charset="0"/>
                      </a:rPr>
                      <m:t>, </m:t>
                    </m:r>
                  </m:oMath>
                </a14:m>
                <a:r>
                  <a:rPr lang="en-US" sz="1800" kern="1200" dirty="0">
                    <a:solidFill>
                      <a:prstClr val="black"/>
                    </a:solidFill>
                    <a:latin typeface="Calibri" panose="020F0502020204030204"/>
                    <a:ea typeface="+mn-ea"/>
                    <a:cs typeface="Times New Roman" panose="02020603050405020304" pitchFamily="18" charset="0"/>
                  </a:rPr>
                  <a:t>	</a:t>
                </a:r>
                <a14:m>
                  <m:oMath xmlns:m="http://schemas.openxmlformats.org/officeDocument/2006/math">
                    <m:sSub>
                      <m:sSubPr>
                        <m:ctrlPr>
                          <a:rPr lang="en-US" sz="1800" i="1" kern="1200">
                            <a:solidFill>
                              <a:prstClr val="black"/>
                            </a:solidFill>
                            <a:latin typeface="Cambria Math" panose="02040503050406030204" pitchFamily="18" charset="0"/>
                            <a:ea typeface="+mn-ea"/>
                            <a:cs typeface="Times New Roman" panose="02020603050405020304" pitchFamily="18" charset="0"/>
                          </a:rPr>
                        </m:ctrlPr>
                      </m:sSubPr>
                      <m:e>
                        <m:r>
                          <a:rPr lang="en-US" sz="1800" i="1" kern="1200">
                            <a:solidFill>
                              <a:prstClr val="black"/>
                            </a:solidFill>
                            <a:latin typeface="Cambria Math" panose="02040503050406030204" pitchFamily="18" charset="0"/>
                            <a:ea typeface="+mn-ea"/>
                            <a:cs typeface="Times New Roman" panose="02020603050405020304" pitchFamily="18" charset="0"/>
                          </a:rPr>
                          <m:t>𝑓</m:t>
                        </m:r>
                      </m:e>
                      <m:sub>
                        <m:r>
                          <a:rPr lang="en-US" sz="1800" i="1" kern="1200">
                            <a:solidFill>
                              <a:prstClr val="black"/>
                            </a:solidFill>
                            <a:latin typeface="Cambria Math" panose="02040503050406030204" pitchFamily="18" charset="0"/>
                            <a:ea typeface="+mn-ea"/>
                            <a:cs typeface="Times New Roman" panose="02020603050405020304" pitchFamily="18" charset="0"/>
                          </a:rPr>
                          <m:t>𝑏𝑒𝑎𝑡</m:t>
                        </m:r>
                      </m:sub>
                    </m:sSub>
                    <m:r>
                      <a:rPr lang="en-US" sz="1800" i="1" kern="1200">
                        <a:solidFill>
                          <a:prstClr val="black"/>
                        </a:solidFill>
                        <a:latin typeface="Cambria Math" panose="02040503050406030204" pitchFamily="18" charset="0"/>
                        <a:ea typeface="+mn-ea"/>
                        <a:cs typeface="Times New Roman" panose="02020603050405020304" pitchFamily="18" charset="0"/>
                      </a:rPr>
                      <m:t>=</m:t>
                    </m:r>
                    <m:f>
                      <m:fPr>
                        <m:ctrlPr>
                          <a:rPr lang="en-US" sz="1800" i="1" kern="1200">
                            <a:solidFill>
                              <a:prstClr val="black"/>
                            </a:solidFill>
                            <a:latin typeface="Cambria Math" panose="02040503050406030204" pitchFamily="18" charset="0"/>
                            <a:ea typeface="+mn-ea"/>
                            <a:cs typeface="Times New Roman" panose="02020603050405020304" pitchFamily="18" charset="0"/>
                          </a:rPr>
                        </m:ctrlPr>
                      </m:fPr>
                      <m:num>
                        <m:r>
                          <a:rPr lang="en-US" sz="1800" i="1" kern="1200">
                            <a:solidFill>
                              <a:prstClr val="black"/>
                            </a:solidFill>
                            <a:latin typeface="Cambria Math" panose="02040503050406030204" pitchFamily="18" charset="0"/>
                            <a:ea typeface="+mn-ea"/>
                            <a:cs typeface="Times New Roman" panose="02020603050405020304" pitchFamily="18" charset="0"/>
                          </a:rPr>
                          <m:t>1</m:t>
                        </m:r>
                      </m:num>
                      <m:den>
                        <m:sSub>
                          <m:sSubPr>
                            <m:ctrlPr>
                              <a:rPr lang="en-US" sz="1800" i="1" kern="1200">
                                <a:solidFill>
                                  <a:prstClr val="black"/>
                                </a:solidFill>
                                <a:latin typeface="Cambria Math" panose="02040503050406030204" pitchFamily="18" charset="0"/>
                                <a:ea typeface="+mn-ea"/>
                                <a:cs typeface="Times New Roman" panose="02020603050405020304" pitchFamily="18" charset="0"/>
                              </a:rPr>
                            </m:ctrlPr>
                          </m:sSubPr>
                          <m:e>
                            <m:r>
                              <a:rPr lang="en-US" sz="1800" i="1" kern="1200">
                                <a:solidFill>
                                  <a:prstClr val="black"/>
                                </a:solidFill>
                                <a:latin typeface="Cambria Math" panose="02040503050406030204" pitchFamily="18" charset="0"/>
                                <a:ea typeface="+mn-ea"/>
                                <a:cs typeface="Times New Roman" panose="02020603050405020304" pitchFamily="18" charset="0"/>
                              </a:rPr>
                              <m:t>𝑇</m:t>
                            </m:r>
                          </m:e>
                          <m:sub>
                            <m:r>
                              <a:rPr lang="en-US" sz="1800" i="1" kern="1200">
                                <a:solidFill>
                                  <a:prstClr val="black"/>
                                </a:solidFill>
                                <a:latin typeface="Cambria Math" panose="02040503050406030204" pitchFamily="18" charset="0"/>
                                <a:ea typeface="+mn-ea"/>
                                <a:cs typeface="Times New Roman" panose="02020603050405020304" pitchFamily="18" charset="0"/>
                              </a:rPr>
                              <m:t>𝑏𝑒𝑎𝑡</m:t>
                            </m:r>
                          </m:sub>
                        </m:sSub>
                      </m:den>
                    </m:f>
                    <m:r>
                      <a:rPr lang="en-US" sz="1800" i="1" kern="1200">
                        <a:solidFill>
                          <a:prstClr val="black"/>
                        </a:solidFill>
                        <a:latin typeface="Cambria Math" panose="02040503050406030204" pitchFamily="18" charset="0"/>
                        <a:ea typeface="+mn-ea"/>
                        <a:cs typeface="Times New Roman" panose="02020603050405020304" pitchFamily="18" charset="0"/>
                      </a:rPr>
                      <m:t>=</m:t>
                    </m:r>
                    <m:f>
                      <m:fPr>
                        <m:ctrlPr>
                          <a:rPr lang="en-US" sz="1800" i="1" kern="1200">
                            <a:solidFill>
                              <a:prstClr val="black"/>
                            </a:solidFill>
                            <a:latin typeface="Cambria Math" panose="02040503050406030204" pitchFamily="18" charset="0"/>
                            <a:ea typeface="+mn-ea"/>
                            <a:cs typeface="Times New Roman" panose="02020603050405020304" pitchFamily="18" charset="0"/>
                          </a:rPr>
                        </m:ctrlPr>
                      </m:fPr>
                      <m:num>
                        <m:sSub>
                          <m:sSubPr>
                            <m:ctrlPr>
                              <a:rPr lang="en-US" sz="1800" i="1" kern="1200">
                                <a:solidFill>
                                  <a:prstClr val="black"/>
                                </a:solidFill>
                                <a:latin typeface="Cambria Math" panose="02040503050406030204" pitchFamily="18" charset="0"/>
                                <a:ea typeface="+mn-ea"/>
                                <a:cs typeface="Times New Roman" panose="02020603050405020304" pitchFamily="18" charset="0"/>
                              </a:rPr>
                            </m:ctrlPr>
                          </m:sSubPr>
                          <m:e>
                            <m:r>
                              <a:rPr lang="en-US" sz="1800" i="1" kern="1200">
                                <a:solidFill>
                                  <a:prstClr val="black"/>
                                </a:solidFill>
                                <a:latin typeface="Cambria Math" panose="02040503050406030204" pitchFamily="18" charset="0"/>
                                <a:ea typeface="+mn-ea"/>
                                <a:cs typeface="Times New Roman" panose="02020603050405020304" pitchFamily="18" charset="0"/>
                              </a:rPr>
                              <m:t>𝑇</m:t>
                            </m:r>
                          </m:e>
                          <m:sub>
                            <m:r>
                              <a:rPr lang="en-US" sz="1800" i="1" kern="1200">
                                <a:solidFill>
                                  <a:prstClr val="black"/>
                                </a:solidFill>
                                <a:latin typeface="Cambria Math" panose="02040503050406030204" pitchFamily="18" charset="0"/>
                                <a:ea typeface="+mn-ea"/>
                                <a:cs typeface="Times New Roman" panose="02020603050405020304" pitchFamily="18" charset="0"/>
                              </a:rPr>
                              <m:t>2</m:t>
                            </m:r>
                          </m:sub>
                        </m:sSub>
                        <m:r>
                          <a:rPr lang="en-US" sz="1800" i="1" kern="1200">
                            <a:solidFill>
                              <a:prstClr val="black"/>
                            </a:solidFill>
                            <a:latin typeface="Cambria Math" panose="02040503050406030204" pitchFamily="18" charset="0"/>
                            <a:ea typeface="+mn-ea"/>
                            <a:cs typeface="Times New Roman" panose="02020603050405020304" pitchFamily="18" charset="0"/>
                          </a:rPr>
                          <m:t>−</m:t>
                        </m:r>
                        <m:sSub>
                          <m:sSubPr>
                            <m:ctrlPr>
                              <a:rPr lang="en-US" sz="1800" i="1" kern="1200">
                                <a:solidFill>
                                  <a:prstClr val="black"/>
                                </a:solidFill>
                                <a:latin typeface="Cambria Math" panose="02040503050406030204" pitchFamily="18" charset="0"/>
                                <a:ea typeface="+mn-ea"/>
                                <a:cs typeface="Times New Roman" panose="02020603050405020304" pitchFamily="18" charset="0"/>
                              </a:rPr>
                            </m:ctrlPr>
                          </m:sSubPr>
                          <m:e>
                            <m:r>
                              <a:rPr lang="en-US" sz="1800" i="1" kern="1200">
                                <a:solidFill>
                                  <a:prstClr val="black"/>
                                </a:solidFill>
                                <a:latin typeface="Cambria Math" panose="02040503050406030204" pitchFamily="18" charset="0"/>
                                <a:ea typeface="+mn-ea"/>
                                <a:cs typeface="Times New Roman" panose="02020603050405020304" pitchFamily="18" charset="0"/>
                              </a:rPr>
                              <m:t>𝑇</m:t>
                            </m:r>
                          </m:e>
                          <m:sub>
                            <m:r>
                              <a:rPr lang="en-US" sz="1800" i="1" kern="1200">
                                <a:solidFill>
                                  <a:prstClr val="black"/>
                                </a:solidFill>
                                <a:latin typeface="Cambria Math" panose="02040503050406030204" pitchFamily="18" charset="0"/>
                                <a:ea typeface="+mn-ea"/>
                                <a:cs typeface="Times New Roman" panose="02020603050405020304" pitchFamily="18" charset="0"/>
                              </a:rPr>
                              <m:t>1</m:t>
                            </m:r>
                          </m:sub>
                        </m:sSub>
                      </m:num>
                      <m:den>
                        <m:sSub>
                          <m:sSubPr>
                            <m:ctrlPr>
                              <a:rPr lang="en-US" sz="1800" i="1" kern="1200">
                                <a:solidFill>
                                  <a:prstClr val="black"/>
                                </a:solidFill>
                                <a:latin typeface="Cambria Math" panose="02040503050406030204" pitchFamily="18" charset="0"/>
                                <a:ea typeface="+mn-ea"/>
                                <a:cs typeface="Times New Roman" panose="02020603050405020304" pitchFamily="18" charset="0"/>
                              </a:rPr>
                            </m:ctrlPr>
                          </m:sSubPr>
                          <m:e>
                            <m:r>
                              <a:rPr lang="en-US" sz="1800" i="1" kern="1200">
                                <a:solidFill>
                                  <a:prstClr val="black"/>
                                </a:solidFill>
                                <a:latin typeface="Cambria Math" panose="02040503050406030204" pitchFamily="18" charset="0"/>
                                <a:ea typeface="+mn-ea"/>
                                <a:cs typeface="Times New Roman" panose="02020603050405020304" pitchFamily="18" charset="0"/>
                              </a:rPr>
                              <m:t>𝑇</m:t>
                            </m:r>
                          </m:e>
                          <m:sub>
                            <m:r>
                              <a:rPr lang="en-US" sz="1800" i="1" kern="1200">
                                <a:solidFill>
                                  <a:prstClr val="black"/>
                                </a:solidFill>
                                <a:latin typeface="Cambria Math" panose="02040503050406030204" pitchFamily="18" charset="0"/>
                                <a:ea typeface="+mn-ea"/>
                                <a:cs typeface="Times New Roman" panose="02020603050405020304" pitchFamily="18" charset="0"/>
                              </a:rPr>
                              <m:t>1</m:t>
                            </m:r>
                          </m:sub>
                        </m:sSub>
                        <m:sSub>
                          <m:sSubPr>
                            <m:ctrlPr>
                              <a:rPr lang="en-US" sz="1800" i="1" kern="1200">
                                <a:solidFill>
                                  <a:prstClr val="black"/>
                                </a:solidFill>
                                <a:latin typeface="Cambria Math" panose="02040503050406030204" pitchFamily="18" charset="0"/>
                                <a:ea typeface="+mn-ea"/>
                                <a:cs typeface="Times New Roman" panose="02020603050405020304" pitchFamily="18" charset="0"/>
                              </a:rPr>
                            </m:ctrlPr>
                          </m:sSubPr>
                          <m:e>
                            <m:r>
                              <a:rPr lang="en-US" sz="1800" i="1" kern="1200">
                                <a:solidFill>
                                  <a:prstClr val="black"/>
                                </a:solidFill>
                                <a:latin typeface="Cambria Math" panose="02040503050406030204" pitchFamily="18" charset="0"/>
                                <a:ea typeface="+mn-ea"/>
                                <a:cs typeface="Times New Roman" panose="02020603050405020304" pitchFamily="18" charset="0"/>
                              </a:rPr>
                              <m:t>𝑇</m:t>
                            </m:r>
                          </m:e>
                          <m:sub>
                            <m:r>
                              <a:rPr lang="en-US" sz="1800" i="1" kern="1200">
                                <a:solidFill>
                                  <a:prstClr val="black"/>
                                </a:solidFill>
                                <a:latin typeface="Cambria Math" panose="02040503050406030204" pitchFamily="18" charset="0"/>
                                <a:ea typeface="+mn-ea"/>
                                <a:cs typeface="Times New Roman" panose="02020603050405020304" pitchFamily="18" charset="0"/>
                              </a:rPr>
                              <m:t>2</m:t>
                            </m:r>
                          </m:sub>
                        </m:sSub>
                      </m:den>
                    </m:f>
                    <m:r>
                      <a:rPr lang="en-US" sz="1800" i="1" kern="1200">
                        <a:solidFill>
                          <a:prstClr val="black"/>
                        </a:solidFill>
                        <a:latin typeface="Cambria Math" panose="02040503050406030204" pitchFamily="18" charset="0"/>
                        <a:ea typeface="+mn-ea"/>
                        <a:cs typeface="Times New Roman" panose="02020603050405020304" pitchFamily="18" charset="0"/>
                      </a:rPr>
                      <m:t>=</m:t>
                    </m:r>
                    <m:f>
                      <m:fPr>
                        <m:ctrlPr>
                          <a:rPr lang="en-US" sz="1800" i="1" kern="1200">
                            <a:solidFill>
                              <a:prstClr val="black"/>
                            </a:solidFill>
                            <a:latin typeface="Cambria Math" panose="02040503050406030204" pitchFamily="18" charset="0"/>
                            <a:ea typeface="+mn-ea"/>
                            <a:cs typeface="Times New Roman" panose="02020603050405020304" pitchFamily="18" charset="0"/>
                          </a:rPr>
                        </m:ctrlPr>
                      </m:fPr>
                      <m:num>
                        <m:r>
                          <a:rPr lang="en-US" sz="1800" i="1" kern="1200">
                            <a:solidFill>
                              <a:prstClr val="black"/>
                            </a:solidFill>
                            <a:latin typeface="Cambria Math" panose="02040503050406030204" pitchFamily="18" charset="0"/>
                            <a:ea typeface="+mn-ea"/>
                            <a:cs typeface="Times New Roman" panose="02020603050405020304" pitchFamily="18" charset="0"/>
                          </a:rPr>
                          <m:t>1</m:t>
                        </m:r>
                      </m:num>
                      <m:den>
                        <m:sSub>
                          <m:sSubPr>
                            <m:ctrlPr>
                              <a:rPr lang="en-US" sz="1800" i="1" kern="1200">
                                <a:solidFill>
                                  <a:prstClr val="black"/>
                                </a:solidFill>
                                <a:latin typeface="Cambria Math" panose="02040503050406030204" pitchFamily="18" charset="0"/>
                                <a:ea typeface="+mn-ea"/>
                                <a:cs typeface="Times New Roman" panose="02020603050405020304" pitchFamily="18" charset="0"/>
                              </a:rPr>
                            </m:ctrlPr>
                          </m:sSubPr>
                          <m:e>
                            <m:r>
                              <a:rPr lang="en-US" sz="1800" i="1" kern="1200">
                                <a:solidFill>
                                  <a:prstClr val="black"/>
                                </a:solidFill>
                                <a:latin typeface="Cambria Math" panose="02040503050406030204" pitchFamily="18" charset="0"/>
                                <a:ea typeface="+mn-ea"/>
                                <a:cs typeface="Times New Roman" panose="02020603050405020304" pitchFamily="18" charset="0"/>
                              </a:rPr>
                              <m:t>𝑇</m:t>
                            </m:r>
                          </m:e>
                          <m:sub>
                            <m:r>
                              <a:rPr lang="en-US" sz="1800" i="1" kern="1200">
                                <a:solidFill>
                                  <a:prstClr val="black"/>
                                </a:solidFill>
                                <a:latin typeface="Cambria Math" panose="02040503050406030204" pitchFamily="18" charset="0"/>
                                <a:ea typeface="+mn-ea"/>
                                <a:cs typeface="Times New Roman" panose="02020603050405020304" pitchFamily="18" charset="0"/>
                              </a:rPr>
                              <m:t>1</m:t>
                            </m:r>
                          </m:sub>
                        </m:sSub>
                      </m:den>
                    </m:f>
                    <m:r>
                      <a:rPr lang="en-US" sz="1800" i="1" kern="1200">
                        <a:solidFill>
                          <a:prstClr val="black"/>
                        </a:solidFill>
                        <a:latin typeface="Cambria Math" panose="02040503050406030204" pitchFamily="18" charset="0"/>
                        <a:ea typeface="+mn-ea"/>
                        <a:cs typeface="Times New Roman" panose="02020603050405020304" pitchFamily="18" charset="0"/>
                      </a:rPr>
                      <m:t>−</m:t>
                    </m:r>
                    <m:f>
                      <m:fPr>
                        <m:ctrlPr>
                          <a:rPr lang="en-US" sz="1800" i="1" kern="1200">
                            <a:solidFill>
                              <a:prstClr val="black"/>
                            </a:solidFill>
                            <a:latin typeface="Cambria Math" panose="02040503050406030204" pitchFamily="18" charset="0"/>
                            <a:ea typeface="+mn-ea"/>
                            <a:cs typeface="Times New Roman" panose="02020603050405020304" pitchFamily="18" charset="0"/>
                          </a:rPr>
                        </m:ctrlPr>
                      </m:fPr>
                      <m:num>
                        <m:r>
                          <a:rPr lang="en-US" sz="1800" i="1" kern="1200">
                            <a:solidFill>
                              <a:prstClr val="black"/>
                            </a:solidFill>
                            <a:latin typeface="Cambria Math" panose="02040503050406030204" pitchFamily="18" charset="0"/>
                            <a:ea typeface="+mn-ea"/>
                            <a:cs typeface="Times New Roman" panose="02020603050405020304" pitchFamily="18" charset="0"/>
                          </a:rPr>
                          <m:t>1</m:t>
                        </m:r>
                      </m:num>
                      <m:den>
                        <m:sSub>
                          <m:sSubPr>
                            <m:ctrlPr>
                              <a:rPr lang="en-US" sz="1800" i="1" kern="1200">
                                <a:solidFill>
                                  <a:prstClr val="black"/>
                                </a:solidFill>
                                <a:latin typeface="Cambria Math" panose="02040503050406030204" pitchFamily="18" charset="0"/>
                                <a:ea typeface="+mn-ea"/>
                                <a:cs typeface="Times New Roman" panose="02020603050405020304" pitchFamily="18" charset="0"/>
                              </a:rPr>
                            </m:ctrlPr>
                          </m:sSubPr>
                          <m:e>
                            <m:r>
                              <a:rPr lang="en-US" sz="1800" i="1" kern="1200">
                                <a:solidFill>
                                  <a:prstClr val="black"/>
                                </a:solidFill>
                                <a:latin typeface="Cambria Math" panose="02040503050406030204" pitchFamily="18" charset="0"/>
                                <a:ea typeface="+mn-ea"/>
                                <a:cs typeface="Times New Roman" panose="02020603050405020304" pitchFamily="18" charset="0"/>
                              </a:rPr>
                              <m:t>𝑇</m:t>
                            </m:r>
                          </m:e>
                          <m:sub>
                            <m:r>
                              <a:rPr lang="en-US" sz="1800" i="1" kern="1200">
                                <a:solidFill>
                                  <a:prstClr val="black"/>
                                </a:solidFill>
                                <a:latin typeface="Cambria Math" panose="02040503050406030204" pitchFamily="18" charset="0"/>
                                <a:ea typeface="+mn-ea"/>
                                <a:cs typeface="Times New Roman" panose="02020603050405020304" pitchFamily="18" charset="0"/>
                              </a:rPr>
                              <m:t>2</m:t>
                            </m:r>
                          </m:sub>
                        </m:sSub>
                      </m:den>
                    </m:f>
                    <m:r>
                      <a:rPr lang="en-US" sz="1800" i="1" kern="1200">
                        <a:solidFill>
                          <a:prstClr val="black"/>
                        </a:solidFill>
                        <a:latin typeface="Cambria Math" panose="02040503050406030204" pitchFamily="18" charset="0"/>
                        <a:ea typeface="+mn-ea"/>
                        <a:cs typeface="Times New Roman" panose="02020603050405020304" pitchFamily="18" charset="0"/>
                      </a:rPr>
                      <m:t>=</m:t>
                    </m:r>
                    <m:sSub>
                      <m:sSubPr>
                        <m:ctrlPr>
                          <a:rPr lang="en-US" sz="1800" i="1" kern="1200">
                            <a:solidFill>
                              <a:prstClr val="black"/>
                            </a:solidFill>
                            <a:latin typeface="Cambria Math" panose="02040503050406030204" pitchFamily="18" charset="0"/>
                            <a:ea typeface="+mn-ea"/>
                            <a:cs typeface="Times New Roman" panose="02020603050405020304" pitchFamily="18" charset="0"/>
                          </a:rPr>
                        </m:ctrlPr>
                      </m:sSubPr>
                      <m:e>
                        <m:r>
                          <a:rPr lang="en-US" sz="1800" i="1" kern="1200">
                            <a:solidFill>
                              <a:prstClr val="black"/>
                            </a:solidFill>
                            <a:latin typeface="Cambria Math" panose="02040503050406030204" pitchFamily="18" charset="0"/>
                            <a:ea typeface="+mn-ea"/>
                            <a:cs typeface="Times New Roman" panose="02020603050405020304" pitchFamily="18" charset="0"/>
                          </a:rPr>
                          <m:t>𝑓</m:t>
                        </m:r>
                      </m:e>
                      <m:sub>
                        <m:r>
                          <a:rPr lang="en-US" sz="1800" i="1" kern="1200">
                            <a:solidFill>
                              <a:prstClr val="black"/>
                            </a:solidFill>
                            <a:latin typeface="Cambria Math" panose="02040503050406030204" pitchFamily="18" charset="0"/>
                            <a:ea typeface="+mn-ea"/>
                            <a:cs typeface="Times New Roman" panose="02020603050405020304" pitchFamily="18" charset="0"/>
                          </a:rPr>
                          <m:t>1</m:t>
                        </m:r>
                      </m:sub>
                    </m:sSub>
                    <m:r>
                      <a:rPr lang="en-US" sz="1800" i="1" kern="1200">
                        <a:solidFill>
                          <a:prstClr val="black"/>
                        </a:solidFill>
                        <a:latin typeface="Cambria Math" panose="02040503050406030204" pitchFamily="18" charset="0"/>
                        <a:ea typeface="+mn-ea"/>
                        <a:cs typeface="Times New Roman" panose="02020603050405020304" pitchFamily="18" charset="0"/>
                      </a:rPr>
                      <m:t>−</m:t>
                    </m:r>
                    <m:sSub>
                      <m:sSubPr>
                        <m:ctrlPr>
                          <a:rPr lang="en-US" sz="1800" i="1" kern="1200">
                            <a:solidFill>
                              <a:prstClr val="black"/>
                            </a:solidFill>
                            <a:latin typeface="Cambria Math" panose="02040503050406030204" pitchFamily="18" charset="0"/>
                            <a:ea typeface="+mn-ea"/>
                            <a:cs typeface="Times New Roman" panose="02020603050405020304" pitchFamily="18" charset="0"/>
                          </a:rPr>
                        </m:ctrlPr>
                      </m:sSubPr>
                      <m:e>
                        <m:r>
                          <a:rPr lang="en-US" sz="1800" i="1" kern="1200">
                            <a:solidFill>
                              <a:prstClr val="black"/>
                            </a:solidFill>
                            <a:latin typeface="Cambria Math" panose="02040503050406030204" pitchFamily="18" charset="0"/>
                            <a:ea typeface="+mn-ea"/>
                            <a:cs typeface="Times New Roman" panose="02020603050405020304" pitchFamily="18" charset="0"/>
                          </a:rPr>
                          <m:t>𝑓</m:t>
                        </m:r>
                      </m:e>
                      <m:sub>
                        <m:r>
                          <a:rPr lang="en-US" sz="1800" i="1" kern="1200">
                            <a:solidFill>
                              <a:prstClr val="black"/>
                            </a:solidFill>
                            <a:latin typeface="Cambria Math" panose="02040503050406030204" pitchFamily="18" charset="0"/>
                            <a:ea typeface="+mn-ea"/>
                            <a:cs typeface="Times New Roman" panose="02020603050405020304" pitchFamily="18" charset="0"/>
                          </a:rPr>
                          <m:t>2</m:t>
                        </m:r>
                      </m:sub>
                    </m:sSub>
                  </m:oMath>
                </a14:m>
                <a:endParaRPr lang="en-US" sz="1800" kern="1200" dirty="0">
                  <a:solidFill>
                    <a:prstClr val="black"/>
                  </a:solidFill>
                  <a:latin typeface="Cambria Math" panose="02040503050406030204" pitchFamily="18" charset="0"/>
                  <a:ea typeface="+mn-ea"/>
                  <a:cs typeface="Times New Roman" panose="02020603050405020304" pitchFamily="18"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1304373" y="4532158"/>
                <a:ext cx="6807872" cy="1259447"/>
              </a:xfrm>
              <a:prstGeom prst="rect">
                <a:avLst/>
              </a:prstGeom>
              <a:blipFill>
                <a:blip r:embed="rId3"/>
                <a:stretch>
                  <a:fillRect l="-715" t="-1914"/>
                </a:stretch>
              </a:blipFill>
              <a:ln>
                <a:solidFill>
                  <a:schemeClr val="tx1"/>
                </a:solidFill>
              </a:ln>
            </p:spPr>
            <p:txBody>
              <a:bodyPr/>
              <a:lstStyle/>
              <a:p>
                <a:r>
                  <a:rPr lang="en-US">
                    <a:noFill/>
                  </a:rPr>
                  <a:t> </a:t>
                </a:r>
              </a:p>
            </p:txBody>
          </p:sp>
        </mc:Fallback>
      </mc:AlternateContent>
      <p:grpSp>
        <p:nvGrpSpPr>
          <p:cNvPr id="3" name="Group 2"/>
          <p:cNvGrpSpPr/>
          <p:nvPr/>
        </p:nvGrpSpPr>
        <p:grpSpPr>
          <a:xfrm>
            <a:off x="158648" y="1291396"/>
            <a:ext cx="8744631" cy="3190487"/>
            <a:chOff x="84360" y="469858"/>
            <a:chExt cx="11659508" cy="4253983"/>
          </a:xfrm>
        </p:grpSpPr>
        <p:pic>
          <p:nvPicPr>
            <p:cNvPr id="6146" name="Picture 2" descr="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60" y="469858"/>
              <a:ext cx="11659508" cy="425398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281027" y="2366977"/>
              <a:ext cx="754908" cy="307776"/>
            </a:xfrm>
            <a:prstGeom prst="rect">
              <a:avLst/>
            </a:prstGeom>
            <a:noFill/>
          </p:spPr>
          <p:txBody>
            <a:bodyPr wrap="none" rtlCol="0">
              <a:spAutoFit/>
            </a:bodyPr>
            <a:lstStyle/>
            <a:p>
              <a:pPr defTabSz="685800"/>
              <a:r>
                <a:rPr lang="en-US" sz="900" kern="1200" dirty="0">
                  <a:solidFill>
                    <a:prstClr val="black"/>
                  </a:solidFill>
                  <a:latin typeface="Times New Roman" panose="02020603050405020304" pitchFamily="18" charset="0"/>
                  <a:ea typeface="+mn-ea"/>
                  <a:cs typeface="Times New Roman" panose="02020603050405020304" pitchFamily="18" charset="0"/>
                </a:rPr>
                <a:t>in phase</a:t>
              </a:r>
            </a:p>
          </p:txBody>
        </p:sp>
        <p:sp>
          <p:nvSpPr>
            <p:cNvPr id="7" name="TextBox 6"/>
            <p:cNvSpPr txBox="1"/>
            <p:nvPr/>
          </p:nvSpPr>
          <p:spPr>
            <a:xfrm>
              <a:off x="7486425" y="2366977"/>
              <a:ext cx="998564" cy="307776"/>
            </a:xfrm>
            <a:prstGeom prst="rect">
              <a:avLst/>
            </a:prstGeom>
            <a:noFill/>
          </p:spPr>
          <p:txBody>
            <a:bodyPr wrap="none" rtlCol="0">
              <a:spAutoFit/>
            </a:bodyPr>
            <a:lstStyle/>
            <a:p>
              <a:pPr defTabSz="685800"/>
              <a:r>
                <a:rPr lang="en-US" sz="900" kern="1200" dirty="0">
                  <a:solidFill>
                    <a:prstClr val="black"/>
                  </a:solidFill>
                  <a:latin typeface="Times New Roman" panose="02020603050405020304" pitchFamily="18" charset="0"/>
                  <a:ea typeface="+mn-ea"/>
                  <a:cs typeface="Times New Roman" panose="02020603050405020304" pitchFamily="18" charset="0"/>
                </a:rPr>
                <a:t>out of phase</a:t>
              </a:r>
            </a:p>
          </p:txBody>
        </p:sp>
      </p:grpSp>
    </p:spTree>
    <p:extLst>
      <p:ext uri="{BB962C8B-B14F-4D97-AF65-F5344CB8AC3E}">
        <p14:creationId xmlns:p14="http://schemas.microsoft.com/office/powerpoint/2010/main" val="29440941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193279" y="586385"/>
            <a:ext cx="2845780" cy="369332"/>
          </a:xfrm>
          <a:prstGeom prst="rect">
            <a:avLst/>
          </a:prstGeom>
          <a:noFill/>
          <a:ln>
            <a:solidFill>
              <a:schemeClr val="tx1"/>
            </a:solidFill>
          </a:ln>
        </p:spPr>
        <p:txBody>
          <a:bodyPr wrap="square" rtlCol="0">
            <a:spAutoFit/>
          </a:bodyPr>
          <a:lstStyle/>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12.9	Sound and Hearing</a:t>
            </a:r>
          </a:p>
        </p:txBody>
      </p:sp>
      <p:sp>
        <p:nvSpPr>
          <p:cNvPr id="32" name="TextBox 31"/>
          <p:cNvSpPr txBox="1"/>
          <p:nvPr/>
        </p:nvSpPr>
        <p:spPr>
          <a:xfrm>
            <a:off x="3305705" y="1750210"/>
            <a:ext cx="2620928" cy="369332"/>
          </a:xfrm>
          <a:prstGeom prst="rect">
            <a:avLst/>
          </a:prstGeom>
          <a:noFill/>
          <a:ln>
            <a:solidFill>
              <a:schemeClr val="tx1"/>
            </a:solidFill>
          </a:ln>
        </p:spPr>
        <p:txBody>
          <a:bodyPr wrap="square" rtlCol="0">
            <a:spAutoFit/>
          </a:bodyPr>
          <a:lstStyle/>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12.10	Sound Intensity</a:t>
            </a:r>
          </a:p>
        </p:txBody>
      </p:sp>
      <mc:AlternateContent xmlns:mc="http://schemas.openxmlformats.org/markup-compatibility/2006" xmlns:a14="http://schemas.microsoft.com/office/drawing/2010/main">
        <mc:Choice Requires="a14">
          <p:sp>
            <p:nvSpPr>
              <p:cNvPr id="34" name="TextBox 33"/>
              <p:cNvSpPr txBox="1"/>
              <p:nvPr/>
            </p:nvSpPr>
            <p:spPr>
              <a:xfrm>
                <a:off x="110532" y="2691567"/>
                <a:ext cx="8812404" cy="2515945"/>
              </a:xfrm>
              <a:prstGeom prst="rect">
                <a:avLst/>
              </a:prstGeom>
              <a:noFill/>
              <a:ln>
                <a:solidFill>
                  <a:schemeClr val="tx1"/>
                </a:solidFill>
              </a:ln>
            </p:spPr>
            <p:txBody>
              <a:bodyPr wrap="square" rtlCol="0">
                <a:spAutoFit/>
              </a:bodyPr>
              <a:lstStyle/>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Intensity: amount of energy falling on a surface of unit area (1 m</a:t>
                </a:r>
                <a:r>
                  <a:rPr lang="en-US" sz="1800" kern="1200" baseline="30000" dirty="0">
                    <a:solidFill>
                      <a:prstClr val="black"/>
                    </a:solidFill>
                    <a:latin typeface="Times New Roman" panose="02020603050405020304" pitchFamily="18" charset="0"/>
                    <a:ea typeface="+mn-ea"/>
                    <a:cs typeface="Times New Roman" panose="02020603050405020304" pitchFamily="18" charset="0"/>
                  </a:rPr>
                  <a:t>2</a:t>
                </a:r>
                <a:r>
                  <a:rPr lang="en-US" sz="1800" kern="1200" dirty="0">
                    <a:solidFill>
                      <a:prstClr val="black"/>
                    </a:solidFill>
                    <a:latin typeface="Times New Roman" panose="02020603050405020304" pitchFamily="18" charset="0"/>
                    <a:ea typeface="+mn-ea"/>
                    <a:cs typeface="Times New Roman" panose="02020603050405020304" pitchFamily="18" charset="0"/>
                  </a:rPr>
                  <a:t>) in a unit of time (1 s).</a:t>
                </a:r>
              </a:p>
              <a:p>
                <a:pPr defTabSz="685800"/>
                <a:endParaRPr lang="en-US" sz="1800" kern="1200" dirty="0">
                  <a:solidFill>
                    <a:prstClr val="black"/>
                  </a:solidFill>
                  <a:latin typeface="Times New Roman" panose="02020603050405020304" pitchFamily="18" charset="0"/>
                  <a:ea typeface="+mn-ea"/>
                  <a:cs typeface="Times New Roman" panose="02020603050405020304" pitchFamily="18" charset="0"/>
                </a:endParaRPr>
              </a:p>
              <a:p>
                <a:pPr defTabSz="685800"/>
                <a14:m>
                  <m:oMathPara xmlns:m="http://schemas.openxmlformats.org/officeDocument/2006/math">
                    <m:oMathParaPr>
                      <m:jc m:val="centerGroup"/>
                    </m:oMathParaPr>
                    <m:oMath xmlns:m="http://schemas.openxmlformats.org/officeDocument/2006/math">
                      <m:r>
                        <a:rPr lang="en-US" sz="1800" i="1" kern="1200">
                          <a:solidFill>
                            <a:prstClr val="black"/>
                          </a:solidFill>
                          <a:latin typeface="Cambria Math" panose="02040503050406030204" pitchFamily="18" charset="0"/>
                          <a:ea typeface="+mn-ea"/>
                          <a:cs typeface="Times New Roman" panose="02020603050405020304" pitchFamily="18" charset="0"/>
                        </a:rPr>
                        <m:t>𝐼</m:t>
                      </m:r>
                      <m:r>
                        <a:rPr lang="en-US" sz="1800" i="1" kern="1200">
                          <a:solidFill>
                            <a:prstClr val="black"/>
                          </a:solidFill>
                          <a:latin typeface="Cambria Math" panose="02040503050406030204" pitchFamily="18" charset="0"/>
                          <a:ea typeface="+mn-ea"/>
                          <a:cs typeface="Times New Roman" panose="02020603050405020304" pitchFamily="18" charset="0"/>
                        </a:rPr>
                        <m:t>=</m:t>
                      </m:r>
                      <m:f>
                        <m:fPr>
                          <m:ctrlPr>
                            <a:rPr lang="en-US" sz="1800" i="1" kern="1200">
                              <a:solidFill>
                                <a:prstClr val="black"/>
                              </a:solidFill>
                              <a:latin typeface="Cambria Math" panose="02040503050406030204" pitchFamily="18" charset="0"/>
                              <a:ea typeface="+mn-ea"/>
                              <a:cs typeface="Times New Roman" panose="02020603050405020304" pitchFamily="18" charset="0"/>
                            </a:rPr>
                          </m:ctrlPr>
                        </m:fPr>
                        <m:num>
                          <m:r>
                            <a:rPr lang="en-US" sz="1800" i="1" kern="1200">
                              <a:solidFill>
                                <a:prstClr val="black"/>
                              </a:solidFill>
                              <a:latin typeface="Cambria Math" panose="02040503050406030204" pitchFamily="18" charset="0"/>
                              <a:ea typeface="+mn-ea"/>
                              <a:cs typeface="Times New Roman" panose="02020603050405020304" pitchFamily="18" charset="0"/>
                            </a:rPr>
                            <m:t>𝑃</m:t>
                          </m:r>
                        </m:num>
                        <m:den>
                          <m:r>
                            <a:rPr lang="en-US" sz="1800" i="1" kern="1200">
                              <a:solidFill>
                                <a:prstClr val="black"/>
                              </a:solidFill>
                              <a:latin typeface="Cambria Math" panose="02040503050406030204" pitchFamily="18" charset="0"/>
                              <a:ea typeface="+mn-ea"/>
                              <a:cs typeface="Times New Roman" panose="02020603050405020304" pitchFamily="18" charset="0"/>
                            </a:rPr>
                            <m:t>4</m:t>
                          </m:r>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𝜋</m:t>
                          </m:r>
                          <m:sSup>
                            <m:sSupPr>
                              <m:ctrlP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𝑟</m:t>
                              </m:r>
                            </m:e>
                            <m:sup>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up>
                          </m:sSup>
                        </m:den>
                      </m:f>
                    </m:oMath>
                  </m:oMathPara>
                </a14:m>
                <a:endParaRPr lang="en-US" sz="1800" kern="1200" dirty="0">
                  <a:solidFill>
                    <a:prstClr val="black"/>
                  </a:solidFill>
                  <a:latin typeface="Times New Roman" panose="02020603050405020304" pitchFamily="18" charset="0"/>
                  <a:ea typeface="+mn-ea"/>
                  <a:cs typeface="Times New Roman" panose="02020603050405020304" pitchFamily="18" charset="0"/>
                </a:endParaRPr>
              </a:p>
              <a:p>
                <a:pPr defTabSz="685800"/>
                <a:endParaRPr lang="en-US" sz="1800" kern="1200" dirty="0">
                  <a:solidFill>
                    <a:prstClr val="black"/>
                  </a:solidFill>
                  <a:latin typeface="Times New Roman" panose="02020603050405020304" pitchFamily="18" charset="0"/>
                  <a:ea typeface="+mn-ea"/>
                  <a:cs typeface="Times New Roman" panose="02020603050405020304" pitchFamily="18" charset="0"/>
                </a:endParaRP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Decibels:	</a:t>
                </a:r>
                <a14:m>
                  <m:oMath xmlns:m="http://schemas.openxmlformats.org/officeDocument/2006/math">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𝛽</m:t>
                    </m:r>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d>
                      <m:dPr>
                        <m:ctrlP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10 </m:t>
                        </m:r>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𝑑𝐵</m:t>
                        </m:r>
                      </m:e>
                    </m:d>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𝑙𝑜𝑔</m:t>
                    </m:r>
                    <m:f>
                      <m:fPr>
                        <m:ctrlP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𝐼</m:t>
                        </m:r>
                      </m:num>
                      <m:den>
                        <m:sSub>
                          <m:sSubPr>
                            <m:ctrlP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𝐼</m:t>
                            </m:r>
                          </m:e>
                          <m:sub>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sub>
                        </m:sSub>
                      </m:den>
                    </m:f>
                  </m:oMath>
                </a14:m>
                <a:endParaRPr lang="en-US" sz="1800" kern="1200" dirty="0">
                  <a:solidFill>
                    <a:prstClr val="black"/>
                  </a:solidFill>
                  <a:latin typeface="Times New Roman" panose="02020603050405020304" pitchFamily="18" charset="0"/>
                  <a:ea typeface="+mn-ea"/>
                  <a:cs typeface="Times New Roman" panose="02020603050405020304" pitchFamily="18" charset="0"/>
                </a:endParaRPr>
              </a:p>
              <a:p>
                <a:pPr defTabSz="685800"/>
                <a:endParaRPr lang="en-US" sz="600" kern="1200" dirty="0">
                  <a:solidFill>
                    <a:prstClr val="black"/>
                  </a:solidFill>
                  <a:latin typeface="Times New Roman" panose="02020603050405020304" pitchFamily="18" charset="0"/>
                  <a:ea typeface="+mn-ea"/>
                  <a:cs typeface="Times New Roman" panose="02020603050405020304" pitchFamily="18" charset="0"/>
                </a:endParaRP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with I</a:t>
                </a:r>
                <a:r>
                  <a:rPr lang="en-US" sz="1800" kern="1200" baseline="-25000" dirty="0">
                    <a:solidFill>
                      <a:prstClr val="black"/>
                    </a:solidFill>
                    <a:latin typeface="Times New Roman" panose="02020603050405020304" pitchFamily="18" charset="0"/>
                    <a:ea typeface="+mn-ea"/>
                    <a:cs typeface="Times New Roman" panose="02020603050405020304" pitchFamily="18" charset="0"/>
                  </a:rPr>
                  <a:t>0</a:t>
                </a:r>
                <a:r>
                  <a:rPr lang="en-US" sz="1800" kern="1200" dirty="0">
                    <a:solidFill>
                      <a:prstClr val="black"/>
                    </a:solidFill>
                    <a:latin typeface="Times New Roman" panose="02020603050405020304" pitchFamily="18" charset="0"/>
                    <a:ea typeface="+mn-ea"/>
                    <a:cs typeface="Times New Roman" panose="02020603050405020304" pitchFamily="18" charset="0"/>
                  </a:rPr>
                  <a:t> = 10</a:t>
                </a:r>
                <a:r>
                  <a:rPr lang="en-US" sz="1800" kern="1200" baseline="30000" dirty="0">
                    <a:solidFill>
                      <a:prstClr val="black"/>
                    </a:solidFill>
                    <a:latin typeface="Times New Roman" panose="02020603050405020304" pitchFamily="18" charset="0"/>
                    <a:ea typeface="+mn-ea"/>
                    <a:cs typeface="Times New Roman" panose="02020603050405020304" pitchFamily="18" charset="0"/>
                  </a:rPr>
                  <a:t>-12</a:t>
                </a:r>
                <a:r>
                  <a:rPr lang="en-US" sz="1800" kern="1200" dirty="0">
                    <a:solidFill>
                      <a:prstClr val="black"/>
                    </a:solidFill>
                    <a:latin typeface="Times New Roman" panose="02020603050405020304" pitchFamily="18" charset="0"/>
                    <a:ea typeface="+mn-ea"/>
                    <a:cs typeface="Times New Roman" panose="02020603050405020304" pitchFamily="18" charset="0"/>
                  </a:rPr>
                  <a:t> W/m</a:t>
                </a:r>
                <a:r>
                  <a:rPr lang="en-US" sz="1800" kern="1200" baseline="30000" dirty="0">
                    <a:solidFill>
                      <a:prstClr val="black"/>
                    </a:solidFill>
                    <a:latin typeface="Times New Roman" panose="02020603050405020304" pitchFamily="18" charset="0"/>
                    <a:ea typeface="+mn-ea"/>
                    <a:cs typeface="Times New Roman" panose="02020603050405020304" pitchFamily="18" charset="0"/>
                  </a:rPr>
                  <a:t>2</a:t>
                </a:r>
                <a:r>
                  <a:rPr lang="en-US" sz="1800" kern="1200" dirty="0">
                    <a:solidFill>
                      <a:prstClr val="black"/>
                    </a:solidFill>
                    <a:latin typeface="Times New Roman" panose="02020603050405020304" pitchFamily="18" charset="0"/>
                    <a:ea typeface="+mn-ea"/>
                    <a:cs typeface="Times New Roman" panose="02020603050405020304" pitchFamily="18" charset="0"/>
                  </a:rPr>
                  <a:t>. </a:t>
                </a:r>
              </a:p>
              <a:p>
                <a:pPr defTabSz="685800"/>
                <a:endParaRPr lang="en-US" sz="1800" kern="1200" dirty="0">
                  <a:solidFill>
                    <a:prstClr val="black"/>
                  </a:solidFill>
                  <a:latin typeface="Times New Roman" panose="02020603050405020304" pitchFamily="18" charset="0"/>
                  <a:ea typeface="+mn-ea"/>
                  <a:cs typeface="Times New Roman" panose="02020603050405020304" pitchFamily="18" charset="0"/>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110532" y="2691567"/>
                <a:ext cx="8812404" cy="2515945"/>
              </a:xfrm>
              <a:prstGeom prst="rect">
                <a:avLst/>
              </a:prstGeom>
              <a:blipFill>
                <a:blip r:embed="rId2"/>
                <a:stretch>
                  <a:fillRect l="-483" t="-1208"/>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23339151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9259" y="1664077"/>
            <a:ext cx="8945481" cy="3239519"/>
          </a:xfrm>
          <a:prstGeom prst="rect">
            <a:avLst/>
          </a:prstGeom>
        </p:spPr>
      </p:pic>
    </p:spTree>
    <p:extLst>
      <p:ext uri="{BB962C8B-B14F-4D97-AF65-F5344CB8AC3E}">
        <p14:creationId xmlns:p14="http://schemas.microsoft.com/office/powerpoint/2010/main" val="29137397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Beats and the Beat Frequency – Figure 12.31</a:t>
            </a:r>
            <a:endParaRPr lang="en-AU" sz="3400" dirty="0"/>
          </a:p>
        </p:txBody>
      </p:sp>
      <p:sp>
        <p:nvSpPr>
          <p:cNvPr id="3" name="Content Placeholder 2"/>
          <p:cNvSpPr>
            <a:spLocks noGrp="1"/>
          </p:cNvSpPr>
          <p:nvPr>
            <p:ph sz="quarter" idx="13"/>
          </p:nvPr>
        </p:nvSpPr>
        <p:spPr>
          <a:xfrm>
            <a:off x="457200" y="1556326"/>
            <a:ext cx="8229600" cy="843973"/>
          </a:xfrm>
        </p:spPr>
        <p:txBody>
          <a:bodyPr/>
          <a:lstStyle/>
          <a:p>
            <a:r>
              <a:rPr lang="en-US" dirty="0"/>
              <a:t>Two slightly different tuning forks will ring more loudly at the difference of the frequencies.</a:t>
            </a:r>
          </a:p>
        </p:txBody>
      </p:sp>
      <p:pic>
        <p:nvPicPr>
          <p:cNvPr id="4" name="Picture 3" descr="Diagram a. A graph of displacement versus time shows two sound waves with slightly different frequencies. The waves show an alternating pattern across time of being either in step or out of step with each other. Each of these intervals takes place every 0.25 seconds. Diagram b. A graph of the resultant wave that waxes and wanes in intensity, forming 2 beats from 0 to 1.00 s. Each beat consists of a group of frequencies that extend from the corresponding points the two original waves are out of step with each other. There is one beat from 0 to 0.50 s, and one beat from 0.50 s to 1.00 s."/>
          <p:cNvPicPr>
            <a:picLocks noChangeAspect="1"/>
          </p:cNvPicPr>
          <p:nvPr/>
        </p:nvPicPr>
        <p:blipFill>
          <a:blip r:embed="rId2"/>
          <a:stretch>
            <a:fillRect/>
          </a:stretch>
        </p:blipFill>
        <p:spPr>
          <a:xfrm>
            <a:off x="1828562" y="2643658"/>
            <a:ext cx="5486876" cy="3651821"/>
          </a:xfrm>
          <a:prstGeom prst="rect">
            <a:avLst/>
          </a:prstGeom>
        </p:spPr>
      </p:pic>
    </p:spTree>
    <p:extLst>
      <p:ext uri="{BB962C8B-B14F-4D97-AF65-F5344CB8AC3E}">
        <p14:creationId xmlns:p14="http://schemas.microsoft.com/office/powerpoint/2010/main" val="29375238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468630" y="631371"/>
            <a:ext cx="798957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ＭＳ Ｐゴシック" charset="0"/>
                <a:cs typeface="+mn-cs"/>
              </a:rPr>
              <a:t>You hear a sound with a frequency of 256 Hz. The amplitude of the sound increases and decreases periodically: It takes 2 seconds for the sound to go from loud to soft and back to loud. This sound can be thought of as a sum of two waves with frequencies…</a:t>
            </a:r>
          </a:p>
        </p:txBody>
      </p:sp>
      <p:sp>
        <p:nvSpPr>
          <p:cNvPr id="14339" name="Text Box 3"/>
          <p:cNvSpPr txBox="1">
            <a:spLocks noChangeArrowheads="1"/>
          </p:cNvSpPr>
          <p:nvPr/>
        </p:nvSpPr>
        <p:spPr bwMode="auto">
          <a:xfrm>
            <a:off x="925830" y="3105150"/>
            <a:ext cx="38100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ＭＳ Ｐゴシック" charset="0"/>
                <a:cs typeface="+mn-cs"/>
              </a:rPr>
              <a:t>A. 256 Hz and 2 Hz.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ＭＳ Ｐゴシック" charset="0"/>
                <a:cs typeface="+mn-cs"/>
              </a:rPr>
              <a:t>B. 254 Hz and 258 Hz.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ＭＳ Ｐゴシック" charset="0"/>
                <a:cs typeface="+mn-cs"/>
              </a:rPr>
              <a:t>C. 255 Hz and 257 Hz.</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charset="0"/>
                <a:ea typeface="ＭＳ Ｐゴシック" charset="0"/>
                <a:cs typeface="+mn-cs"/>
              </a:rPr>
              <a:t>D. 255.5 Hz and 256.5 Hz.</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effectLst/>
                <a:uLnTx/>
                <a:uFillTx/>
                <a:latin typeface="Times" charset="0"/>
                <a:ea typeface="ＭＳ Ｐゴシック" charset="0"/>
                <a:cs typeface="+mn-cs"/>
              </a:rPr>
              <a:t>E</a:t>
            </a:r>
            <a:r>
              <a:rPr kumimoji="0" lang="en-US" sz="2400" b="0" i="0" u="none" strike="noStrike" kern="1200" cap="none" spc="0" normalizeH="0" baseline="0" noProof="0" dirty="0">
                <a:ln>
                  <a:noFill/>
                </a:ln>
                <a:solidFill>
                  <a:srgbClr val="000000"/>
                </a:solidFill>
                <a:effectLst/>
                <a:uLnTx/>
                <a:uFillTx/>
                <a:latin typeface="Times" charset="0"/>
                <a:ea typeface="ＭＳ Ｐゴシック" charset="0"/>
                <a:cs typeface="+mn-cs"/>
              </a:rPr>
              <a:t>. 255.75 Hz and 256.25 Hz.</a:t>
            </a:r>
          </a:p>
        </p:txBody>
      </p:sp>
      <p:sp>
        <p:nvSpPr>
          <p:cNvPr id="14340" name="Text Box 4"/>
          <p:cNvSpPr txBox="1">
            <a:spLocks noChangeArrowheads="1"/>
          </p:cNvSpPr>
          <p:nvPr/>
        </p:nvSpPr>
        <p:spPr bwMode="auto">
          <a:xfrm>
            <a:off x="76200" y="762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charset="0"/>
                <a:ea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charset="0"/>
                <a:ea typeface="ＭＳ Ｐゴシック" charset="0"/>
                <a:cs typeface="+mn-cs"/>
              </a:rPr>
              <a:t>Q16.8</a:t>
            </a:r>
          </a:p>
        </p:txBody>
      </p:sp>
      <p:sp>
        <p:nvSpPr>
          <p:cNvPr id="2" name="TextBox 1"/>
          <p:cNvSpPr txBox="1"/>
          <p:nvPr/>
        </p:nvSpPr>
        <p:spPr>
          <a:xfrm>
            <a:off x="2438400" y="76200"/>
            <a:ext cx="36576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Clicker question 9</a:t>
            </a:r>
          </a:p>
        </p:txBody>
      </p:sp>
    </p:spTree>
    <p:extLst>
      <p:ext uri="{BB962C8B-B14F-4D97-AF65-F5344CB8AC3E}">
        <p14:creationId xmlns:p14="http://schemas.microsoft.com/office/powerpoint/2010/main" val="3210543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86262" y="1110931"/>
            <a:ext cx="2692973" cy="369332"/>
          </a:xfrm>
          <a:prstGeom prst="rect">
            <a:avLst/>
          </a:prstGeom>
          <a:noFill/>
          <a:ln>
            <a:solidFill>
              <a:schemeClr val="tx1"/>
            </a:solidFill>
          </a:ln>
        </p:spPr>
        <p:txBody>
          <a:bodyPr wrap="square" rtlCol="0">
            <a:spAutoFit/>
          </a:bodyPr>
          <a:lstStyle/>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12.12	The Doppler Effect</a:t>
            </a:r>
          </a:p>
        </p:txBody>
      </p:sp>
      <p:grpSp>
        <p:nvGrpSpPr>
          <p:cNvPr id="4" name="Group 3"/>
          <p:cNvGrpSpPr/>
          <p:nvPr/>
        </p:nvGrpSpPr>
        <p:grpSpPr>
          <a:xfrm>
            <a:off x="4273110" y="2125921"/>
            <a:ext cx="4800600" cy="2584841"/>
            <a:chOff x="5633912" y="845617"/>
            <a:chExt cx="6400800" cy="3446455"/>
          </a:xfrm>
        </p:grpSpPr>
        <p:pic>
          <p:nvPicPr>
            <p:cNvPr id="7" name="Picture 6" descr="12_32_Figure.jpg"/>
            <p:cNvPicPr>
              <a:picLocks noChangeAspect="1"/>
            </p:cNvPicPr>
            <p:nvPr/>
          </p:nvPicPr>
          <p:blipFill rotWithShape="1">
            <a:blip r:embed="rId2">
              <a:extLst>
                <a:ext uri="{28A0092B-C50C-407E-A947-70E740481C1C}">
                  <a14:useLocalDpi xmlns:a14="http://schemas.microsoft.com/office/drawing/2010/main" val="0"/>
                </a:ext>
              </a:extLst>
            </a:blip>
            <a:srcRect b="3587"/>
            <a:stretch/>
          </p:blipFill>
          <p:spPr>
            <a:xfrm>
              <a:off x="5633912" y="845617"/>
              <a:ext cx="6400800" cy="3446455"/>
            </a:xfrm>
            <a:prstGeom prst="rect">
              <a:avLst/>
            </a:prstGeom>
          </p:spPr>
        </p:pic>
        <p:sp>
          <p:nvSpPr>
            <p:cNvPr id="9" name="TextBox 8"/>
            <p:cNvSpPr txBox="1"/>
            <p:nvPr/>
          </p:nvSpPr>
          <p:spPr>
            <a:xfrm>
              <a:off x="5669024" y="1296474"/>
              <a:ext cx="2166873" cy="861775"/>
            </a:xfrm>
            <a:prstGeom prst="rect">
              <a:avLst/>
            </a:prstGeom>
            <a:noFill/>
            <a:ln>
              <a:solidFill>
                <a:schemeClr val="tx1"/>
              </a:solidFill>
            </a:ln>
          </p:spPr>
          <p:txBody>
            <a:bodyPr wrap="square" rtlCol="0">
              <a:spAutoFit/>
            </a:bodyPr>
            <a:lstStyle/>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Moving listener</a:t>
              </a:r>
            </a:p>
          </p:txBody>
        </p:sp>
      </p:grpSp>
      <mc:AlternateContent xmlns:mc="http://schemas.openxmlformats.org/markup-compatibility/2006" xmlns:a14="http://schemas.microsoft.com/office/drawing/2010/main">
        <mc:Choice Requires="a14">
          <p:sp>
            <p:nvSpPr>
              <p:cNvPr id="11" name="TextBox 10"/>
              <p:cNvSpPr txBox="1"/>
              <p:nvPr/>
            </p:nvSpPr>
            <p:spPr>
              <a:xfrm>
                <a:off x="248265" y="1715917"/>
                <a:ext cx="3873871" cy="3800656"/>
              </a:xfrm>
              <a:prstGeom prst="rect">
                <a:avLst/>
              </a:prstGeom>
              <a:noFill/>
              <a:ln>
                <a:solidFill>
                  <a:schemeClr val="tx1"/>
                </a:solidFill>
              </a:ln>
            </p:spPr>
            <p:txBody>
              <a:bodyPr wrap="square" rtlCol="0">
                <a:spAutoFit/>
              </a:bodyPr>
              <a:lstStyle/>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Consider a stationary source: emitting sound at frequency </a:t>
                </a:r>
                <a:r>
                  <a:rPr lang="en-US" sz="1800" i="1" kern="1200" dirty="0">
                    <a:solidFill>
                      <a:prstClr val="black"/>
                    </a:solidFill>
                    <a:latin typeface="Times New Roman" panose="02020603050405020304" pitchFamily="18" charset="0"/>
                    <a:ea typeface="+mn-ea"/>
                    <a:cs typeface="Times New Roman" panose="02020603050405020304" pitchFamily="18" charset="0"/>
                  </a:rPr>
                  <a:t>f</a:t>
                </a:r>
                <a:r>
                  <a:rPr lang="en-US" sz="1800" kern="1200" baseline="-25000" dirty="0">
                    <a:solidFill>
                      <a:prstClr val="black"/>
                    </a:solidFill>
                    <a:latin typeface="Times New Roman" panose="02020603050405020304" pitchFamily="18" charset="0"/>
                    <a:ea typeface="+mn-ea"/>
                    <a:cs typeface="Times New Roman" panose="02020603050405020304" pitchFamily="18" charset="0"/>
                  </a:rPr>
                  <a:t>s</a:t>
                </a:r>
                <a:r>
                  <a:rPr lang="en-US" sz="1800" kern="1200" dirty="0">
                    <a:solidFill>
                      <a:prstClr val="black"/>
                    </a:solidFill>
                    <a:latin typeface="Times New Roman" panose="02020603050405020304" pitchFamily="18" charset="0"/>
                    <a:ea typeface="+mn-ea"/>
                    <a:cs typeface="Times New Roman" panose="02020603050405020304" pitchFamily="18" charset="0"/>
                  </a:rPr>
                  <a:t> and wavelength</a:t>
                </a:r>
              </a:p>
              <a:p>
                <a:pPr defTabSz="685800"/>
                <a:r>
                  <a:rPr lang="en-US" sz="1800" kern="1200" dirty="0">
                    <a:solidFill>
                      <a:prstClr val="black"/>
                    </a:solidFill>
                    <a:latin typeface="Calibri" panose="020F0502020204030204"/>
                    <a:ea typeface="Cambria Math" panose="02040503050406030204" pitchFamily="18" charset="0"/>
                    <a:cs typeface="Times New Roman" panose="02020603050405020304" pitchFamily="18" charset="0"/>
                  </a:rPr>
                  <a:t> </a:t>
                </a:r>
                <a14:m>
                  <m:oMath xmlns:m="http://schemas.openxmlformats.org/officeDocument/2006/math">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𝜆</m:t>
                    </m:r>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m:rPr>
                        <m:nor/>
                      </m:rPr>
                      <a:rPr lang="en-US" sz="1800" i="1" kern="1200" dirty="0">
                        <a:solidFill>
                          <a:prstClr val="black"/>
                        </a:solidFill>
                        <a:latin typeface="Times New Roman" panose="02020603050405020304" pitchFamily="18" charset="0"/>
                        <a:ea typeface="+mn-ea"/>
                        <a:cs typeface="Times New Roman" panose="02020603050405020304" pitchFamily="18" charset="0"/>
                      </a:rPr>
                      <m:t>f</m:t>
                    </m:r>
                    <m:r>
                      <m:rPr>
                        <m:nor/>
                      </m:rPr>
                      <a:rPr lang="en-US" sz="1800" kern="1200" baseline="-25000" dirty="0">
                        <a:solidFill>
                          <a:prstClr val="black"/>
                        </a:solidFill>
                        <a:latin typeface="Times New Roman" panose="02020603050405020304" pitchFamily="18" charset="0"/>
                        <a:ea typeface="+mn-ea"/>
                        <a:cs typeface="Times New Roman" panose="02020603050405020304" pitchFamily="18" charset="0"/>
                      </a:rPr>
                      <m:t>s</m:t>
                    </m:r>
                  </m:oMath>
                </a14:m>
                <a:r>
                  <a:rPr lang="en-US" sz="1800" kern="1200" dirty="0">
                    <a:solidFill>
                      <a:prstClr val="black"/>
                    </a:solidFill>
                    <a:latin typeface="Times New Roman" panose="02020603050405020304" pitchFamily="18" charset="0"/>
                    <a:ea typeface="+mn-ea"/>
                    <a:cs typeface="Times New Roman" panose="02020603050405020304" pitchFamily="18" charset="0"/>
                  </a:rPr>
                  <a:t>, where </a:t>
                </a:r>
                <a14:m>
                  <m:oMath xmlns:m="http://schemas.openxmlformats.org/officeDocument/2006/math">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oMath>
                </a14:m>
                <a:r>
                  <a:rPr lang="en-US" sz="1800" kern="1200" dirty="0">
                    <a:solidFill>
                      <a:prstClr val="black"/>
                    </a:solidFill>
                    <a:latin typeface="Times New Roman" panose="02020603050405020304" pitchFamily="18" charset="0"/>
                    <a:ea typeface="+mn-ea"/>
                    <a:cs typeface="Times New Roman" panose="02020603050405020304" pitchFamily="18" charset="0"/>
                  </a:rPr>
                  <a:t> is the speed of sound in air.</a:t>
                </a:r>
              </a:p>
              <a:p>
                <a:pPr defTabSz="685800"/>
                <a:endParaRPr lang="en-US" sz="1800" kern="1200" dirty="0">
                  <a:solidFill>
                    <a:prstClr val="black"/>
                  </a:solidFill>
                  <a:latin typeface="Times New Roman" panose="02020603050405020304" pitchFamily="18" charset="0"/>
                  <a:ea typeface="+mn-ea"/>
                  <a:cs typeface="Times New Roman" panose="02020603050405020304" pitchFamily="18" charset="0"/>
                </a:endParaRP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What is the frequency of the sound that a moving listener hear?</a:t>
                </a:r>
              </a:p>
              <a:p>
                <a:pPr defTabSz="685800"/>
                <a:endParaRPr lang="en-US" sz="1800" kern="1200" dirty="0">
                  <a:solidFill>
                    <a:prstClr val="black"/>
                  </a:solidFill>
                  <a:latin typeface="Times New Roman" panose="02020603050405020304" pitchFamily="18" charset="0"/>
                  <a:ea typeface="+mn-ea"/>
                  <a:cs typeface="Times New Roman" panose="02020603050405020304" pitchFamily="18" charset="0"/>
                </a:endParaRP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To a listener moving at a speed </a:t>
                </a:r>
                <a14:m>
                  <m:oMath xmlns:m="http://schemas.openxmlformats.org/officeDocument/2006/math">
                    <m:sSub>
                      <m:sSubPr>
                        <m:ctrlP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e>
                      <m:sub>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𝐿</m:t>
                        </m:r>
                      </m:sub>
                    </m:sSub>
                  </m:oMath>
                </a14:m>
                <a:r>
                  <a:rPr lang="en-US" sz="1800" kern="1200" dirty="0">
                    <a:solidFill>
                      <a:prstClr val="black"/>
                    </a:solidFill>
                    <a:latin typeface="Times New Roman" panose="02020603050405020304" pitchFamily="18" charset="0"/>
                    <a:ea typeface="+mn-ea"/>
                    <a:cs typeface="Times New Roman" panose="02020603050405020304" pitchFamily="18" charset="0"/>
                  </a:rPr>
                  <a:t> toward the stationary sound source, the speed of sound is </a:t>
                </a:r>
                <a14:m>
                  <m:oMath xmlns:m="http://schemas.openxmlformats.org/officeDocument/2006/math">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e>
                      <m:sub>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𝐿</m:t>
                        </m:r>
                      </m:sub>
                    </m:sSub>
                  </m:oMath>
                </a14:m>
                <a:r>
                  <a:rPr lang="en-US" sz="1800" kern="1200" dirty="0">
                    <a:solidFill>
                      <a:prstClr val="black"/>
                    </a:solidFill>
                    <a:latin typeface="Times New Roman" panose="02020603050405020304" pitchFamily="18" charset="0"/>
                    <a:ea typeface="+mn-ea"/>
                    <a:cs typeface="Times New Roman" panose="02020603050405020304" pitchFamily="18" charset="0"/>
                  </a:rPr>
                  <a:t>.</a:t>
                </a:r>
              </a:p>
              <a:p>
                <a:pPr defTabSz="685800"/>
                <a:endParaRPr lang="en-US" sz="1800" kern="1200" dirty="0">
                  <a:solidFill>
                    <a:prstClr val="black"/>
                  </a:solidFill>
                  <a:latin typeface="Times New Roman" panose="02020603050405020304" pitchFamily="18" charset="0"/>
                  <a:ea typeface="+mn-ea"/>
                  <a:cs typeface="Times New Roman" panose="02020603050405020304" pitchFamily="18" charset="0"/>
                </a:endParaRP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Therefore,	</a:t>
                </a:r>
                <a14:m>
                  <m:oMath xmlns:m="http://schemas.openxmlformats.org/officeDocument/2006/math">
                    <m:sSub>
                      <m:sSubPr>
                        <m:ctrlPr>
                          <a:rPr lang="en-US" sz="1800" i="1" kern="1200">
                            <a:solidFill>
                              <a:prstClr val="black"/>
                            </a:solidFill>
                            <a:latin typeface="Cambria Math" panose="02040503050406030204" pitchFamily="18" charset="0"/>
                            <a:ea typeface="+mn-ea"/>
                            <a:cs typeface="Times New Roman" panose="02020603050405020304" pitchFamily="18" charset="0"/>
                          </a:rPr>
                        </m:ctrlPr>
                      </m:sSubPr>
                      <m:e>
                        <m:r>
                          <a:rPr lang="en-US" sz="1800" i="1" kern="1200">
                            <a:solidFill>
                              <a:prstClr val="black"/>
                            </a:solidFill>
                            <a:latin typeface="Cambria Math" panose="02040503050406030204" pitchFamily="18" charset="0"/>
                            <a:ea typeface="+mn-ea"/>
                            <a:cs typeface="Times New Roman" panose="02020603050405020304" pitchFamily="18" charset="0"/>
                          </a:rPr>
                          <m:t>𝑓</m:t>
                        </m:r>
                      </m:e>
                      <m:sub>
                        <m:r>
                          <a:rPr lang="en-US" sz="1800" i="1" kern="1200">
                            <a:solidFill>
                              <a:prstClr val="black"/>
                            </a:solidFill>
                            <a:latin typeface="Cambria Math" panose="02040503050406030204" pitchFamily="18" charset="0"/>
                            <a:ea typeface="+mn-ea"/>
                            <a:cs typeface="Times New Roman" panose="02020603050405020304" pitchFamily="18" charset="0"/>
                          </a:rPr>
                          <m:t>𝐿</m:t>
                        </m:r>
                      </m:sub>
                    </m:sSub>
                    <m:r>
                      <a:rPr lang="en-US" sz="1800" i="1" kern="1200">
                        <a:solidFill>
                          <a:prstClr val="black"/>
                        </a:solidFill>
                        <a:latin typeface="Cambria Math" panose="02040503050406030204" pitchFamily="18" charset="0"/>
                        <a:ea typeface="+mn-ea"/>
                        <a:cs typeface="Times New Roman" panose="02020603050405020304" pitchFamily="18" charset="0"/>
                      </a:rPr>
                      <m:t>=</m:t>
                    </m:r>
                    <m:f>
                      <m:fPr>
                        <m:ctrlPr>
                          <a:rPr lang="en-US" sz="1800" i="1" kern="1200">
                            <a:solidFill>
                              <a:prstClr val="black"/>
                            </a:solidFill>
                            <a:latin typeface="Cambria Math" panose="02040503050406030204" pitchFamily="18" charset="0"/>
                            <a:ea typeface="+mn-ea"/>
                            <a:cs typeface="Times New Roman" panose="02020603050405020304" pitchFamily="18" charset="0"/>
                          </a:rPr>
                        </m:ctrlPr>
                      </m:fPr>
                      <m:num>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e>
                          <m:sub>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𝐿</m:t>
                            </m:r>
                          </m:sub>
                        </m:sSub>
                      </m:num>
                      <m:den>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𝜆</m:t>
                        </m:r>
                      </m:den>
                    </m:f>
                    <m:r>
                      <a:rPr lang="en-US" sz="1800" i="1" kern="1200">
                        <a:solidFill>
                          <a:prstClr val="black"/>
                        </a:solidFill>
                        <a:latin typeface="Cambria Math" panose="02040503050406030204" pitchFamily="18" charset="0"/>
                        <a:ea typeface="+mn-ea"/>
                        <a:cs typeface="Times New Roman" panose="02020603050405020304" pitchFamily="18" charset="0"/>
                      </a:rPr>
                      <m:t>=</m:t>
                    </m:r>
                    <m:f>
                      <m:fPr>
                        <m:ctrlPr>
                          <a:rPr lang="en-US" sz="1800" i="1" kern="1200">
                            <a:solidFill>
                              <a:prstClr val="black"/>
                            </a:solidFill>
                            <a:latin typeface="Cambria Math" panose="02040503050406030204" pitchFamily="18" charset="0"/>
                            <a:ea typeface="+mn-ea"/>
                            <a:cs typeface="Times New Roman" panose="02020603050405020304" pitchFamily="18" charset="0"/>
                          </a:rPr>
                        </m:ctrlPr>
                      </m:fPr>
                      <m:num>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e>
                          <m:sub>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𝐿</m:t>
                            </m:r>
                          </m:sub>
                        </m:sSub>
                      </m:num>
                      <m:den>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den>
                    </m:f>
                    <m:r>
                      <m:rPr>
                        <m:nor/>
                      </m:rPr>
                      <a:rPr lang="en-US" sz="1800" i="1" kern="1200" dirty="0">
                        <a:solidFill>
                          <a:prstClr val="black"/>
                        </a:solidFill>
                        <a:latin typeface="Times New Roman" panose="02020603050405020304" pitchFamily="18" charset="0"/>
                        <a:ea typeface="+mn-ea"/>
                        <a:cs typeface="Times New Roman" panose="02020603050405020304" pitchFamily="18" charset="0"/>
                      </a:rPr>
                      <m:t>f</m:t>
                    </m:r>
                    <m:r>
                      <m:rPr>
                        <m:nor/>
                      </m:rPr>
                      <a:rPr lang="en-US" sz="1800" kern="1200" baseline="-25000" dirty="0">
                        <a:solidFill>
                          <a:prstClr val="black"/>
                        </a:solidFill>
                        <a:latin typeface="Times New Roman" panose="02020603050405020304" pitchFamily="18" charset="0"/>
                        <a:ea typeface="+mn-ea"/>
                        <a:cs typeface="Times New Roman" panose="02020603050405020304" pitchFamily="18" charset="0"/>
                      </a:rPr>
                      <m:t>s</m:t>
                    </m:r>
                  </m:oMath>
                </a14:m>
                <a:r>
                  <a:rPr lang="en-US" sz="1800" kern="1200" dirty="0">
                    <a:solidFill>
                      <a:prstClr val="black"/>
                    </a:solidFill>
                    <a:latin typeface="Times New Roman" panose="02020603050405020304" pitchFamily="18" charset="0"/>
                    <a:ea typeface="+mn-ea"/>
                    <a:cs typeface="Times New Roman" panose="02020603050405020304" pitchFamily="18" charset="0"/>
                  </a:rPr>
                  <a:t>.</a:t>
                </a:r>
              </a:p>
            </p:txBody>
          </p:sp>
        </mc:Choice>
        <mc:Fallback xmlns="">
          <p:sp>
            <p:nvSpPr>
              <p:cNvPr id="11" name="TextBox 10"/>
              <p:cNvSpPr txBox="1">
                <a:spLocks noRot="1" noChangeAspect="1" noMove="1" noResize="1" noEditPoints="1" noAdjustHandles="1" noChangeArrowheads="1" noChangeShapeType="1" noTextEdit="1"/>
              </p:cNvSpPr>
              <p:nvPr/>
            </p:nvSpPr>
            <p:spPr>
              <a:xfrm>
                <a:off x="248265" y="1715917"/>
                <a:ext cx="3873871" cy="3800656"/>
              </a:xfrm>
              <a:prstGeom prst="rect">
                <a:avLst/>
              </a:prstGeom>
              <a:blipFill>
                <a:blip r:embed="rId3"/>
                <a:stretch>
                  <a:fillRect l="-1256" t="-639" r="-2198"/>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2974192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5304"/>
            <a:ext cx="8474150" cy="1097279"/>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ja-JP" sz="2400" dirty="0"/>
              <a:t>“Time Lapse” Snapshot of a Traveling Wave – Figure12.4 </a:t>
            </a:r>
            <a:br>
              <a:rPr lang="en-US" altLang="ja-JP" sz="3400" dirty="0"/>
            </a:b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The wave advances one wavelength during one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periodT</a:t>
            </a:r>
            <a:br>
              <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br>
            <a:endParaRPr lang="en-AU" sz="3400" dirty="0">
              <a:solidFill>
                <a:srgbClr val="FF0000"/>
              </a:solidFill>
            </a:endParaRPr>
          </a:p>
        </p:txBody>
      </p:sp>
      <p:sp>
        <p:nvSpPr>
          <p:cNvPr id="3" name="Content Placeholder 2"/>
          <p:cNvSpPr>
            <a:spLocks noGrp="1"/>
          </p:cNvSpPr>
          <p:nvPr>
            <p:ph sz="quarter" idx="13"/>
          </p:nvPr>
        </p:nvSpPr>
        <p:spPr>
          <a:xfrm>
            <a:off x="457200" y="1556326"/>
            <a:ext cx="4473388" cy="4557603"/>
          </a:xfrm>
        </p:spPr>
        <p:txBody>
          <a:bodyPr/>
          <a:lstStyle/>
          <a:p>
            <a:pPr>
              <a:defRPr/>
            </a:pPr>
            <a:r>
              <a:rPr lang="en-US" sz="2200" dirty="0"/>
              <a:t>If you follow the original set of markers (3 red dots at top of the figure), you can see the movement as time passes going down from top to bottom.</a:t>
            </a:r>
          </a:p>
          <a:p>
            <a:pPr>
              <a:defRPr/>
            </a:pPr>
            <a:r>
              <a:rPr lang="en-US" sz="2200" dirty="0"/>
              <a:t>Each fresh sketch as you go downward elapses 1/8 of the period.</a:t>
            </a:r>
          </a:p>
          <a:p>
            <a:pPr>
              <a:defRPr/>
            </a:pPr>
            <a:r>
              <a:rPr lang="en-US" sz="2200" dirty="0"/>
              <a:t>Recall that 8/8</a:t>
            </a:r>
            <a:r>
              <a:rPr lang="en-US" sz="2200" i="1" dirty="0"/>
              <a:t>T</a:t>
            </a:r>
            <a:r>
              <a:rPr lang="en-US" sz="2200" dirty="0"/>
              <a:t> (all the way from top to bottom) is one period, the time for one complete oscillation to pass.</a:t>
            </a:r>
            <a:endParaRPr lang="en-US" sz="2200" i="1" dirty="0"/>
          </a:p>
        </p:txBody>
      </p:sp>
      <p:pic>
        <p:nvPicPr>
          <p:cNvPr id="4" name="Picture 3" descr="There are nine x-y graphs that show the progression of the three particles within the wave during one period. One period is divided into one-eighth graphs: 0, one-eighth T, two-eighth T, three-eighth T, etcetera, up to T. In the diagrams, origin or O is the vertical stand and spring, the y axis is the oscillator generating wave, and the x axis is the motion of the rope and its particles. Each graph shows the crests and troughs of the wave along the x axis.  Three points on the rope represent the particles as the move along the x axis. Each point moves up and down in place. Particles one wavelength apart move in phase with each other. Each wave advances by one wavelength lambda during each period T. This is shown as a shaded region of each graph’s second cresting wave."/>
          <p:cNvPicPr>
            <a:picLocks noChangeAspect="1"/>
          </p:cNvPicPr>
          <p:nvPr/>
        </p:nvPicPr>
        <p:blipFill>
          <a:blip r:embed="rId2"/>
          <a:stretch>
            <a:fillRect/>
          </a:stretch>
        </p:blipFill>
        <p:spPr>
          <a:xfrm>
            <a:off x="5915582" y="1557338"/>
            <a:ext cx="1786465" cy="4831573"/>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8FF6450-3D90-4140-A24C-60FAC05D40F3}"/>
                  </a:ext>
                </a:extLst>
              </p:cNvPr>
              <p:cNvSpPr txBox="1"/>
              <p:nvPr/>
            </p:nvSpPr>
            <p:spPr>
              <a:xfrm>
                <a:off x="1626781" y="5824032"/>
                <a:ext cx="4051005" cy="830997"/>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000" i="1" smtClean="0">
                          <a:solidFill>
                            <a:srgbClr val="FF0000"/>
                          </a:solidFill>
                          <a:latin typeface="Cambria Math" panose="02040503050406030204" pitchFamily="18" charset="0"/>
                        </a:rPr>
                        <m:t>𝑣</m:t>
                      </m:r>
                      <m:r>
                        <a:rPr lang="en-US" sz="2000" i="1" smtClean="0">
                          <a:solidFill>
                            <a:srgbClr val="FF0000"/>
                          </a:solidFill>
                          <a:latin typeface="Cambria Math" panose="02040503050406030204" pitchFamily="18" charset="0"/>
                        </a:rPr>
                        <m:t>=</m:t>
                      </m:r>
                      <m:r>
                        <a:rPr lang="en-US" sz="2000" i="1" smtClean="0">
                          <a:solidFill>
                            <a:srgbClr val="FF0000"/>
                          </a:solidFill>
                          <a:latin typeface="Cambria Math" panose="02040503050406030204" pitchFamily="18" charset="0"/>
                        </a:rPr>
                        <m:t>𝑑𝑖𝑠𝑡𝑎𝑛𝑐𝑒</m:t>
                      </m:r>
                      <m:r>
                        <a:rPr lang="en-US" sz="2000" i="1">
                          <a:solidFill>
                            <a:srgbClr val="FF0000"/>
                          </a:solidFill>
                          <a:latin typeface="Cambria Math" panose="02040503050406030204" pitchFamily="18" charset="0"/>
                        </a:rPr>
                        <m:t>/</m:t>
                      </m:r>
                      <m:r>
                        <a:rPr lang="en-US" sz="2000" i="1">
                          <a:solidFill>
                            <a:srgbClr val="FF0000"/>
                          </a:solidFill>
                          <a:latin typeface="Cambria Math" panose="02040503050406030204" pitchFamily="18" charset="0"/>
                        </a:rPr>
                        <m:t>𝑡𝑖𝑚𝑒</m:t>
                      </m:r>
                      <m:r>
                        <a:rPr lang="en-US" sz="2000" i="1">
                          <a:solidFill>
                            <a:srgbClr val="FF0000"/>
                          </a:solidFill>
                          <a:latin typeface="Cambria Math" panose="02040503050406030204" pitchFamily="18" charset="0"/>
                        </a:rPr>
                        <m:t>=</m:t>
                      </m:r>
                      <m:r>
                        <a:rPr lang="en-US" sz="2000" i="1">
                          <a:solidFill>
                            <a:srgbClr val="FF0000"/>
                          </a:solidFill>
                          <a:latin typeface="Cambria Math" panose="02040503050406030204" pitchFamily="18" charset="0"/>
                        </a:rPr>
                        <m:t>𝜆</m:t>
                      </m:r>
                      <m:r>
                        <a:rPr lang="en-US" sz="2000" i="1">
                          <a:solidFill>
                            <a:srgbClr val="FF0000"/>
                          </a:solidFill>
                          <a:latin typeface="Cambria Math" panose="02040503050406030204" pitchFamily="18" charset="0"/>
                        </a:rPr>
                        <m:t>/</m:t>
                      </m:r>
                      <m:r>
                        <a:rPr lang="en-US" sz="2000" i="1">
                          <a:solidFill>
                            <a:srgbClr val="FF0000"/>
                          </a:solidFill>
                          <a:latin typeface="Cambria Math" panose="02040503050406030204" pitchFamily="18" charset="0"/>
                        </a:rPr>
                        <m:t>𝑇𝑣</m:t>
                      </m:r>
                      <m:r>
                        <a:rPr lang="en-US" sz="2000" i="1">
                          <a:solidFill>
                            <a:srgbClr val="FF0000"/>
                          </a:solidFill>
                          <a:latin typeface="Cambria Math" panose="02040503050406030204" pitchFamily="18" charset="0"/>
                        </a:rPr>
                        <m:t>=</m:t>
                      </m:r>
                      <m:r>
                        <a:rPr lang="en-US" sz="2000" i="1">
                          <a:solidFill>
                            <a:srgbClr val="FF0000"/>
                          </a:solidFill>
                          <a:latin typeface="Cambria Math" panose="02040503050406030204" pitchFamily="18" charset="0"/>
                        </a:rPr>
                        <m:t>𝜆</m:t>
                      </m:r>
                      <m:r>
                        <a:rPr lang="en-US" sz="2000" i="1">
                          <a:solidFill>
                            <a:srgbClr val="FF0000"/>
                          </a:solidFill>
                          <a:latin typeface="Cambria Math" panose="02040503050406030204" pitchFamily="18" charset="0"/>
                        </a:rPr>
                        <m:t>𝑓</m:t>
                      </m:r>
                    </m:oMath>
                    <m:oMath xmlns:m="http://schemas.openxmlformats.org/officeDocument/2006/math">
                      <m:r>
                        <a:rPr lang="en-US" i="1">
                          <a:solidFill>
                            <a:srgbClr val="FF0000"/>
                          </a:solidFill>
                          <a:latin typeface="Cambria Math" panose="02040503050406030204" pitchFamily="18" charset="0"/>
                        </a:rPr>
                        <m:t>𝑓</m:t>
                      </m:r>
                      <m:r>
                        <a:rPr lang="en-US" i="1">
                          <a:solidFill>
                            <a:srgbClr val="FF0000"/>
                          </a:solidFill>
                          <a:latin typeface="Cambria Math" panose="02040503050406030204" pitchFamily="18" charset="0"/>
                        </a:rPr>
                        <m:t>=1/</m:t>
                      </m:r>
                      <m:r>
                        <a:rPr lang="en-US" i="1">
                          <a:solidFill>
                            <a:srgbClr val="FF0000"/>
                          </a:solidFill>
                          <a:latin typeface="Cambria Math" panose="02040503050406030204" pitchFamily="18" charset="0"/>
                        </a:rPr>
                        <m:t>𝑇</m:t>
                      </m:r>
                    </m:oMath>
                    <m:oMath xmlns:m="http://schemas.openxmlformats.org/officeDocument/2006/math">
                      <m:r>
                        <a:rPr lang="en-US" i="1">
                          <a:solidFill>
                            <a:srgbClr val="FF0000"/>
                          </a:solidFill>
                          <a:latin typeface="Cambria Math" panose="02040503050406030204" pitchFamily="18" charset="0"/>
                        </a:rPr>
                        <m:t>𝑣</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𝜆</m:t>
                      </m:r>
                      <m:r>
                        <a:rPr lang="en-US" i="1">
                          <a:solidFill>
                            <a:srgbClr val="FF0000"/>
                          </a:solidFill>
                          <a:latin typeface="Cambria Math" panose="02040503050406030204" pitchFamily="18" charset="0"/>
                        </a:rPr>
                        <m:t>𝑓</m:t>
                      </m:r>
                    </m:oMath>
                  </m:oMathPara>
                </a14:m>
                <a:endParaRPr lang="en-US" dirty="0">
                  <a:solidFill>
                    <a:srgbClr val="FF0000"/>
                  </a:solidFill>
                </a:endParaRPr>
              </a:p>
            </p:txBody>
          </p:sp>
        </mc:Choice>
        <mc:Fallback xmlns="">
          <p:sp>
            <p:nvSpPr>
              <p:cNvPr id="10" name="TextBox 9">
                <a:extLst>
                  <a:ext uri="{FF2B5EF4-FFF2-40B4-BE49-F238E27FC236}">
                    <a16:creationId xmlns:a16="http://schemas.microsoft.com/office/drawing/2014/main" id="{A8FF6450-3D90-4140-A24C-60FAC05D40F3}"/>
                  </a:ext>
                </a:extLst>
              </p:cNvPr>
              <p:cNvSpPr txBox="1">
                <a:spLocks noRot="1" noChangeAspect="1" noMove="1" noResize="1" noEditPoints="1" noAdjustHandles="1" noChangeArrowheads="1" noChangeShapeType="1" noTextEdit="1"/>
              </p:cNvSpPr>
              <p:nvPr/>
            </p:nvSpPr>
            <p:spPr>
              <a:xfrm>
                <a:off x="1626781" y="5824032"/>
                <a:ext cx="4051005" cy="830997"/>
              </a:xfrm>
              <a:prstGeom prst="rect">
                <a:avLst/>
              </a:prstGeom>
              <a:blipFill>
                <a:blip r:embed="rId3"/>
                <a:stretch>
                  <a:fillRect b="-2190"/>
                </a:stretch>
              </a:blipFill>
            </p:spPr>
            <p:txBody>
              <a:bodyPr/>
              <a:lstStyle/>
              <a:p>
                <a:r>
                  <a:rPr lang="en-US">
                    <a:noFill/>
                  </a:rPr>
                  <a:t> </a:t>
                </a:r>
              </a:p>
            </p:txBody>
          </p:sp>
        </mc:Fallback>
      </mc:AlternateContent>
    </p:spTree>
    <p:extLst>
      <p:ext uri="{BB962C8B-B14F-4D97-AF65-F5344CB8AC3E}">
        <p14:creationId xmlns:p14="http://schemas.microsoft.com/office/powerpoint/2010/main" val="7611060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p:txBody>
          <a:bodyPr/>
          <a:lstStyle/>
          <a:p>
            <a:r>
              <a:rPr lang="en-US" dirty="0"/>
              <a:t>The Doppler Effect of sound in air </a:t>
            </a:r>
          </a:p>
        </p:txBody>
      </p:sp>
      <mc:AlternateContent xmlns:mc="http://schemas.openxmlformats.org/markup-compatibility/2006" xmlns:a14="http://schemas.microsoft.com/office/drawing/2010/main">
        <mc:Choice Requires="a14">
          <p:sp>
            <p:nvSpPr>
              <p:cNvPr id="218115" name="Rectangle 3"/>
              <p:cNvSpPr>
                <a:spLocks noGrp="1" noChangeArrowheads="1"/>
              </p:cNvSpPr>
              <p:nvPr>
                <p:ph idx="1"/>
              </p:nvPr>
            </p:nvSpPr>
            <p:spPr>
              <a:xfrm>
                <a:off x="457200" y="796835"/>
                <a:ext cx="8229600" cy="5106987"/>
              </a:xfrm>
            </p:spPr>
            <p:txBody>
              <a:bodyPr/>
              <a:lstStyle/>
              <a:p>
                <a:r>
                  <a:rPr lang="en-US" dirty="0"/>
                  <a:t>Shifts in observed frequency can be caused by motion of the source, the listener, or both</a:t>
                </a:r>
                <a:r>
                  <a:rPr lang="en-US" sz="1200" dirty="0"/>
                  <a:t>. Consider only the special case in which the velocities of both source and listener are along the line joining them.</a:t>
                </a:r>
              </a:p>
              <a:p>
                <a:pPr marL="0" indent="0">
                  <a:buNone/>
                </a:pPr>
                <a:r>
                  <a:rPr lang="en-US" sz="2400" i="1" dirty="0">
                    <a:solidFill>
                      <a:srgbClr val="FF0000"/>
                    </a:solidFill>
                    <a:cs typeface="Arial" panose="020B0604020202020204" pitchFamily="34" charset="0"/>
                  </a:rPr>
                  <a:t>Stationary source</a:t>
                </a:r>
              </a:p>
              <a:p>
                <a:pPr marL="0" indent="0">
                  <a:buNone/>
                </a:pPr>
                <a14:m>
                  <m:oMathPara xmlns:m="http://schemas.openxmlformats.org/officeDocument/2006/math">
                    <m:oMathParaPr>
                      <m:jc m:val="left"/>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𝑓</m:t>
                          </m:r>
                        </m:e>
                        <m:sub>
                          <m:r>
                            <a:rPr lang="en-US" sz="2400" i="1">
                              <a:latin typeface="Cambria Math" panose="02040503050406030204" pitchFamily="18" charset="0"/>
                            </a:rPr>
                            <m:t>𝐿</m:t>
                          </m:r>
                        </m:sub>
                      </m:sSub>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𝑣</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𝑣</m:t>
                              </m:r>
                            </m:e>
                            <m:sub>
                              <m:r>
                                <a:rPr lang="en-US" sz="2400" i="1">
                                  <a:latin typeface="Cambria Math" panose="02040503050406030204" pitchFamily="18" charset="0"/>
                                </a:rPr>
                                <m:t>𝐿</m:t>
                              </m:r>
                            </m:sub>
                          </m:sSub>
                        </m:num>
                        <m:den>
                          <m:r>
                            <a:rPr lang="en-US" sz="2400" i="1">
                              <a:latin typeface="Cambria Math" panose="02040503050406030204" pitchFamily="18" charset="0"/>
                              <a:ea typeface="Cambria Math" panose="02040503050406030204" pitchFamily="18" charset="0"/>
                            </a:rPr>
                            <m:t>𝜆</m:t>
                          </m:r>
                        </m:den>
                      </m:f>
                      <m:r>
                        <a:rPr lang="en-US" sz="2400" i="1">
                          <a:latin typeface="Cambria Math" panose="02040503050406030204" pitchFamily="18" charset="0"/>
                          <a:ea typeface="Cambria Math" panose="02040503050406030204" pitchFamily="18" charset="0"/>
                        </a:rPr>
                        <m:t>=</m:t>
                      </m:r>
                      <m:f>
                        <m:fPr>
                          <m:ctrlPr>
                            <a:rPr lang="en-US" sz="2400" i="1">
                              <a:latin typeface="Cambria Math" panose="02040503050406030204" pitchFamily="18" charset="0"/>
                              <a:ea typeface="Cambria Math" panose="02040503050406030204" pitchFamily="18" charset="0"/>
                            </a:rPr>
                          </m:ctrlPr>
                        </m:fPr>
                        <m:num>
                          <m:r>
                            <a:rPr lang="en-US" sz="2400" i="1">
                              <a:latin typeface="Cambria Math" panose="02040503050406030204" pitchFamily="18" charset="0"/>
                              <a:ea typeface="Cambria Math" panose="02040503050406030204" pitchFamily="18" charset="0"/>
                            </a:rPr>
                            <m:t>𝑣</m:t>
                          </m:r>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𝑣</m:t>
                              </m:r>
                            </m:e>
                            <m:sub>
                              <m:r>
                                <a:rPr lang="en-US" sz="2400" i="1">
                                  <a:latin typeface="Cambria Math" panose="02040503050406030204" pitchFamily="18" charset="0"/>
                                  <a:ea typeface="Cambria Math" panose="02040503050406030204" pitchFamily="18" charset="0"/>
                                </a:rPr>
                                <m:t>𝐿</m:t>
                              </m:r>
                            </m:sub>
                          </m:sSub>
                        </m:num>
                        <m:den>
                          <m:f>
                            <m:fPr>
                              <m:ctrlPr>
                                <a:rPr lang="en-US" sz="2400" i="1">
                                  <a:latin typeface="Cambria Math" panose="02040503050406030204" pitchFamily="18" charset="0"/>
                                  <a:ea typeface="Cambria Math" panose="02040503050406030204" pitchFamily="18" charset="0"/>
                                </a:rPr>
                              </m:ctrlPr>
                            </m:fPr>
                            <m:num>
                              <m:r>
                                <a:rPr lang="en-US" sz="2400" i="1">
                                  <a:latin typeface="Cambria Math" panose="02040503050406030204" pitchFamily="18" charset="0"/>
                                  <a:ea typeface="Cambria Math" panose="02040503050406030204" pitchFamily="18" charset="0"/>
                                </a:rPr>
                                <m:t>𝑣</m:t>
                              </m:r>
                            </m:num>
                            <m:den>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𝑓</m:t>
                                  </m:r>
                                </m:e>
                                <m:sub>
                                  <m:r>
                                    <a:rPr lang="en-US" sz="2400" i="1">
                                      <a:latin typeface="Cambria Math" panose="02040503050406030204" pitchFamily="18" charset="0"/>
                                      <a:ea typeface="Cambria Math" panose="02040503050406030204" pitchFamily="18" charset="0"/>
                                    </a:rPr>
                                    <m:t>𝑠</m:t>
                                  </m:r>
                                </m:sub>
                              </m:sSub>
                            </m:den>
                          </m:f>
                        </m:den>
                      </m:f>
                      <m:r>
                        <a:rPr lang="en-US" sz="2400" i="1">
                          <a:latin typeface="Cambria Math" panose="02040503050406030204" pitchFamily="18" charset="0"/>
                          <a:ea typeface="Cambria Math" panose="02040503050406030204" pitchFamily="18" charset="0"/>
                        </a:rPr>
                        <m:t>=</m:t>
                      </m:r>
                      <m:f>
                        <m:fPr>
                          <m:ctrlPr>
                            <a:rPr lang="en-US" sz="2400" i="1">
                              <a:latin typeface="Cambria Math" panose="02040503050406030204" pitchFamily="18" charset="0"/>
                              <a:ea typeface="Cambria Math" panose="02040503050406030204" pitchFamily="18" charset="0"/>
                            </a:rPr>
                          </m:ctrlPr>
                        </m:fPr>
                        <m:num>
                          <m:r>
                            <a:rPr lang="en-US" sz="2400" i="1">
                              <a:latin typeface="Cambria Math" panose="02040503050406030204" pitchFamily="18" charset="0"/>
                              <a:ea typeface="Cambria Math" panose="02040503050406030204" pitchFamily="18" charset="0"/>
                            </a:rPr>
                            <m:t>𝑣</m:t>
                          </m:r>
                          <m:r>
                            <a:rPr lang="en-US" sz="2400" i="1">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𝑣</m:t>
                              </m:r>
                            </m:e>
                            <m:sub>
                              <m:r>
                                <a:rPr lang="en-US" sz="2400" i="1">
                                  <a:latin typeface="Cambria Math" panose="02040503050406030204" pitchFamily="18" charset="0"/>
                                  <a:ea typeface="Cambria Math" panose="02040503050406030204" pitchFamily="18" charset="0"/>
                                </a:rPr>
                                <m:t>𝐿</m:t>
                              </m:r>
                            </m:sub>
                          </m:sSub>
                        </m:num>
                        <m:den>
                          <m:r>
                            <a:rPr lang="en-US" sz="2400" i="1">
                              <a:latin typeface="Cambria Math" panose="02040503050406030204" pitchFamily="18" charset="0"/>
                              <a:ea typeface="Cambria Math" panose="02040503050406030204" pitchFamily="18" charset="0"/>
                            </a:rPr>
                            <m:t>𝑣</m:t>
                          </m:r>
                        </m:den>
                      </m:f>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𝑓</m:t>
                          </m:r>
                        </m:e>
                        <m:sub>
                          <m:r>
                            <a:rPr lang="en-US" sz="2400" i="1">
                              <a:latin typeface="Cambria Math" panose="02040503050406030204" pitchFamily="18" charset="0"/>
                              <a:ea typeface="Cambria Math" panose="02040503050406030204" pitchFamily="18" charset="0"/>
                            </a:rPr>
                            <m:t>𝑠</m:t>
                          </m:r>
                        </m:sub>
                      </m:sSub>
                    </m:oMath>
                  </m:oMathPara>
                </a14:m>
                <a:endParaRPr lang="en-US" sz="2400" i="1" dirty="0">
                  <a:solidFill>
                    <a:srgbClr val="FF0000"/>
                  </a:solidFill>
                  <a:cs typeface="Arial" panose="020B0604020202020204" pitchFamily="34" charset="0"/>
                </a:endParaRPr>
              </a:p>
              <a:p>
                <a:pPr marL="0" indent="0">
                  <a:buNone/>
                </a:pPr>
                <a:endParaRPr lang="en-US" sz="2000" i="1" dirty="0">
                  <a:latin typeface="Cambria Math" panose="02040503050406030204" pitchFamily="18" charset="0"/>
                </a:endParaRPr>
              </a:p>
              <a:p>
                <a:pPr marL="0" indent="0">
                  <a:buNone/>
                </a:pPr>
                <a:endParaRPr lang="en-US" sz="2000" i="1" dirty="0">
                  <a:latin typeface="Cambria Math" panose="02040503050406030204" pitchFamily="18" charset="0"/>
                </a:endParaRPr>
              </a:p>
              <a:p>
                <a:pPr marL="0" indent="0">
                  <a:buNone/>
                </a:pPr>
                <a14:m>
                  <m:oMath xmlns:m="http://schemas.openxmlformats.org/officeDocument/2006/math">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𝑣</m:t>
                        </m:r>
                      </m:e>
                      <m:sub>
                        <m:r>
                          <a:rPr lang="en-US" sz="1600" i="1">
                            <a:latin typeface="Cambria Math" panose="02040503050406030204" pitchFamily="18" charset="0"/>
                            <a:ea typeface="Cambria Math" panose="02040503050406030204" pitchFamily="18" charset="0"/>
                          </a:rPr>
                          <m:t>𝐿</m:t>
                        </m:r>
                      </m:sub>
                    </m:sSub>
                    <m:r>
                      <a:rPr lang="en-US" sz="1600" b="0" i="1" smtClean="0">
                        <a:latin typeface="Cambria Math" panose="02040503050406030204" pitchFamily="18" charset="0"/>
                        <a:ea typeface="Cambria Math" panose="02040503050406030204" pitchFamily="18" charset="0"/>
                      </a:rPr>
                      <m:t>&lt;</m:t>
                    </m:r>
                  </m:oMath>
                </a14:m>
                <a:r>
                  <a:rPr lang="en-US" sz="1600" dirty="0"/>
                  <a:t>0 move toward the left</a:t>
                </a:r>
              </a:p>
            </p:txBody>
          </p:sp>
        </mc:Choice>
        <mc:Fallback xmlns="">
          <p:sp>
            <p:nvSpPr>
              <p:cNvPr id="218115" name="Rectangle 3"/>
              <p:cNvSpPr>
                <a:spLocks noGrp="1" noRot="1" noChangeAspect="1" noMove="1" noResize="1" noEditPoints="1" noAdjustHandles="1" noChangeArrowheads="1" noChangeShapeType="1" noTextEdit="1"/>
              </p:cNvSpPr>
              <p:nvPr>
                <p:ph idx="1"/>
              </p:nvPr>
            </p:nvSpPr>
            <p:spPr>
              <a:xfrm>
                <a:off x="457200" y="796835"/>
                <a:ext cx="8229600" cy="5106987"/>
              </a:xfrm>
              <a:blipFill>
                <a:blip r:embed="rId2"/>
                <a:stretch>
                  <a:fillRect l="-1333" t="-1314"/>
                </a:stretch>
              </a:blipFill>
            </p:spPr>
            <p:txBody>
              <a:bodyPr/>
              <a:lstStyle/>
              <a:p>
                <a:r>
                  <a:rPr lang="en-US">
                    <a:noFill/>
                  </a:rPr>
                  <a:t> </a:t>
                </a:r>
              </a:p>
            </p:txBody>
          </p:sp>
        </mc:Fallback>
      </mc:AlternateContent>
      <p:sp>
        <p:nvSpPr>
          <p:cNvPr id="6" name="Footer Placeholder 5"/>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a:cs typeface="Arial"/>
              </a:rPr>
              <a:t>© 2016 Pearson Education, Inc.</a:t>
            </a:r>
          </a:p>
        </p:txBody>
      </p:sp>
      <p:pic>
        <p:nvPicPr>
          <p:cNvPr id="7" name="Picture 6" descr="12_32_Figure.jpg"/>
          <p:cNvPicPr>
            <a:picLocks noChangeAspect="1"/>
          </p:cNvPicPr>
          <p:nvPr/>
        </p:nvPicPr>
        <p:blipFill rotWithShape="1">
          <a:blip r:embed="rId3" cstate="print">
            <a:extLst>
              <a:ext uri="{28A0092B-C50C-407E-A947-70E740481C1C}">
                <a14:useLocalDpi xmlns:a14="http://schemas.microsoft.com/office/drawing/2010/main" val="0"/>
              </a:ext>
            </a:extLst>
          </a:blip>
          <a:srcRect b="3587"/>
          <a:stretch/>
        </p:blipFill>
        <p:spPr>
          <a:xfrm>
            <a:off x="3243272" y="3124670"/>
            <a:ext cx="5565228" cy="2996549"/>
          </a:xfrm>
          <a:prstGeom prst="rect">
            <a:avLst/>
          </a:prstGeom>
        </p:spPr>
      </p:pic>
      <mc:AlternateContent xmlns:mc="http://schemas.openxmlformats.org/markup-compatibility/2006" xmlns:a14="http://schemas.microsoft.com/office/drawing/2010/main">
        <mc:Choice Requires="a14">
          <p:sp>
            <p:nvSpPr>
              <p:cNvPr id="2" name="TextBox 1"/>
              <p:cNvSpPr txBox="1"/>
              <p:nvPr/>
            </p:nvSpPr>
            <p:spPr>
              <a:xfrm>
                <a:off x="578900" y="3401043"/>
                <a:ext cx="4249657"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sSub>
                      <m:sSubPr>
                        <m:ctrlP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𝑣</m:t>
                        </m:r>
                      </m:e>
                      <m:sub>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𝐿</m:t>
                        </m:r>
                      </m:sub>
                    </m:sSub>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&gt;</m:t>
                    </m:r>
                  </m:oMath>
                </a14:m>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mn-cs"/>
                  </a:rPr>
                  <a:t>0 move toward the right</a:t>
                </a:r>
              </a:p>
            </p:txBody>
          </p:sp>
        </mc:Choice>
        <mc:Fallback xmlns="">
          <p:sp>
            <p:nvSpPr>
              <p:cNvPr id="2" name="TextBox 1"/>
              <p:cNvSpPr txBox="1">
                <a:spLocks noRot="1" noChangeAspect="1" noMove="1" noResize="1" noEditPoints="1" noAdjustHandles="1" noChangeArrowheads="1" noChangeShapeType="1" noTextEdit="1"/>
              </p:cNvSpPr>
              <p:nvPr/>
            </p:nvSpPr>
            <p:spPr>
              <a:xfrm>
                <a:off x="578900" y="3401043"/>
                <a:ext cx="4249657" cy="338554"/>
              </a:xfrm>
              <a:prstGeom prst="rect">
                <a:avLst/>
              </a:prstGeom>
              <a:blipFill>
                <a:blip r:embed="rId4"/>
                <a:stretch>
                  <a:fillRect t="-5455" b="-23636"/>
                </a:stretch>
              </a:blipFill>
            </p:spPr>
            <p:txBody>
              <a:bodyPr/>
              <a:lstStyle/>
              <a:p>
                <a:r>
                  <a:rPr lang="en-US">
                    <a:noFill/>
                  </a:rPr>
                  <a:t> </a:t>
                </a:r>
              </a:p>
            </p:txBody>
          </p:sp>
        </mc:Fallback>
      </mc:AlternateContent>
      <p:sp>
        <p:nvSpPr>
          <p:cNvPr id="3" name="TextBox 2"/>
          <p:cNvSpPr txBox="1"/>
          <p:nvPr/>
        </p:nvSpPr>
        <p:spPr>
          <a:xfrm>
            <a:off x="1769594" y="3591816"/>
            <a:ext cx="45719"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mn-cs"/>
            </a:endParaRPr>
          </a:p>
        </p:txBody>
      </p:sp>
    </p:spTree>
    <p:extLst>
      <p:ext uri="{BB962C8B-B14F-4D97-AF65-F5344CB8AC3E}">
        <p14:creationId xmlns:p14="http://schemas.microsoft.com/office/powerpoint/2010/main" val="36452889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28511" y="507490"/>
            <a:ext cx="2942696" cy="646331"/>
          </a:xfrm>
          <a:prstGeom prst="rect">
            <a:avLst/>
          </a:prstGeom>
          <a:noFill/>
          <a:ln>
            <a:solidFill>
              <a:schemeClr val="tx1"/>
            </a:solidFill>
          </a:ln>
        </p:spPr>
        <p:txBody>
          <a:bodyPr wrap="square" rtlCol="0">
            <a:spAutoFit/>
          </a:bodyPr>
          <a:lstStyle/>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The Doppler Effect Continued</a:t>
            </a:r>
          </a:p>
        </p:txBody>
      </p:sp>
      <mc:AlternateContent xmlns:mc="http://schemas.openxmlformats.org/markup-compatibility/2006" xmlns:a14="http://schemas.microsoft.com/office/drawing/2010/main">
        <mc:Choice Requires="a14">
          <p:sp>
            <p:nvSpPr>
              <p:cNvPr id="11" name="TextBox 10"/>
              <p:cNvSpPr txBox="1"/>
              <p:nvPr/>
            </p:nvSpPr>
            <p:spPr>
              <a:xfrm>
                <a:off x="185747" y="1533395"/>
                <a:ext cx="3873871" cy="4332404"/>
              </a:xfrm>
              <a:prstGeom prst="rect">
                <a:avLst/>
              </a:prstGeom>
              <a:noFill/>
              <a:ln>
                <a:solidFill>
                  <a:schemeClr val="tx1"/>
                </a:solidFill>
              </a:ln>
            </p:spPr>
            <p:txBody>
              <a:bodyPr wrap="square" rtlCol="0">
                <a:spAutoFit/>
              </a:bodyPr>
              <a:lstStyle/>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Consider a source moving at a speed </a:t>
                </a:r>
                <a14:m>
                  <m:oMath xmlns:m="http://schemas.openxmlformats.org/officeDocument/2006/math">
                    <m:sSub>
                      <m:sSubPr>
                        <m:ctrlP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e>
                      <m:sub>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𝑆</m:t>
                        </m:r>
                      </m:sub>
                    </m:sSub>
                  </m:oMath>
                </a14:m>
                <a:r>
                  <a:rPr lang="en-US" sz="1800" kern="1200" dirty="0">
                    <a:solidFill>
                      <a:prstClr val="black"/>
                    </a:solidFill>
                    <a:latin typeface="Times New Roman" panose="02020603050405020304" pitchFamily="18" charset="0"/>
                    <a:ea typeface="+mn-ea"/>
                    <a:cs typeface="Times New Roman" panose="02020603050405020304" pitchFamily="18" charset="0"/>
                  </a:rPr>
                  <a:t>, emitting sound wave at a frequency </a:t>
                </a:r>
                <a:r>
                  <a:rPr lang="en-US" sz="1800" i="1" kern="1200" dirty="0">
                    <a:solidFill>
                      <a:prstClr val="black"/>
                    </a:solidFill>
                    <a:latin typeface="Times New Roman" panose="02020603050405020304" pitchFamily="18" charset="0"/>
                    <a:ea typeface="+mn-ea"/>
                    <a:cs typeface="Times New Roman" panose="02020603050405020304" pitchFamily="18" charset="0"/>
                  </a:rPr>
                  <a:t>f</a:t>
                </a:r>
                <a:r>
                  <a:rPr lang="en-US" sz="1800" kern="1200" baseline="-25000" dirty="0">
                    <a:solidFill>
                      <a:prstClr val="black"/>
                    </a:solidFill>
                    <a:latin typeface="Times New Roman" panose="02020603050405020304" pitchFamily="18" charset="0"/>
                    <a:ea typeface="+mn-ea"/>
                    <a:cs typeface="Times New Roman" panose="02020603050405020304" pitchFamily="18" charset="0"/>
                  </a:rPr>
                  <a:t>s</a:t>
                </a:r>
                <a:r>
                  <a:rPr lang="en-US" sz="1800" kern="1200" dirty="0">
                    <a:solidFill>
                      <a:prstClr val="black"/>
                    </a:solidFill>
                    <a:latin typeface="Times New Roman" panose="02020603050405020304" pitchFamily="18" charset="0"/>
                    <a:ea typeface="+mn-ea"/>
                    <a:cs typeface="Times New Roman" panose="02020603050405020304" pitchFamily="18" charset="0"/>
                  </a:rPr>
                  <a:t>.</a:t>
                </a:r>
              </a:p>
              <a:p>
                <a:pPr defTabSz="685800"/>
                <a:endParaRPr lang="en-US" sz="600" kern="1200" dirty="0">
                  <a:solidFill>
                    <a:prstClr val="black"/>
                  </a:solidFill>
                  <a:latin typeface="Times New Roman" panose="02020603050405020304" pitchFamily="18" charset="0"/>
                  <a:ea typeface="+mn-ea"/>
                  <a:cs typeface="Times New Roman" panose="02020603050405020304" pitchFamily="18" charset="0"/>
                </a:endParaRP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What is the frequency of the sound that a stationary listener hear?</a:t>
                </a:r>
              </a:p>
              <a:p>
                <a:pPr defTabSz="685800"/>
                <a:endParaRPr lang="en-US" sz="600" kern="1200" dirty="0">
                  <a:solidFill>
                    <a:prstClr val="black"/>
                  </a:solidFill>
                  <a:latin typeface="Times New Roman" panose="02020603050405020304" pitchFamily="18" charset="0"/>
                  <a:ea typeface="+mn-ea"/>
                  <a:cs typeface="Times New Roman" panose="02020603050405020304" pitchFamily="18" charset="0"/>
                </a:endParaRP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To a listener, the speed of the sound is not affected by the motion of the source. It is the speed of sound in air, </a:t>
                </a:r>
                <a14:m>
                  <m:oMath xmlns:m="http://schemas.openxmlformats.org/officeDocument/2006/math">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oMath>
                </a14:m>
                <a:r>
                  <a:rPr lang="en-US" sz="1800" kern="1200" dirty="0">
                    <a:solidFill>
                      <a:prstClr val="black"/>
                    </a:solidFill>
                    <a:latin typeface="Times New Roman" panose="02020603050405020304" pitchFamily="18" charset="0"/>
                    <a:ea typeface="+mn-ea"/>
                    <a:cs typeface="Times New Roman" panose="02020603050405020304" pitchFamily="18" charset="0"/>
                  </a:rPr>
                  <a:t>. However, the wavelength of the sound is affected by the speed of the source:</a:t>
                </a:r>
              </a:p>
              <a:p>
                <a:pPr defTabSz="685800"/>
                <a:endParaRPr lang="en-US" sz="600" kern="1200" dirty="0">
                  <a:solidFill>
                    <a:prstClr val="black"/>
                  </a:solidFill>
                  <a:latin typeface="Times New Roman" panose="02020603050405020304" pitchFamily="18" charset="0"/>
                  <a:ea typeface="+mn-ea"/>
                  <a:cs typeface="Times New Roman" panose="02020603050405020304" pitchFamily="18" charset="0"/>
                </a:endParaRPr>
              </a:p>
              <a:p>
                <a:pPr defTabSz="685800"/>
                <a14:m>
                  <m:oMath xmlns:m="http://schemas.openxmlformats.org/officeDocument/2006/math">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𝜆</m:t>
                    </m:r>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num>
                      <m:den>
                        <m:sSub>
                          <m:sSubPr>
                            <m:ctrlP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𝑓</m:t>
                            </m:r>
                          </m:e>
                          <m:sub>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𝑠</m:t>
                            </m:r>
                          </m:sub>
                        </m:sSub>
                      </m:den>
                    </m:f>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e>
                      <m:sub>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𝑆</m:t>
                        </m:r>
                      </m:sub>
                    </m:sSub>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𝑇</m:t>
                    </m:r>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num>
                      <m:den>
                        <m:sSub>
                          <m:sSubPr>
                            <m:ctrlP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𝑓</m:t>
                            </m:r>
                          </m:e>
                          <m:sub>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𝑠</m:t>
                            </m:r>
                          </m:sub>
                        </m:sSub>
                      </m:den>
                    </m:f>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e>
                          <m:sub>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𝑆</m:t>
                            </m:r>
                          </m:sub>
                        </m:sSub>
                      </m:num>
                      <m:den>
                        <m:sSub>
                          <m:sSubPr>
                            <m:ctrlP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𝑓</m:t>
                            </m:r>
                          </m:e>
                          <m:sub>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𝑠</m:t>
                            </m:r>
                          </m:sub>
                        </m:sSub>
                      </m:den>
                    </m:f>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e>
                          <m:sub>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𝑆</m:t>
                            </m:r>
                          </m:sub>
                        </m:sSub>
                      </m:num>
                      <m:den>
                        <m:sSub>
                          <m:sSubPr>
                            <m:ctrlP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𝑓</m:t>
                            </m:r>
                          </m:e>
                          <m:sub>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𝑠</m:t>
                            </m:r>
                          </m:sub>
                        </m:sSub>
                      </m:den>
                    </m:f>
                  </m:oMath>
                </a14:m>
                <a:r>
                  <a:rPr lang="en-US" sz="1800" kern="1200" dirty="0">
                    <a:solidFill>
                      <a:prstClr val="black"/>
                    </a:solidFill>
                    <a:latin typeface="Times New Roman" panose="02020603050405020304" pitchFamily="18" charset="0"/>
                    <a:ea typeface="+mn-ea"/>
                    <a:cs typeface="Times New Roman" panose="02020603050405020304" pitchFamily="18" charset="0"/>
                  </a:rPr>
                  <a:t>.</a:t>
                </a:r>
              </a:p>
              <a:p>
                <a:pPr defTabSz="685800"/>
                <a:endParaRPr lang="en-US" sz="600" kern="1200" dirty="0">
                  <a:solidFill>
                    <a:prstClr val="black"/>
                  </a:solidFill>
                  <a:latin typeface="Times New Roman" panose="02020603050405020304" pitchFamily="18" charset="0"/>
                  <a:ea typeface="+mn-ea"/>
                  <a:cs typeface="Times New Roman" panose="02020603050405020304" pitchFamily="18" charset="0"/>
                </a:endParaRP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Therefore, the frequency the listener hears is:</a:t>
                </a: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	</a:t>
                </a:r>
                <a14:m>
                  <m:oMath xmlns:m="http://schemas.openxmlformats.org/officeDocument/2006/math">
                    <m:sSub>
                      <m:sSubPr>
                        <m:ctrlPr>
                          <a:rPr lang="en-US" sz="1800" i="1" kern="1200">
                            <a:solidFill>
                              <a:prstClr val="black"/>
                            </a:solidFill>
                            <a:latin typeface="Cambria Math" panose="02040503050406030204" pitchFamily="18" charset="0"/>
                            <a:ea typeface="+mn-ea"/>
                            <a:cs typeface="Times New Roman" panose="02020603050405020304" pitchFamily="18" charset="0"/>
                          </a:rPr>
                        </m:ctrlPr>
                      </m:sSubPr>
                      <m:e>
                        <m:r>
                          <a:rPr lang="en-US" sz="1800" i="1" kern="1200">
                            <a:solidFill>
                              <a:prstClr val="black"/>
                            </a:solidFill>
                            <a:latin typeface="Cambria Math" panose="02040503050406030204" pitchFamily="18" charset="0"/>
                            <a:ea typeface="+mn-ea"/>
                            <a:cs typeface="Times New Roman" panose="02020603050405020304" pitchFamily="18" charset="0"/>
                          </a:rPr>
                          <m:t>𝑓</m:t>
                        </m:r>
                      </m:e>
                      <m:sub>
                        <m:r>
                          <a:rPr lang="en-US" sz="1800" i="1" kern="1200">
                            <a:solidFill>
                              <a:prstClr val="black"/>
                            </a:solidFill>
                            <a:latin typeface="Cambria Math" panose="02040503050406030204" pitchFamily="18" charset="0"/>
                            <a:ea typeface="+mn-ea"/>
                            <a:cs typeface="Times New Roman" panose="02020603050405020304" pitchFamily="18" charset="0"/>
                          </a:rPr>
                          <m:t>𝐿</m:t>
                        </m:r>
                      </m:sub>
                    </m:sSub>
                    <m:r>
                      <a:rPr lang="en-US" sz="1800" i="1" kern="1200">
                        <a:solidFill>
                          <a:prstClr val="black"/>
                        </a:solidFill>
                        <a:latin typeface="Cambria Math" panose="02040503050406030204" pitchFamily="18" charset="0"/>
                        <a:ea typeface="+mn-ea"/>
                        <a:cs typeface="Times New Roman" panose="02020603050405020304" pitchFamily="18" charset="0"/>
                      </a:rPr>
                      <m:t>=</m:t>
                    </m:r>
                    <m:f>
                      <m:fPr>
                        <m:ctrlPr>
                          <a:rPr lang="en-US" sz="1800" i="1" kern="1200">
                            <a:solidFill>
                              <a:prstClr val="black"/>
                            </a:solidFill>
                            <a:latin typeface="Cambria Math" panose="02040503050406030204" pitchFamily="18" charset="0"/>
                            <a:ea typeface="+mn-ea"/>
                            <a:cs typeface="Times New Roman" panose="02020603050405020304" pitchFamily="18" charset="0"/>
                          </a:rPr>
                        </m:ctrlPr>
                      </m:fPr>
                      <m:num>
                        <m:r>
                          <a:rPr lang="en-US" sz="1800" i="1" kern="1200">
                            <a:solidFill>
                              <a:prstClr val="black"/>
                            </a:solidFill>
                            <a:latin typeface="Cambria Math" panose="02040503050406030204" pitchFamily="18" charset="0"/>
                            <a:ea typeface="+mn-ea"/>
                            <a:cs typeface="Times New Roman" panose="02020603050405020304" pitchFamily="18" charset="0"/>
                          </a:rPr>
                          <m:t>𝑣</m:t>
                        </m:r>
                      </m:num>
                      <m:den>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𝜆</m:t>
                        </m:r>
                      </m:den>
                    </m:f>
                    <m:r>
                      <a:rPr lang="en-US" sz="1800" i="1" kern="1200">
                        <a:solidFill>
                          <a:prstClr val="black"/>
                        </a:solidFill>
                        <a:latin typeface="Cambria Math" panose="02040503050406030204" pitchFamily="18" charset="0"/>
                        <a:ea typeface="+mn-ea"/>
                        <a:cs typeface="Times New Roman" panose="02020603050405020304" pitchFamily="18" charset="0"/>
                      </a:rPr>
                      <m:t>=</m:t>
                    </m:r>
                    <m:f>
                      <m:fPr>
                        <m:ctrlPr>
                          <a:rPr lang="en-US" sz="1800" i="1" kern="1200">
                            <a:solidFill>
                              <a:prstClr val="black"/>
                            </a:solidFill>
                            <a:latin typeface="Cambria Math" panose="02040503050406030204" pitchFamily="18" charset="0"/>
                            <a:ea typeface="+mn-ea"/>
                            <a:cs typeface="Times New Roman" panose="02020603050405020304" pitchFamily="18" charset="0"/>
                          </a:rPr>
                        </m:ctrlPr>
                      </m:fPr>
                      <m:num>
                        <m:r>
                          <a:rPr lang="en-US" sz="1800" i="1" kern="1200">
                            <a:solidFill>
                              <a:prstClr val="black"/>
                            </a:solidFill>
                            <a:latin typeface="Cambria Math" panose="02040503050406030204" pitchFamily="18" charset="0"/>
                            <a:ea typeface="+mn-ea"/>
                            <a:cs typeface="Times New Roman" panose="02020603050405020304" pitchFamily="18" charset="0"/>
                          </a:rPr>
                          <m:t>𝑣</m:t>
                        </m:r>
                      </m:num>
                      <m:den>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e>
                          <m:sub>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𝑆</m:t>
                            </m:r>
                          </m:sub>
                        </m:sSub>
                      </m:den>
                    </m:f>
                    <m:sSub>
                      <m:sSubPr>
                        <m:ctrlP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𝑓</m:t>
                        </m:r>
                      </m:e>
                      <m:sub>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𝑠</m:t>
                        </m:r>
                      </m:sub>
                    </m:sSub>
                  </m:oMath>
                </a14:m>
                <a:endParaRPr lang="en-US" sz="1800" kern="1200" dirty="0">
                  <a:solidFill>
                    <a:prstClr val="black"/>
                  </a:solidFill>
                  <a:latin typeface="Times New Roman" panose="02020603050405020304" pitchFamily="18" charset="0"/>
                  <a:ea typeface="+mn-ea"/>
                  <a:cs typeface="Times New Roman" panose="02020603050405020304" pitchFamily="18"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185747" y="1533395"/>
                <a:ext cx="3873871" cy="4332404"/>
              </a:xfrm>
              <a:prstGeom prst="rect">
                <a:avLst/>
              </a:prstGeom>
              <a:blipFill>
                <a:blip r:embed="rId2"/>
                <a:stretch>
                  <a:fillRect l="-1097" t="-702" r="-2508"/>
                </a:stretch>
              </a:blipFill>
              <a:ln>
                <a:solidFill>
                  <a:schemeClr val="tx1"/>
                </a:solidFill>
              </a:ln>
            </p:spPr>
            <p:txBody>
              <a:bodyPr/>
              <a:lstStyle/>
              <a:p>
                <a:r>
                  <a:rPr lang="en-US">
                    <a:noFill/>
                  </a:rPr>
                  <a:t> </a:t>
                </a:r>
              </a:p>
            </p:txBody>
          </p:sp>
        </mc:Fallback>
      </mc:AlternateContent>
      <p:grpSp>
        <p:nvGrpSpPr>
          <p:cNvPr id="5" name="Group 4"/>
          <p:cNvGrpSpPr/>
          <p:nvPr/>
        </p:nvGrpSpPr>
        <p:grpSpPr>
          <a:xfrm>
            <a:off x="4105036" y="1634661"/>
            <a:ext cx="4943675" cy="3418255"/>
            <a:chOff x="5668892" y="874939"/>
            <a:chExt cx="6591566" cy="4557673"/>
          </a:xfrm>
        </p:grpSpPr>
        <p:sp>
          <p:nvSpPr>
            <p:cNvPr id="10" name="TextBox 9"/>
            <p:cNvSpPr txBox="1"/>
            <p:nvPr/>
          </p:nvSpPr>
          <p:spPr>
            <a:xfrm>
              <a:off x="8496166" y="874939"/>
              <a:ext cx="2166873" cy="492443"/>
            </a:xfrm>
            <a:prstGeom prst="rect">
              <a:avLst/>
            </a:prstGeom>
            <a:noFill/>
            <a:ln>
              <a:solidFill>
                <a:schemeClr val="tx1"/>
              </a:solidFill>
            </a:ln>
          </p:spPr>
          <p:txBody>
            <a:bodyPr wrap="square" rtlCol="0">
              <a:spAutoFit/>
            </a:bodyPr>
            <a:lstStyle/>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Moving Source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8892" y="1515851"/>
              <a:ext cx="6591566" cy="3872720"/>
            </a:xfrm>
            <a:prstGeom prst="rect">
              <a:avLst/>
            </a:prstGeom>
          </p:spPr>
        </p:pic>
        <p:sp>
          <p:nvSpPr>
            <p:cNvPr id="3" name="Rectangle 2"/>
            <p:cNvSpPr/>
            <p:nvPr/>
          </p:nvSpPr>
          <p:spPr>
            <a:xfrm>
              <a:off x="7197848" y="3559813"/>
              <a:ext cx="278717" cy="347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a:solidFill>
                  <a:prstClr val="white"/>
                </a:solidFill>
                <a:latin typeface="Calibri" panose="020F0502020204030204"/>
              </a:endParaRPr>
            </a:p>
          </p:txBody>
        </p:sp>
        <p:sp>
          <p:nvSpPr>
            <p:cNvPr id="12" name="Rectangle 11"/>
            <p:cNvSpPr/>
            <p:nvPr/>
          </p:nvSpPr>
          <p:spPr>
            <a:xfrm>
              <a:off x="5668892" y="5225539"/>
              <a:ext cx="942171" cy="2070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a:solidFill>
                  <a:prstClr val="white"/>
                </a:solidFill>
                <a:latin typeface="Calibri" panose="020F0502020204030204"/>
              </a:endParaRPr>
            </a:p>
          </p:txBody>
        </p:sp>
      </p:grpSp>
    </p:spTree>
    <p:extLst>
      <p:ext uri="{BB962C8B-B14F-4D97-AF65-F5344CB8AC3E}">
        <p14:creationId xmlns:p14="http://schemas.microsoft.com/office/powerpoint/2010/main" val="26638506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_33_Figure.jpg"/>
          <p:cNvPicPr>
            <a:picLocks noChangeAspect="1"/>
          </p:cNvPicPr>
          <p:nvPr/>
        </p:nvPicPr>
        <p:blipFill rotWithShape="1">
          <a:blip r:embed="rId3">
            <a:extLst>
              <a:ext uri="{28A0092B-C50C-407E-A947-70E740481C1C}">
                <a14:useLocalDpi xmlns:a14="http://schemas.microsoft.com/office/drawing/2010/main" val="0"/>
              </a:ext>
            </a:extLst>
          </a:blip>
          <a:srcRect b="3559"/>
          <a:stretch/>
        </p:blipFill>
        <p:spPr>
          <a:xfrm>
            <a:off x="3159480" y="2637735"/>
            <a:ext cx="5864443" cy="3322907"/>
          </a:xfrm>
          <a:prstGeom prst="rect">
            <a:avLst/>
          </a:prstGeom>
        </p:spPr>
      </p:pic>
      <p:sp>
        <p:nvSpPr>
          <p:cNvPr id="3"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a:cs typeface="Arial"/>
              </a:rPr>
              <a:t>© 2016 Pearson Education, Inc.</a:t>
            </a:r>
            <a:endParaRPr kumimoji="0" lang="en-GB" sz="9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Arial"/>
            </a:endParaRPr>
          </a:p>
        </p:txBody>
      </p:sp>
      <mc:AlternateContent xmlns:mc="http://schemas.openxmlformats.org/markup-compatibility/2006" xmlns:a14="http://schemas.microsoft.com/office/drawing/2010/main">
        <mc:Choice Requires="a14">
          <p:sp>
            <p:nvSpPr>
              <p:cNvPr id="4" name="TextBox 3"/>
              <p:cNvSpPr txBox="1"/>
              <p:nvPr/>
            </p:nvSpPr>
            <p:spPr>
              <a:xfrm>
                <a:off x="297762" y="882622"/>
                <a:ext cx="2993287" cy="697883"/>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𝜆</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𝑣</m:t>
                          </m:r>
                        </m:num>
                        <m:den>
                          <m:sSub>
                            <m:sSub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𝑓</m:t>
                              </m:r>
                            </m:e>
                            <m:sub>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𝑠</m:t>
                              </m:r>
                            </m:sub>
                          </m:sSub>
                        </m:den>
                      </m:f>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b>
                            <m:sSub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𝑣</m:t>
                              </m:r>
                            </m:e>
                            <m:sub>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𝑠</m:t>
                              </m:r>
                            </m:sub>
                          </m:sSub>
                        </m:num>
                        <m:den>
                          <m:sSub>
                            <m:sSub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𝑓</m:t>
                              </m:r>
                            </m:e>
                            <m:sub>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𝑠</m:t>
                              </m:r>
                            </m:sub>
                          </m:sSub>
                        </m:den>
                      </m:f>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𝑣</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𝑣</m:t>
                              </m:r>
                            </m:e>
                            <m:sub>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𝑠</m:t>
                              </m:r>
                            </m:sub>
                          </m:sSub>
                        </m:num>
                        <m:den>
                          <m:sSub>
                            <m:sSub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𝑓</m:t>
                              </m:r>
                            </m:e>
                            <m:sub>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𝑠</m:t>
                              </m:r>
                            </m:sub>
                          </m:sSub>
                        </m:den>
                      </m:f>
                    </m:oMath>
                  </m:oMathPara>
                </a14:m>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mn-cs"/>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297762" y="882622"/>
                <a:ext cx="2993287" cy="697883"/>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624291" y="2298588"/>
                <a:ext cx="1457963" cy="735586"/>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𝜆</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𝑣</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𝑣</m:t>
                              </m:r>
                            </m:e>
                            <m:sub>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𝑠</m:t>
                              </m:r>
                            </m:sub>
                          </m:sSub>
                        </m:num>
                        <m:den>
                          <m:sSub>
                            <m:sSub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𝑓</m:t>
                              </m:r>
                            </m:e>
                            <m:sub>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𝑠</m:t>
                              </m:r>
                            </m:sub>
                          </m:sSub>
                        </m:den>
                      </m:f>
                    </m:oMath>
                  </m:oMathPara>
                </a14:m>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mn-cs"/>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624291" y="2298588"/>
                <a:ext cx="1457963" cy="735586"/>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34016" y="5356474"/>
                <a:ext cx="3353547" cy="733278"/>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cs typeface="+mn-cs"/>
                            </a:rPr>
                          </m:ctrlPr>
                        </m:sSubPr>
                        <m: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cs typeface="+mn-cs"/>
                            </a:rPr>
                            <m:t>𝑓</m:t>
                          </m:r>
                        </m:e>
                        <m:sub>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cs typeface="+mn-cs"/>
                            </a:rPr>
                            <m:t>𝐿</m:t>
                          </m:r>
                        </m:sub>
                      </m:sSub>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cs typeface="+mn-cs"/>
                        </a:rPr>
                        <m:t>=</m:t>
                      </m:r>
                      <m:r>
                        <a:rPr kumimoji="0" lang="en-US" sz="2400" b="1" i="1" u="none" strike="noStrike" kern="1200" cap="none" spc="0" normalizeH="0" baseline="0" noProof="0">
                          <a:ln>
                            <a:noFill/>
                          </a:ln>
                          <a:solidFill>
                            <a:srgbClr val="000000"/>
                          </a:solidFill>
                          <a:effectLst/>
                          <a:uLnTx/>
                          <a:uFillTx/>
                          <a:latin typeface="Cambria Math" panose="02040503050406030204" pitchFamily="18" charset="0"/>
                          <a:cs typeface="+mn-cs"/>
                        </a:rPr>
                        <m:t>=</m:t>
                      </m:r>
                      <m:f>
                        <m:fPr>
                          <m:ctrlPr>
                            <a:rPr kumimoji="0" lang="en-US" sz="2400" b="1" i="1" u="none" strike="noStrike" kern="1200" cap="none" spc="0" normalizeH="0" baseline="0" noProof="0">
                              <a:ln>
                                <a:noFill/>
                              </a:ln>
                              <a:solidFill>
                                <a:srgbClr val="000000"/>
                              </a:solidFill>
                              <a:effectLst/>
                              <a:uLnTx/>
                              <a:uFillTx/>
                              <a:latin typeface="Cambria Math" panose="02040503050406030204" pitchFamily="18" charset="0"/>
                              <a:cs typeface="+mn-cs"/>
                            </a:rPr>
                          </m:ctrlPr>
                        </m:fPr>
                        <m:num>
                          <m:r>
                            <a:rPr kumimoji="0" lang="en-US" sz="2400" b="1" i="1" u="none" strike="noStrike" kern="1200" cap="none" spc="0" normalizeH="0" baseline="0" noProof="0">
                              <a:ln>
                                <a:noFill/>
                              </a:ln>
                              <a:solidFill>
                                <a:srgbClr val="000000"/>
                              </a:solidFill>
                              <a:effectLst/>
                              <a:uLnTx/>
                              <a:uFillTx/>
                              <a:latin typeface="Cambria Math" panose="02040503050406030204" pitchFamily="18" charset="0"/>
                              <a:cs typeface="+mn-cs"/>
                            </a:rPr>
                            <m:t>𝑣</m:t>
                          </m:r>
                          <m:r>
                            <a:rPr kumimoji="0" lang="en-US" sz="2400" b="1" i="1" u="none" strike="noStrike" kern="1200" cap="none" spc="0" normalizeH="0" baseline="0" noProof="0">
                              <a:ln>
                                <a:noFill/>
                              </a:ln>
                              <a:solidFill>
                                <a:srgbClr val="000000"/>
                              </a:solidFill>
                              <a:effectLst/>
                              <a:uLnTx/>
                              <a:uFillTx/>
                              <a:latin typeface="Cambria Math" panose="02040503050406030204" pitchFamily="18" charset="0"/>
                              <a:cs typeface="+mn-cs"/>
                            </a:rPr>
                            <m:t>+</m:t>
                          </m:r>
                          <m:sSub>
                            <m:sSubPr>
                              <m:ctrlPr>
                                <a:rPr kumimoji="0" lang="en-US" sz="2400" b="1"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r>
                                <a:rPr kumimoji="0" lang="en-US" sz="2400" b="1" i="1" u="none" strike="noStrike" kern="1200" cap="none" spc="0" normalizeH="0" baseline="0" noProof="0">
                                  <a:ln>
                                    <a:noFill/>
                                  </a:ln>
                                  <a:solidFill>
                                    <a:srgbClr val="000000"/>
                                  </a:solidFill>
                                  <a:effectLst/>
                                  <a:uLnTx/>
                                  <a:uFillTx/>
                                  <a:latin typeface="Cambria Math" panose="02040503050406030204" pitchFamily="18" charset="0"/>
                                  <a:cs typeface="+mn-cs"/>
                                </a:rPr>
                                <m:t>𝑣</m:t>
                              </m:r>
                            </m:e>
                            <m:sub>
                              <m:r>
                                <a:rPr kumimoji="0" lang="en-US" sz="2400" b="1" i="1" u="none" strike="noStrike" kern="1200" cap="none" spc="0" normalizeH="0" baseline="0" noProof="0">
                                  <a:ln>
                                    <a:noFill/>
                                  </a:ln>
                                  <a:solidFill>
                                    <a:srgbClr val="000000"/>
                                  </a:solidFill>
                                  <a:effectLst/>
                                  <a:uLnTx/>
                                  <a:uFillTx/>
                                  <a:latin typeface="Cambria Math" panose="02040503050406030204" pitchFamily="18" charset="0"/>
                                  <a:cs typeface="+mn-cs"/>
                                </a:rPr>
                                <m:t>𝐿</m:t>
                              </m:r>
                            </m:sub>
                          </m:sSub>
                        </m:num>
                        <m:den>
                          <m:r>
                            <a:rPr kumimoji="0" lang="en-US" sz="24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𝜆</m:t>
                          </m:r>
                        </m:den>
                      </m:f>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cs typeface="+mn-cs"/>
                            </a:rPr>
                          </m:ctrlPr>
                        </m:fPr>
                        <m:num>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cs typeface="+mn-cs"/>
                            </a:rPr>
                            <m:t>𝑣</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cs typeface="+mn-cs"/>
                            </a:rPr>
                            <m:t>+</m:t>
                          </m:r>
                          <m:sSub>
                            <m:sSub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cs typeface="+mn-cs"/>
                                </a:rPr>
                              </m:ctrlPr>
                            </m:sSubPr>
                            <m: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cs typeface="+mn-cs"/>
                                </a:rPr>
                                <m:t>𝑣</m:t>
                              </m:r>
                            </m:e>
                            <m:sub>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cs typeface="+mn-cs"/>
                                </a:rPr>
                                <m:t>𝐿</m:t>
                              </m:r>
                            </m:sub>
                          </m:sSub>
                        </m:num>
                        <m:den>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cs typeface="+mn-cs"/>
                            </a:rPr>
                            <m:t>𝑣</m:t>
                          </m:r>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cs typeface="+mn-cs"/>
                            </a:rPr>
                            <m:t>±</m:t>
                          </m:r>
                          <m:sSub>
                            <m:sSub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cs typeface="+mn-cs"/>
                                </a:rPr>
                              </m:ctrlPr>
                            </m:sSubPr>
                            <m: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cs typeface="+mn-cs"/>
                                </a:rPr>
                                <m:t>𝑣</m:t>
                              </m:r>
                            </m:e>
                            <m:sub>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cs typeface="+mn-cs"/>
                                </a:rPr>
                                <m:t>𝑠</m:t>
                              </m:r>
                            </m:sub>
                          </m:sSub>
                        </m:den>
                      </m:f>
                      <m:sSub>
                        <m:sSubPr>
                          <m:ctrlP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cs typeface="+mn-cs"/>
                            </a:rPr>
                          </m:ctrlPr>
                        </m:sSubPr>
                        <m: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cs typeface="+mn-cs"/>
                            </a:rPr>
                            <m:t>𝑓</m:t>
                          </m:r>
                        </m:e>
                        <m:sub>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cs typeface="+mn-cs"/>
                            </a:rPr>
                            <m:t>𝑠</m:t>
                          </m:r>
                        </m:sub>
                      </m:sSub>
                    </m:oMath>
                  </m:oMathPara>
                </a14:m>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mn-cs"/>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34016" y="5356474"/>
                <a:ext cx="3353547" cy="733278"/>
              </a:xfrm>
              <a:prstGeom prst="rect">
                <a:avLst/>
              </a:prstGeom>
              <a:blipFill>
                <a:blip r:embed="rId6"/>
                <a:stretch>
                  <a:fillRect/>
                </a:stretch>
              </a:blipFill>
            </p:spPr>
            <p:txBody>
              <a:bodyPr/>
              <a:lstStyle/>
              <a:p>
                <a:r>
                  <a:rPr lang="en-US">
                    <a:noFill/>
                  </a:rPr>
                  <a:t> </a:t>
                </a:r>
              </a:p>
            </p:txBody>
          </p:sp>
        </mc:Fallback>
      </mc:AlternateContent>
      <p:sp>
        <p:nvSpPr>
          <p:cNvPr id="7" name="TextBox 6"/>
          <p:cNvSpPr txBox="1"/>
          <p:nvPr/>
        </p:nvSpPr>
        <p:spPr>
          <a:xfrm>
            <a:off x="525518" y="0"/>
            <a:ext cx="7159192"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a:cs typeface="Arial" panose="020B0604020202020204" pitchFamily="34" charset="0"/>
              </a:rPr>
              <a:t>moving source</a:t>
            </a:r>
          </a:p>
        </p:txBody>
      </p:sp>
      <mc:AlternateContent xmlns:mc="http://schemas.openxmlformats.org/markup-compatibility/2006" xmlns:a14="http://schemas.microsoft.com/office/drawing/2010/main">
        <mc:Choice Requires="a14">
          <p:sp>
            <p:nvSpPr>
              <p:cNvPr id="9" name="TextBox 8"/>
              <p:cNvSpPr txBox="1"/>
              <p:nvPr/>
            </p:nvSpPr>
            <p:spPr>
              <a:xfrm>
                <a:off x="4004441" y="295694"/>
                <a:ext cx="5139559" cy="154157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mn-cs"/>
                  </a:rPr>
                  <a:t>During 1cycle the wave travels </a:t>
                </a:r>
                <a14:m>
                  <m:oMath xmlns:m="http://schemas.openxmlformats.org/officeDocument/2006/math">
                    <m:f>
                      <m:fPr>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𝑣</m:t>
                        </m:r>
                      </m:num>
                      <m:den>
                        <m:sSub>
                          <m:sSubPr>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𝑓</m:t>
                            </m:r>
                          </m:e>
                          <m:sub>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𝑠</m:t>
                            </m:r>
                          </m:sub>
                        </m:sSub>
                      </m:den>
                    </m:f>
                  </m:oMath>
                </a14:m>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mn-cs"/>
                  </a:rPr>
                  <a:t>  and the displacement of the source is </a:t>
                </a:r>
                <a14:m>
                  <m:oMath xmlns:m="http://schemas.openxmlformats.org/officeDocument/2006/math">
                    <m:f>
                      <m:fPr>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sSub>
                          <m:sSubPr>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𝑣</m:t>
                            </m:r>
                          </m:e>
                          <m:sub>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𝑠</m:t>
                            </m:r>
                          </m:sub>
                        </m:sSub>
                      </m:num>
                      <m:den>
                        <m:sSub>
                          <m:sSubPr>
                            <m:ctrlP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𝑓</m:t>
                            </m:r>
                          </m:e>
                          <m:sub>
                            <m:r>
                              <a:rPr kumimoji="0" lang="en-US" sz="24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𝑠</m:t>
                            </m:r>
                          </m:sub>
                        </m:sSub>
                      </m:den>
                    </m:f>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oMath>
                </a14:m>
                <a:endPar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mn-cs"/>
                  </a:rPr>
                  <a:t>Wavelength= distance between crests</a:t>
                </a:r>
              </a:p>
            </p:txBody>
          </p:sp>
        </mc:Choice>
        <mc:Fallback xmlns="">
          <p:sp>
            <p:nvSpPr>
              <p:cNvPr id="9" name="TextBox 8"/>
              <p:cNvSpPr txBox="1">
                <a:spLocks noRot="1" noChangeAspect="1" noMove="1" noResize="1" noEditPoints="1" noAdjustHandles="1" noChangeArrowheads="1" noChangeShapeType="1" noTextEdit="1"/>
              </p:cNvSpPr>
              <p:nvPr/>
            </p:nvSpPr>
            <p:spPr>
              <a:xfrm>
                <a:off x="4004441" y="295694"/>
                <a:ext cx="5139559" cy="1541576"/>
              </a:xfrm>
              <a:prstGeom prst="rect">
                <a:avLst/>
              </a:prstGeom>
              <a:blipFill>
                <a:blip r:embed="rId7"/>
                <a:stretch>
                  <a:fillRect l="-1898" t="-397" r="-2017" b="-8730"/>
                </a:stretch>
              </a:blipFill>
            </p:spPr>
            <p:txBody>
              <a:bodyPr/>
              <a:lstStyle/>
              <a:p>
                <a:r>
                  <a:rPr lang="en-US">
                    <a:noFill/>
                  </a:rPr>
                  <a:t> </a:t>
                </a:r>
              </a:p>
            </p:txBody>
          </p:sp>
        </mc:Fallback>
      </mc:AlternateContent>
      <p:sp>
        <p:nvSpPr>
          <p:cNvPr id="10" name="TextBox 9"/>
          <p:cNvSpPr txBox="1"/>
          <p:nvPr/>
        </p:nvSpPr>
        <p:spPr>
          <a:xfrm>
            <a:off x="568221" y="387649"/>
            <a:ext cx="2329823"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mn-cs"/>
              </a:rPr>
              <a:t>before source</a:t>
            </a:r>
          </a:p>
        </p:txBody>
      </p:sp>
      <p:sp>
        <p:nvSpPr>
          <p:cNvPr id="11" name="TextBox 10"/>
          <p:cNvSpPr txBox="1"/>
          <p:nvPr/>
        </p:nvSpPr>
        <p:spPr>
          <a:xfrm>
            <a:off x="525518" y="1796743"/>
            <a:ext cx="2339626"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mn-cs"/>
              </a:rPr>
              <a:t>behind source</a:t>
            </a:r>
          </a:p>
        </p:txBody>
      </p:sp>
    </p:spTree>
    <p:extLst>
      <p:ext uri="{BB962C8B-B14F-4D97-AF65-F5344CB8AC3E}">
        <p14:creationId xmlns:p14="http://schemas.microsoft.com/office/powerpoint/2010/main" val="14177740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56582" y="416098"/>
            <a:ext cx="2948453" cy="646331"/>
          </a:xfrm>
          <a:prstGeom prst="rect">
            <a:avLst/>
          </a:prstGeom>
          <a:noFill/>
          <a:ln>
            <a:solidFill>
              <a:schemeClr val="tx1"/>
            </a:solidFill>
          </a:ln>
        </p:spPr>
        <p:txBody>
          <a:bodyPr wrap="square" rtlCol="0">
            <a:spAutoFit/>
          </a:bodyPr>
          <a:lstStyle/>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The Doppler Effect Continued</a:t>
            </a:r>
          </a:p>
        </p:txBody>
      </p:sp>
      <mc:AlternateContent xmlns:mc="http://schemas.openxmlformats.org/markup-compatibility/2006" xmlns:a14="http://schemas.microsoft.com/office/drawing/2010/main">
        <mc:Choice Requires="a14">
          <p:sp>
            <p:nvSpPr>
              <p:cNvPr id="11" name="TextBox 10"/>
              <p:cNvSpPr txBox="1"/>
              <p:nvPr/>
            </p:nvSpPr>
            <p:spPr>
              <a:xfrm>
                <a:off x="149415" y="1437652"/>
                <a:ext cx="3873871" cy="2684133"/>
              </a:xfrm>
              <a:prstGeom prst="rect">
                <a:avLst/>
              </a:prstGeom>
              <a:noFill/>
              <a:ln>
                <a:solidFill>
                  <a:schemeClr val="tx1"/>
                </a:solidFill>
              </a:ln>
            </p:spPr>
            <p:txBody>
              <a:bodyPr wrap="square" rtlCol="0">
                <a:spAutoFit/>
              </a:bodyPr>
              <a:lstStyle/>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What if both the source and the listener are moving?</a:t>
                </a:r>
              </a:p>
              <a:p>
                <a:pPr defTabSz="685800"/>
                <a:endParaRPr lang="en-US" sz="600" kern="1200" dirty="0">
                  <a:solidFill>
                    <a:prstClr val="black"/>
                  </a:solidFill>
                  <a:latin typeface="Times New Roman" panose="02020603050405020304" pitchFamily="18" charset="0"/>
                  <a:ea typeface="+mn-ea"/>
                  <a:cs typeface="Times New Roman" panose="02020603050405020304" pitchFamily="18" charset="0"/>
                </a:endParaRP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What is the frequency of the sound that the listener hear?</a:t>
                </a:r>
              </a:p>
              <a:p>
                <a:pPr defTabSz="685800"/>
                <a:endParaRPr lang="en-US" sz="1800" kern="1200" dirty="0">
                  <a:solidFill>
                    <a:prstClr val="black"/>
                  </a:solidFill>
                  <a:latin typeface="Times New Roman" panose="02020603050405020304" pitchFamily="18" charset="0"/>
                  <a:ea typeface="+mn-ea"/>
                  <a:cs typeface="Times New Roman" panose="02020603050405020304" pitchFamily="18" charset="0"/>
                </a:endParaRPr>
              </a:p>
              <a:p>
                <a:pPr defTabSz="685800"/>
                <a:r>
                  <a:rPr lang="en-US" sz="1800" kern="1200" dirty="0">
                    <a:solidFill>
                      <a:prstClr val="black"/>
                    </a:solidFill>
                    <a:latin typeface="Calibri" panose="020F0502020204030204"/>
                    <a:ea typeface="+mn-ea"/>
                    <a:cs typeface="Times New Roman" panose="02020603050405020304" pitchFamily="18" charset="0"/>
                  </a:rPr>
                  <a:t>	</a:t>
                </a:r>
                <a14:m>
                  <m:oMath xmlns:m="http://schemas.openxmlformats.org/officeDocument/2006/math">
                    <m:sSub>
                      <m:sSubPr>
                        <m:ctrlPr>
                          <a:rPr lang="en-US" sz="1800" i="1" kern="1200">
                            <a:solidFill>
                              <a:srgbClr val="FF0000"/>
                            </a:solidFill>
                            <a:latin typeface="Cambria Math" panose="02040503050406030204" pitchFamily="18" charset="0"/>
                            <a:ea typeface="+mn-ea"/>
                            <a:cs typeface="Times New Roman" panose="02020603050405020304" pitchFamily="18" charset="0"/>
                          </a:rPr>
                        </m:ctrlPr>
                      </m:sSubPr>
                      <m:e>
                        <m:r>
                          <a:rPr lang="en-US" sz="1800" i="1" kern="1200">
                            <a:solidFill>
                              <a:srgbClr val="FF0000"/>
                            </a:solidFill>
                            <a:latin typeface="Cambria Math" panose="02040503050406030204" pitchFamily="18" charset="0"/>
                            <a:ea typeface="+mn-ea"/>
                            <a:cs typeface="Times New Roman" panose="02020603050405020304" pitchFamily="18" charset="0"/>
                          </a:rPr>
                          <m:t>𝑓</m:t>
                        </m:r>
                      </m:e>
                      <m:sub>
                        <m:r>
                          <a:rPr lang="en-US" sz="1800" i="1" kern="1200">
                            <a:solidFill>
                              <a:srgbClr val="FF0000"/>
                            </a:solidFill>
                            <a:latin typeface="Cambria Math" panose="02040503050406030204" pitchFamily="18" charset="0"/>
                            <a:ea typeface="+mn-ea"/>
                            <a:cs typeface="Times New Roman" panose="02020603050405020304" pitchFamily="18" charset="0"/>
                          </a:rPr>
                          <m:t>𝐿</m:t>
                        </m:r>
                      </m:sub>
                    </m:sSub>
                    <m:r>
                      <a:rPr lang="en-US" sz="1800" i="1" kern="1200">
                        <a:solidFill>
                          <a:srgbClr val="FF0000"/>
                        </a:solidFill>
                        <a:latin typeface="Cambria Math" panose="02040503050406030204" pitchFamily="18" charset="0"/>
                        <a:ea typeface="+mn-ea"/>
                        <a:cs typeface="Times New Roman" panose="02020603050405020304" pitchFamily="18" charset="0"/>
                      </a:rPr>
                      <m:t>=</m:t>
                    </m:r>
                    <m:f>
                      <m:fPr>
                        <m:ctrlPr>
                          <a:rPr lang="en-US" sz="1800" i="1" kern="1200">
                            <a:solidFill>
                              <a:srgbClr val="FF0000"/>
                            </a:solidFill>
                            <a:latin typeface="Cambria Math" panose="02040503050406030204" pitchFamily="18" charset="0"/>
                            <a:ea typeface="+mn-ea"/>
                            <a:cs typeface="Times New Roman" panose="02020603050405020304" pitchFamily="18" charset="0"/>
                          </a:rPr>
                        </m:ctrlPr>
                      </m:fPr>
                      <m:num>
                        <m:r>
                          <a:rPr lang="en-US" sz="1800" i="1" kern="120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𝑣</m:t>
                        </m:r>
                        <m:r>
                          <a:rPr lang="en-US" sz="1800" i="1" kern="120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1800" i="1" kern="120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1800" i="1" kern="120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𝑣</m:t>
                            </m:r>
                          </m:e>
                          <m:sub>
                            <m:r>
                              <a:rPr lang="en-US" sz="1800" i="1" kern="120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𝐿</m:t>
                            </m:r>
                          </m:sub>
                        </m:sSub>
                      </m:num>
                      <m:den>
                        <m:r>
                          <a:rPr lang="en-US" sz="1800" i="1" kern="120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𝜆</m:t>
                        </m:r>
                      </m:den>
                    </m:f>
                    <m:r>
                      <a:rPr lang="en-US" sz="1800" i="1" kern="1200">
                        <a:solidFill>
                          <a:srgbClr val="FF0000"/>
                        </a:solidFill>
                        <a:latin typeface="Cambria Math" panose="02040503050406030204" pitchFamily="18" charset="0"/>
                        <a:ea typeface="+mn-ea"/>
                        <a:cs typeface="Times New Roman" panose="02020603050405020304" pitchFamily="18" charset="0"/>
                      </a:rPr>
                      <m:t>=</m:t>
                    </m:r>
                    <m:f>
                      <m:fPr>
                        <m:ctrlPr>
                          <a:rPr lang="en-US" sz="1800" i="1" kern="1200">
                            <a:solidFill>
                              <a:srgbClr val="FF0000"/>
                            </a:solidFill>
                            <a:latin typeface="Cambria Math" panose="02040503050406030204" pitchFamily="18" charset="0"/>
                            <a:ea typeface="+mn-ea"/>
                            <a:cs typeface="Times New Roman" panose="02020603050405020304" pitchFamily="18" charset="0"/>
                          </a:rPr>
                        </m:ctrlPr>
                      </m:fPr>
                      <m:num>
                        <m:r>
                          <a:rPr lang="en-US" sz="1800" i="1" kern="120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𝑣</m:t>
                        </m:r>
                        <m:r>
                          <a:rPr lang="en-US" sz="1800" i="1" kern="120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1800" i="1" kern="120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1800" i="1" kern="120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𝑣</m:t>
                            </m:r>
                          </m:e>
                          <m:sub>
                            <m:r>
                              <a:rPr lang="en-US" sz="1800" i="1" kern="120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𝐿</m:t>
                            </m:r>
                          </m:sub>
                        </m:sSub>
                      </m:num>
                      <m:den>
                        <m:r>
                          <a:rPr lang="en-US" sz="1800" i="1" kern="120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𝑣</m:t>
                        </m:r>
                        <m:r>
                          <a:rPr lang="en-US" sz="1800" i="1" kern="120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1800" i="1" kern="120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1800" i="1" kern="120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𝑣</m:t>
                            </m:r>
                          </m:e>
                          <m:sub>
                            <m:r>
                              <a:rPr lang="en-US" sz="1800" i="1" kern="120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𝑆</m:t>
                            </m:r>
                          </m:sub>
                        </m:sSub>
                      </m:den>
                    </m:f>
                    <m:r>
                      <m:rPr>
                        <m:nor/>
                      </m:rPr>
                      <a:rPr lang="en-US" sz="1800" i="1" kern="1200" dirty="0">
                        <a:solidFill>
                          <a:srgbClr val="FF0000"/>
                        </a:solidFill>
                        <a:latin typeface="Times New Roman" panose="02020603050405020304" pitchFamily="18" charset="0"/>
                        <a:ea typeface="+mn-ea"/>
                        <a:cs typeface="Times New Roman" panose="02020603050405020304" pitchFamily="18" charset="0"/>
                      </a:rPr>
                      <m:t>f</m:t>
                    </m:r>
                    <m:r>
                      <m:rPr>
                        <m:nor/>
                      </m:rPr>
                      <a:rPr lang="en-US" sz="1800" kern="1200" baseline="-25000" dirty="0">
                        <a:solidFill>
                          <a:srgbClr val="FF0000"/>
                        </a:solidFill>
                        <a:latin typeface="Times New Roman" panose="02020603050405020304" pitchFamily="18" charset="0"/>
                        <a:ea typeface="+mn-ea"/>
                        <a:cs typeface="Times New Roman" panose="02020603050405020304" pitchFamily="18" charset="0"/>
                      </a:rPr>
                      <m:t>s</m:t>
                    </m:r>
                  </m:oMath>
                </a14:m>
                <a:r>
                  <a:rPr lang="en-US" sz="1800" kern="1200" dirty="0">
                    <a:solidFill>
                      <a:prstClr val="black"/>
                    </a:solidFill>
                    <a:latin typeface="Times New Roman" panose="02020603050405020304" pitchFamily="18" charset="0"/>
                    <a:ea typeface="+mn-ea"/>
                    <a:cs typeface="Times New Roman" panose="02020603050405020304" pitchFamily="18" charset="0"/>
                  </a:rPr>
                  <a:t>,</a:t>
                </a:r>
              </a:p>
              <a:p>
                <a:pPr defTabSz="685800"/>
                <a:endParaRPr lang="en-US" sz="1800" kern="1200" dirty="0">
                  <a:solidFill>
                    <a:prstClr val="black"/>
                  </a:solidFill>
                  <a:latin typeface="Times New Roman" panose="02020603050405020304" pitchFamily="18" charset="0"/>
                  <a:ea typeface="+mn-ea"/>
                  <a:cs typeface="Times New Roman" panose="02020603050405020304" pitchFamily="18" charset="0"/>
                </a:endParaRP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since 	</a:t>
                </a:r>
                <a14:m>
                  <m:oMath xmlns:m="http://schemas.openxmlformats.org/officeDocument/2006/math">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𝜆</m:t>
                    </m:r>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e>
                          <m:sub>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𝑆</m:t>
                            </m:r>
                          </m:sub>
                        </m:sSub>
                      </m:num>
                      <m:den>
                        <m:sSub>
                          <m:sSubPr>
                            <m:ctrlP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𝑓</m:t>
                            </m:r>
                          </m:e>
                          <m:sub>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𝑠</m:t>
                            </m:r>
                          </m:sub>
                        </m:sSub>
                      </m:den>
                    </m:f>
                  </m:oMath>
                </a14:m>
                <a:r>
                  <a:rPr lang="en-US" sz="1800" kern="1200" dirty="0">
                    <a:solidFill>
                      <a:prstClr val="black"/>
                    </a:solidFill>
                    <a:latin typeface="Times New Roman" panose="02020603050405020304" pitchFamily="18" charset="0"/>
                    <a:ea typeface="+mn-ea"/>
                    <a:cs typeface="Times New Roman" panose="02020603050405020304" pitchFamily="18" charset="0"/>
                  </a:rPr>
                  <a:t>.</a:t>
                </a:r>
              </a:p>
            </p:txBody>
          </p:sp>
        </mc:Choice>
        <mc:Fallback xmlns="">
          <p:sp>
            <p:nvSpPr>
              <p:cNvPr id="11" name="TextBox 10"/>
              <p:cNvSpPr txBox="1">
                <a:spLocks noRot="1" noChangeAspect="1" noMove="1" noResize="1" noEditPoints="1" noAdjustHandles="1" noChangeArrowheads="1" noChangeShapeType="1" noTextEdit="1"/>
              </p:cNvSpPr>
              <p:nvPr/>
            </p:nvSpPr>
            <p:spPr>
              <a:xfrm>
                <a:off x="149415" y="1437652"/>
                <a:ext cx="3873871" cy="2684133"/>
              </a:xfrm>
              <a:prstGeom prst="rect">
                <a:avLst/>
              </a:prstGeom>
              <a:blipFill>
                <a:blip r:embed="rId2"/>
                <a:stretch>
                  <a:fillRect l="-1256" t="-1131" r="-314"/>
                </a:stretch>
              </a:blipFill>
              <a:ln>
                <a:solidFill>
                  <a:schemeClr val="tx1"/>
                </a:solidFill>
              </a:ln>
            </p:spPr>
            <p:txBody>
              <a:bodyPr/>
              <a:lstStyle/>
              <a:p>
                <a:r>
                  <a:rPr lang="en-US">
                    <a:noFill/>
                  </a:rPr>
                  <a:t> </a:t>
                </a:r>
              </a:p>
            </p:txBody>
          </p:sp>
        </mc:Fallback>
      </mc:AlternateContent>
      <p:grpSp>
        <p:nvGrpSpPr>
          <p:cNvPr id="5" name="Group 4"/>
          <p:cNvGrpSpPr/>
          <p:nvPr/>
        </p:nvGrpSpPr>
        <p:grpSpPr>
          <a:xfrm>
            <a:off x="4100494" y="1041981"/>
            <a:ext cx="5016255" cy="3309898"/>
            <a:chOff x="5668892" y="1024157"/>
            <a:chExt cx="6688340" cy="4413197"/>
          </a:xfrm>
        </p:grpSpPr>
        <p:sp>
          <p:nvSpPr>
            <p:cNvPr id="10" name="TextBox 9"/>
            <p:cNvSpPr txBox="1"/>
            <p:nvPr/>
          </p:nvSpPr>
          <p:spPr>
            <a:xfrm>
              <a:off x="6880925" y="1024157"/>
              <a:ext cx="4741559" cy="492443"/>
            </a:xfrm>
            <a:prstGeom prst="rect">
              <a:avLst/>
            </a:prstGeom>
            <a:noFill/>
            <a:ln>
              <a:solidFill>
                <a:schemeClr val="tx1"/>
              </a:solidFill>
            </a:ln>
          </p:spPr>
          <p:txBody>
            <a:bodyPr wrap="square" rtlCol="0">
              <a:spAutoFit/>
            </a:bodyPr>
            <a:lstStyle/>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Moving source and moving listener</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5666" y="1564634"/>
              <a:ext cx="6591566" cy="3872720"/>
            </a:xfrm>
            <a:prstGeom prst="rect">
              <a:avLst/>
            </a:prstGeom>
          </p:spPr>
        </p:pic>
        <p:sp>
          <p:nvSpPr>
            <p:cNvPr id="12" name="Rectangle 11"/>
            <p:cNvSpPr/>
            <p:nvPr/>
          </p:nvSpPr>
          <p:spPr>
            <a:xfrm>
              <a:off x="5668892" y="5225539"/>
              <a:ext cx="942171" cy="2070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kern="1200">
                <a:solidFill>
                  <a:prstClr val="white"/>
                </a:solidFill>
                <a:latin typeface="Calibri" panose="020F0502020204030204"/>
              </a:endParaRPr>
            </a:p>
          </p:txBody>
        </p:sp>
      </p:grpSp>
      <mc:AlternateContent xmlns:mc="http://schemas.openxmlformats.org/markup-compatibility/2006" xmlns:a14="http://schemas.microsoft.com/office/drawing/2010/main">
        <mc:Choice Requires="a14">
          <p:sp>
            <p:nvSpPr>
              <p:cNvPr id="9" name="TextBox 8"/>
              <p:cNvSpPr txBox="1"/>
              <p:nvPr/>
            </p:nvSpPr>
            <p:spPr>
              <a:xfrm>
                <a:off x="286425" y="4348322"/>
                <a:ext cx="8624434" cy="1477328"/>
              </a:xfrm>
              <a:prstGeom prst="rect">
                <a:avLst/>
              </a:prstGeom>
              <a:noFill/>
              <a:ln>
                <a:solidFill>
                  <a:schemeClr val="tx1"/>
                </a:solidFill>
              </a:ln>
            </p:spPr>
            <p:txBody>
              <a:bodyPr wrap="square" rtlCol="0">
                <a:spAutoFit/>
              </a:bodyPr>
              <a:lstStyle/>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How to determine the signs of </a:t>
                </a:r>
                <a14:m>
                  <m:oMath xmlns:m="http://schemas.openxmlformats.org/officeDocument/2006/math">
                    <m:sSub>
                      <m:sSubPr>
                        <m:ctrlP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e>
                      <m:sub>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𝐿</m:t>
                        </m:r>
                      </m:sub>
                    </m:sSub>
                  </m:oMath>
                </a14:m>
                <a:r>
                  <a:rPr lang="en-US" sz="1800" kern="1200" dirty="0">
                    <a:solidFill>
                      <a:prstClr val="black"/>
                    </a:solidFill>
                    <a:latin typeface="Times New Roman" panose="02020603050405020304" pitchFamily="18" charset="0"/>
                    <a:ea typeface="+mn-ea"/>
                    <a:cs typeface="Times New Roman" panose="02020603050405020304" pitchFamily="18" charset="0"/>
                  </a:rPr>
                  <a:t> and </a:t>
                </a:r>
                <a14:m>
                  <m:oMath xmlns:m="http://schemas.openxmlformats.org/officeDocument/2006/math">
                    <m:sSub>
                      <m:sSubPr>
                        <m:ctrlP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e>
                      <m:sub>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𝑆</m:t>
                        </m:r>
                      </m:sub>
                    </m:sSub>
                  </m:oMath>
                </a14:m>
                <a:r>
                  <a:rPr lang="en-US" sz="1800" kern="1200" dirty="0">
                    <a:solidFill>
                      <a:prstClr val="black"/>
                    </a:solidFill>
                    <a:latin typeface="Times New Roman" panose="02020603050405020304" pitchFamily="18" charset="0"/>
                    <a:ea typeface="+mn-ea"/>
                    <a:cs typeface="Times New Roman" panose="02020603050405020304" pitchFamily="18" charset="0"/>
                  </a:rPr>
                  <a:t>?</a:t>
                </a: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General rule: moving closer leads to an increasing frequency, vice versa.</a:t>
                </a:r>
              </a:p>
              <a:p>
                <a:pPr defTabSz="685800"/>
                <a:endParaRPr lang="en-US" sz="1800" kern="1200" dirty="0">
                  <a:solidFill>
                    <a:prstClr val="black"/>
                  </a:solidFill>
                  <a:latin typeface="Times New Roman" panose="02020603050405020304" pitchFamily="18" charset="0"/>
                  <a:ea typeface="+mn-ea"/>
                  <a:cs typeface="Times New Roman" panose="02020603050405020304" pitchFamily="18" charset="0"/>
                </a:endParaRP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Therefore:	If listener moving toward source, </a:t>
                </a:r>
                <a14:m>
                  <m:oMath xmlns:m="http://schemas.openxmlformats.org/officeDocument/2006/math">
                    <m:sSub>
                      <m:sSubPr>
                        <m:ctrlP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e>
                      <m:sub>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𝐿</m:t>
                        </m:r>
                      </m:sub>
                    </m:sSub>
                  </m:oMath>
                </a14:m>
                <a:r>
                  <a:rPr lang="en-US" sz="1800" kern="1200" dirty="0">
                    <a:solidFill>
                      <a:prstClr val="black"/>
                    </a:solidFill>
                    <a:latin typeface="Times New Roman" panose="02020603050405020304" pitchFamily="18" charset="0"/>
                    <a:ea typeface="+mn-ea"/>
                    <a:cs typeface="Times New Roman" panose="02020603050405020304" pitchFamily="18" charset="0"/>
                  </a:rPr>
                  <a:t> is positive, and, vice versa.</a:t>
                </a:r>
              </a:p>
              <a:p>
                <a:pPr defTabSz="685800"/>
                <a:r>
                  <a:rPr lang="en-US" sz="1800" kern="1200" dirty="0">
                    <a:solidFill>
                      <a:prstClr val="black"/>
                    </a:solidFill>
                    <a:latin typeface="Times New Roman" panose="02020603050405020304" pitchFamily="18" charset="0"/>
                    <a:ea typeface="+mn-ea"/>
                    <a:cs typeface="Times New Roman" panose="02020603050405020304" pitchFamily="18" charset="0"/>
                  </a:rPr>
                  <a:t>		If source moving toward listener, </a:t>
                </a:r>
                <a14:m>
                  <m:oMath xmlns:m="http://schemas.openxmlformats.org/officeDocument/2006/math">
                    <m:sSub>
                      <m:sSubPr>
                        <m:ctrlP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e>
                      <m:sub>
                        <m:r>
                          <a:rPr lang="en-US" sz="18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𝑆</m:t>
                        </m:r>
                      </m:sub>
                    </m:sSub>
                  </m:oMath>
                </a14:m>
                <a:r>
                  <a:rPr lang="en-US" sz="1800" kern="1200" dirty="0">
                    <a:solidFill>
                      <a:prstClr val="black"/>
                    </a:solidFill>
                    <a:latin typeface="Times New Roman" panose="02020603050405020304" pitchFamily="18" charset="0"/>
                    <a:ea typeface="+mn-ea"/>
                    <a:cs typeface="Times New Roman" panose="02020603050405020304" pitchFamily="18" charset="0"/>
                  </a:rPr>
                  <a:t> is negative, and, vice versa.</a:t>
                </a:r>
              </a:p>
            </p:txBody>
          </p:sp>
        </mc:Choice>
        <mc:Fallback xmlns="">
          <p:sp>
            <p:nvSpPr>
              <p:cNvPr id="9" name="TextBox 8"/>
              <p:cNvSpPr txBox="1">
                <a:spLocks noRot="1" noChangeAspect="1" noMove="1" noResize="1" noEditPoints="1" noAdjustHandles="1" noChangeArrowheads="1" noChangeShapeType="1" noTextEdit="1"/>
              </p:cNvSpPr>
              <p:nvPr/>
            </p:nvSpPr>
            <p:spPr>
              <a:xfrm>
                <a:off x="286425" y="4348322"/>
                <a:ext cx="8624434" cy="1477328"/>
              </a:xfrm>
              <a:prstGeom prst="rect">
                <a:avLst/>
              </a:prstGeom>
              <a:blipFill>
                <a:blip r:embed="rId4"/>
                <a:stretch>
                  <a:fillRect l="-565" t="-1633" b="-4898"/>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22028030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358442"/>
            <a:ext cx="9144001" cy="2409689"/>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85E45EE-2588-488E-B968-15DF359490C1}"/>
                  </a:ext>
                </a:extLst>
              </p:cNvPr>
              <p:cNvSpPr txBox="1"/>
              <p:nvPr/>
            </p:nvSpPr>
            <p:spPr>
              <a:xfrm>
                <a:off x="472273" y="4242389"/>
                <a:ext cx="6390751" cy="1586845"/>
              </a:xfrm>
              <a:prstGeom prst="rect">
                <a:avLst/>
              </a:prstGeom>
              <a:noFill/>
            </p:spPr>
            <p:txBody>
              <a:bodyPr wrap="square" rtlCol="0">
                <a:spAutoFit/>
              </a:bodyPr>
              <a:lstStyle/>
              <a:p>
                <a:pPr defTabSz="685800"/>
                <a:r>
                  <a:rPr lang="en-US" sz="2400" kern="1200" dirty="0">
                    <a:solidFill>
                      <a:prstClr val="black"/>
                    </a:solidFill>
                    <a:latin typeface="Times New Roman" panose="02020603050405020304" pitchFamily="18" charset="0"/>
                    <a:ea typeface="+mn-ea"/>
                    <a:cs typeface="Times New Roman" panose="02020603050405020304" pitchFamily="18" charset="0"/>
                  </a:rPr>
                  <a:t>Therefore, the frequency the listener hears is:</a:t>
                </a:r>
              </a:p>
              <a:p>
                <a:pPr defTabSz="685800"/>
                <a:endParaRPr lang="en-US" sz="2400" kern="1200" dirty="0">
                  <a:solidFill>
                    <a:prstClr val="black"/>
                  </a:solidFill>
                  <a:latin typeface="Times New Roman" panose="02020603050405020304" pitchFamily="18" charset="0"/>
                  <a:ea typeface="+mn-ea"/>
                  <a:cs typeface="Times New Roman" panose="02020603050405020304" pitchFamily="18" charset="0"/>
                </a:endParaRPr>
              </a:p>
              <a:p>
                <a:pPr defTabSz="685800"/>
                <a:r>
                  <a:rPr lang="en-US" sz="2400" kern="1200" dirty="0">
                    <a:solidFill>
                      <a:prstClr val="black"/>
                    </a:solidFill>
                    <a:latin typeface="Times New Roman" panose="02020603050405020304" pitchFamily="18" charset="0"/>
                    <a:ea typeface="+mn-ea"/>
                    <a:cs typeface="Times New Roman" panose="02020603050405020304" pitchFamily="18" charset="0"/>
                  </a:rPr>
                  <a:t>	</a:t>
                </a:r>
                <a14:m>
                  <m:oMath xmlns:m="http://schemas.openxmlformats.org/officeDocument/2006/math">
                    <m:sSub>
                      <m:sSubPr>
                        <m:ctrlPr>
                          <a:rPr lang="en-US" sz="2400" i="1" kern="1200">
                            <a:solidFill>
                              <a:prstClr val="black"/>
                            </a:solidFill>
                            <a:latin typeface="Cambria Math" panose="02040503050406030204" pitchFamily="18" charset="0"/>
                            <a:ea typeface="+mn-ea"/>
                            <a:cs typeface="Times New Roman" panose="02020603050405020304" pitchFamily="18" charset="0"/>
                          </a:rPr>
                        </m:ctrlPr>
                      </m:sSubPr>
                      <m:e>
                        <m:r>
                          <a:rPr lang="en-US" sz="2400" i="1" kern="1200">
                            <a:solidFill>
                              <a:prstClr val="black"/>
                            </a:solidFill>
                            <a:latin typeface="Cambria Math" panose="02040503050406030204" pitchFamily="18" charset="0"/>
                            <a:ea typeface="+mn-ea"/>
                            <a:cs typeface="Times New Roman" panose="02020603050405020304" pitchFamily="18" charset="0"/>
                          </a:rPr>
                          <m:t>𝑓</m:t>
                        </m:r>
                      </m:e>
                      <m:sub>
                        <m:r>
                          <a:rPr lang="en-US" sz="2400" i="1" kern="1200">
                            <a:solidFill>
                              <a:prstClr val="black"/>
                            </a:solidFill>
                            <a:latin typeface="Cambria Math" panose="02040503050406030204" pitchFamily="18" charset="0"/>
                            <a:ea typeface="+mn-ea"/>
                            <a:cs typeface="Times New Roman" panose="02020603050405020304" pitchFamily="18" charset="0"/>
                          </a:rPr>
                          <m:t>𝐿</m:t>
                        </m:r>
                      </m:sub>
                    </m:sSub>
                    <m:r>
                      <a:rPr lang="en-US" sz="2400" i="1" kern="1200">
                        <a:solidFill>
                          <a:prstClr val="black"/>
                        </a:solidFill>
                        <a:latin typeface="Cambria Math" panose="02040503050406030204" pitchFamily="18" charset="0"/>
                        <a:ea typeface="+mn-ea"/>
                        <a:cs typeface="Times New Roman" panose="02020603050405020304" pitchFamily="18" charset="0"/>
                      </a:rPr>
                      <m:t>=</m:t>
                    </m:r>
                    <m:f>
                      <m:fPr>
                        <m:ctrlPr>
                          <a:rPr lang="en-US" sz="2400" i="1" kern="1200">
                            <a:solidFill>
                              <a:prstClr val="black"/>
                            </a:solidFill>
                            <a:latin typeface="Cambria Math" panose="02040503050406030204" pitchFamily="18" charset="0"/>
                            <a:ea typeface="+mn-ea"/>
                            <a:cs typeface="Times New Roman" panose="02020603050405020304" pitchFamily="18" charset="0"/>
                          </a:rPr>
                        </m:ctrlPr>
                      </m:fPr>
                      <m:num>
                        <m:r>
                          <a:rPr lang="en-US" sz="2400" i="1" kern="1200">
                            <a:solidFill>
                              <a:prstClr val="black"/>
                            </a:solidFill>
                            <a:latin typeface="Cambria Math" panose="02040503050406030204" pitchFamily="18" charset="0"/>
                            <a:ea typeface="+mn-ea"/>
                            <a:cs typeface="Times New Roman" panose="02020603050405020304" pitchFamily="18" charset="0"/>
                          </a:rPr>
                          <m:t>𝑣</m:t>
                        </m:r>
                      </m:num>
                      <m:den>
                        <m:r>
                          <a:rPr lang="en-US" sz="24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𝜆</m:t>
                        </m:r>
                      </m:den>
                    </m:f>
                    <m:r>
                      <a:rPr lang="en-US" sz="2400" i="1" kern="1200">
                        <a:solidFill>
                          <a:prstClr val="black"/>
                        </a:solidFill>
                        <a:latin typeface="Cambria Math" panose="02040503050406030204" pitchFamily="18" charset="0"/>
                        <a:ea typeface="+mn-ea"/>
                        <a:cs typeface="Times New Roman" panose="02020603050405020304" pitchFamily="18" charset="0"/>
                      </a:rPr>
                      <m:t>=</m:t>
                    </m:r>
                    <m:f>
                      <m:fPr>
                        <m:ctrlPr>
                          <a:rPr lang="en-US" sz="2400" i="1" kern="1200">
                            <a:solidFill>
                              <a:prstClr val="black"/>
                            </a:solidFill>
                            <a:latin typeface="Cambria Math" panose="02040503050406030204" pitchFamily="18" charset="0"/>
                            <a:ea typeface="+mn-ea"/>
                            <a:cs typeface="Times New Roman" panose="02020603050405020304" pitchFamily="18" charset="0"/>
                          </a:rPr>
                        </m:ctrlPr>
                      </m:fPr>
                      <m:num>
                        <m:r>
                          <a:rPr lang="en-US" sz="2400" i="1" kern="1200">
                            <a:solidFill>
                              <a:prstClr val="black"/>
                            </a:solidFill>
                            <a:latin typeface="Cambria Math" panose="02040503050406030204" pitchFamily="18" charset="0"/>
                            <a:ea typeface="+mn-ea"/>
                            <a:cs typeface="Times New Roman" panose="02020603050405020304" pitchFamily="18" charset="0"/>
                          </a:rPr>
                          <m:t>𝑣</m:t>
                        </m:r>
                      </m:num>
                      <m:den>
                        <m:r>
                          <a:rPr lang="en-US" sz="24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r>
                          <a:rPr lang="en-US" sz="24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24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24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e>
                          <m:sub>
                            <m:r>
                              <a:rPr lang="en-US" sz="24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𝑆</m:t>
                            </m:r>
                          </m:sub>
                        </m:sSub>
                      </m:den>
                    </m:f>
                    <m:sSub>
                      <m:sSubPr>
                        <m:ctrlPr>
                          <a:rPr lang="en-US" sz="24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24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𝑓</m:t>
                        </m:r>
                      </m:e>
                      <m:sub>
                        <m:r>
                          <a:rPr lang="en-US" sz="2400" i="1" kern="12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𝑠</m:t>
                        </m:r>
                      </m:sub>
                    </m:sSub>
                  </m:oMath>
                </a14:m>
                <a:endParaRPr lang="en-US" sz="2400" kern="1200" dirty="0">
                  <a:solidFill>
                    <a:prstClr val="black"/>
                  </a:solidFill>
                  <a:latin typeface="Times New Roman" panose="02020603050405020304" pitchFamily="18" charset="0"/>
                  <a:ea typeface="+mn-ea"/>
                  <a:cs typeface="Times New Roman" panose="02020603050405020304" pitchFamily="18" charset="0"/>
                </a:endParaRPr>
              </a:p>
              <a:p>
                <a:endParaRPr lang="en-US" dirty="0"/>
              </a:p>
            </p:txBody>
          </p:sp>
        </mc:Choice>
        <mc:Fallback xmlns="">
          <p:sp>
            <p:nvSpPr>
              <p:cNvPr id="5" name="TextBox 4">
                <a:extLst>
                  <a:ext uri="{FF2B5EF4-FFF2-40B4-BE49-F238E27FC236}">
                    <a16:creationId xmlns:a16="http://schemas.microsoft.com/office/drawing/2014/main" id="{B85E45EE-2588-488E-B968-15DF359490C1}"/>
                  </a:ext>
                </a:extLst>
              </p:cNvPr>
              <p:cNvSpPr txBox="1">
                <a:spLocks noRot="1" noChangeAspect="1" noMove="1" noResize="1" noEditPoints="1" noAdjustHandles="1" noChangeArrowheads="1" noChangeShapeType="1" noTextEdit="1"/>
              </p:cNvSpPr>
              <p:nvPr/>
            </p:nvSpPr>
            <p:spPr>
              <a:xfrm>
                <a:off x="472273" y="4242389"/>
                <a:ext cx="6390751" cy="1586845"/>
              </a:xfrm>
              <a:prstGeom prst="rect">
                <a:avLst/>
              </a:prstGeom>
              <a:blipFill>
                <a:blip r:embed="rId3"/>
                <a:stretch>
                  <a:fillRect l="-1430" t="-3077"/>
                </a:stretch>
              </a:blipFill>
            </p:spPr>
            <p:txBody>
              <a:bodyPr/>
              <a:lstStyle/>
              <a:p>
                <a:r>
                  <a:rPr lang="en-US">
                    <a:noFill/>
                  </a:rPr>
                  <a:t> </a:t>
                </a:r>
              </a:p>
            </p:txBody>
          </p:sp>
        </mc:Fallback>
      </mc:AlternateContent>
    </p:spTree>
    <p:extLst>
      <p:ext uri="{BB962C8B-B14F-4D97-AF65-F5344CB8AC3E}">
        <p14:creationId xmlns:p14="http://schemas.microsoft.com/office/powerpoint/2010/main" val="960266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29244" y="1790851"/>
            <a:ext cx="7890320" cy="2329091"/>
          </a:xfrm>
          <a:prstGeom prst="rect">
            <a:avLst/>
          </a:prstGeom>
        </p:spPr>
      </p:pic>
      <p:sp>
        <p:nvSpPr>
          <p:cNvPr id="3" name="TextBox 2">
            <a:extLst>
              <a:ext uri="{FF2B5EF4-FFF2-40B4-BE49-F238E27FC236}">
                <a16:creationId xmlns:a16="http://schemas.microsoft.com/office/drawing/2014/main" id="{8E14B879-9721-48F7-A0BC-B3CEDB6527BC}"/>
              </a:ext>
            </a:extLst>
          </p:cNvPr>
          <p:cNvSpPr txBox="1"/>
          <p:nvPr/>
        </p:nvSpPr>
        <p:spPr>
          <a:xfrm>
            <a:off x="1052622" y="5380041"/>
            <a:ext cx="7400260" cy="584775"/>
          </a:xfrm>
          <a:prstGeom prst="rect">
            <a:avLst/>
          </a:prstGeom>
          <a:noFill/>
        </p:spPr>
        <p:txBody>
          <a:bodyPr wrap="square" rtlCol="0">
            <a:spAutoFit/>
          </a:bodyPr>
          <a:lstStyle/>
          <a:p>
            <a:r>
              <a:rPr lang="en-US" sz="1800" kern="1200" dirty="0">
                <a:solidFill>
                  <a:srgbClr val="FF0000"/>
                </a:solidFill>
                <a:latin typeface="Times New Roman" panose="02020603050405020304" pitchFamily="18" charset="0"/>
                <a:ea typeface="+mn-ea"/>
                <a:cs typeface="Times New Roman" panose="02020603050405020304" pitchFamily="18" charset="0"/>
              </a:rPr>
              <a:t>General rule: moving closer leads to an increasing frequency, vice versa.</a:t>
            </a:r>
          </a:p>
          <a:p>
            <a:endParaRPr lang="en-US" dirty="0"/>
          </a:p>
        </p:txBody>
      </p:sp>
    </p:spTree>
    <p:extLst>
      <p:ext uri="{BB962C8B-B14F-4D97-AF65-F5344CB8AC3E}">
        <p14:creationId xmlns:p14="http://schemas.microsoft.com/office/powerpoint/2010/main" val="179127595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46331"/>
          </a:xfrm>
        </p:spPr>
        <p:txBody>
          <a:bodyPr/>
          <a:lstStyle/>
          <a:p>
            <a:r>
              <a:rPr lang="en-US" sz="3600" dirty="0">
                <a:solidFill>
                  <a:srgbClr val="FF0000"/>
                </a:solidFill>
              </a:rPr>
              <a:t>Doppler effect</a:t>
            </a:r>
          </a:p>
        </p:txBody>
      </p:sp>
      <p:pic>
        <p:nvPicPr>
          <p:cNvPr id="5" name="Content Placeholder 4"/>
          <p:cNvPicPr>
            <a:picLocks noGrp="1" noChangeAspect="1"/>
          </p:cNvPicPr>
          <p:nvPr>
            <p:ph idx="1"/>
          </p:nvPr>
        </p:nvPicPr>
        <p:blipFill>
          <a:blip r:embed="rId2"/>
          <a:stretch>
            <a:fillRect/>
          </a:stretch>
        </p:blipFill>
        <p:spPr>
          <a:xfrm>
            <a:off x="343988" y="1098964"/>
            <a:ext cx="8229600" cy="3299041"/>
          </a:xfrm>
          <a:prstGeom prst="rect">
            <a:avLst/>
          </a:prstGeom>
        </p:spPr>
      </p:pic>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a:cs typeface="Arial"/>
              </a:rPr>
              <a:t>© 2016 Pearson Education, Inc.</a:t>
            </a:r>
            <a:endParaRPr kumimoji="0" lang="en-GB" sz="9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Arial"/>
            </a:endParaRPr>
          </a:p>
        </p:txBody>
      </p:sp>
      <mc:AlternateContent xmlns:mc="http://schemas.openxmlformats.org/markup-compatibility/2006" xmlns:a14="http://schemas.microsoft.com/office/drawing/2010/main">
        <mc:Choice Requires="a14">
          <p:sp>
            <p:nvSpPr>
              <p:cNvPr id="6" name="TextBox 5"/>
              <p:cNvSpPr txBox="1"/>
              <p:nvPr/>
            </p:nvSpPr>
            <p:spPr>
              <a:xfrm>
                <a:off x="1463039" y="5155474"/>
                <a:ext cx="6487886"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Black" panose="020B0A04020102020204" pitchFamily="34" charset="0"/>
                    <a:ea typeface="ＭＳ Ｐゴシック"/>
                    <a:cs typeface="+mn-cs"/>
                  </a:rPr>
                  <a:t>If  </a:t>
                </a:r>
                <a14:m>
                  <m:oMath xmlns:m="http://schemas.openxmlformats.org/officeDocument/2006/math">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𝑣</m:t>
                        </m:r>
                      </m:e>
                      <m: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𝑠</m:t>
                        </m:r>
                      </m:sub>
                    </m:sSub>
                  </m:oMath>
                </a14:m>
                <a:r>
                  <a:rPr kumimoji="0" lang="en-US" sz="1800" b="0" i="0" u="none" strike="noStrike" kern="1200" cap="none" spc="0" normalizeH="0" baseline="0" noProof="0" dirty="0">
                    <a:ln>
                      <a:noFill/>
                    </a:ln>
                    <a:solidFill>
                      <a:srgbClr val="000000"/>
                    </a:solidFill>
                    <a:effectLst/>
                    <a:uLnTx/>
                    <a:uFillTx/>
                    <a:latin typeface="Arial Black" panose="020B0A04020102020204" pitchFamily="34" charset="0"/>
                    <a:ea typeface="ＭＳ Ｐゴシック"/>
                    <a:cs typeface="+mn-cs"/>
                  </a:rPr>
                  <a:t>goes in the negative(-x) direction </a:t>
                </a:r>
                <a14:m>
                  <m:oMath xmlns:m="http://schemas.openxmlformats.org/officeDocument/2006/math">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𝑣</m:t>
                        </m:r>
                      </m:e>
                      <m: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𝑠</m:t>
                        </m:r>
                      </m:sub>
                    </m:s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𝑖𝑠</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𝑛𝑒𝑔𝑎𝑡𝑖𝑣𝑒</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𝑖𝑛</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𝑡h𝑒</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𝑑𝑒𝑛𝑜𝑚𝑖𝑛𝑎𝑡𝑜𝑟</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𝑎𝑛𝑑</m:t>
                    </m:r>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t>𝑓</m:t>
                        </m:r>
                      </m:e>
                      <m: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cs typeface="+mn-cs"/>
                          </a:rPr>
                          <m:t>𝐿</m:t>
                        </m:r>
                      </m:sub>
                    </m:sSub>
                  </m:oMath>
                </a14:m>
                <a:r>
                  <a:rPr kumimoji="0" lang="en-US" sz="1800" b="0" i="0" u="none" strike="noStrike" kern="1200" cap="none" spc="0" normalizeH="0" baseline="0" noProof="0" dirty="0">
                    <a:ln>
                      <a:noFill/>
                    </a:ln>
                    <a:solidFill>
                      <a:srgbClr val="000000"/>
                    </a:solidFill>
                    <a:effectLst/>
                    <a:uLnTx/>
                    <a:uFillTx/>
                    <a:latin typeface="Arial Black" panose="020B0A04020102020204" pitchFamily="34" charset="0"/>
                    <a:ea typeface="ＭＳ Ｐゴシック"/>
                    <a:cs typeface="+mn-cs"/>
                  </a:rPr>
                  <a:t> is higher than </a:t>
                </a:r>
                <a14:m>
                  <m:oMath xmlns:m="http://schemas.openxmlformats.org/officeDocument/2006/math">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𝑓</m:t>
                        </m:r>
                      </m:e>
                      <m: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𝑠</m:t>
                        </m:r>
                      </m:sub>
                    </m:sSub>
                  </m:oMath>
                </a14:m>
                <a:endParaRPr kumimoji="0" lang="en-US" sz="1800" b="0" i="0" u="none" strike="noStrike" kern="1200" cap="none" spc="0" normalizeH="0" baseline="0" noProof="0" dirty="0">
                  <a:ln>
                    <a:noFill/>
                  </a:ln>
                  <a:solidFill>
                    <a:srgbClr val="000000"/>
                  </a:solidFill>
                  <a:effectLst/>
                  <a:uLnTx/>
                  <a:uFillTx/>
                  <a:latin typeface="Arial Black" panose="020B0A04020102020204" pitchFamily="34" charset="0"/>
                  <a:ea typeface="ＭＳ Ｐゴシック"/>
                  <a:cs typeface="+mn-cs"/>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1463039" y="5155474"/>
                <a:ext cx="6487886" cy="646331"/>
              </a:xfrm>
              <a:prstGeom prst="rect">
                <a:avLst/>
              </a:prstGeom>
              <a:blipFill>
                <a:blip r:embed="rId3"/>
                <a:stretch>
                  <a:fillRect l="-752" t="-5660" b="-14151"/>
                </a:stretch>
              </a:blipFill>
            </p:spPr>
            <p:txBody>
              <a:bodyPr/>
              <a:lstStyle/>
              <a:p>
                <a:r>
                  <a:rPr lang="en-US">
                    <a:noFill/>
                  </a:rPr>
                  <a:t> </a:t>
                </a:r>
              </a:p>
            </p:txBody>
          </p:sp>
        </mc:Fallback>
      </mc:AlternateContent>
    </p:spTree>
    <p:extLst>
      <p:ext uri="{BB962C8B-B14F-4D97-AF65-F5344CB8AC3E}">
        <p14:creationId xmlns:p14="http://schemas.microsoft.com/office/powerpoint/2010/main" val="41841625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2"/>
          <a:stretch>
            <a:fillRect/>
          </a:stretch>
        </p:blipFill>
        <p:spPr>
          <a:xfrm rot="10800000">
            <a:off x="168626" y="53974"/>
            <a:ext cx="6798616" cy="2676525"/>
          </a:xfrm>
          <a:prstGeom prst="rect">
            <a:avLst/>
          </a:prstGeom>
        </p:spPr>
      </p:pic>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a:cs typeface="Arial"/>
              </a:rPr>
              <a:t>© 2016 Pearson Education, Inc.</a:t>
            </a:r>
          </a:p>
        </p:txBody>
      </p:sp>
      <p:pic>
        <p:nvPicPr>
          <p:cNvPr id="5" name="Picture 4"/>
          <p:cNvPicPr>
            <a:picLocks noChangeAspect="1"/>
          </p:cNvPicPr>
          <p:nvPr/>
        </p:nvPicPr>
        <p:blipFill>
          <a:blip r:embed="rId3"/>
          <a:stretch>
            <a:fillRect/>
          </a:stretch>
        </p:blipFill>
        <p:spPr>
          <a:xfrm>
            <a:off x="233362" y="3095625"/>
            <a:ext cx="8677275" cy="3152775"/>
          </a:xfrm>
          <a:prstGeom prst="rect">
            <a:avLst/>
          </a:prstGeom>
        </p:spPr>
      </p:pic>
    </p:spTree>
    <p:extLst>
      <p:ext uri="{BB962C8B-B14F-4D97-AF65-F5344CB8AC3E}">
        <p14:creationId xmlns:p14="http://schemas.microsoft.com/office/powerpoint/2010/main" val="8151064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descr="Green marble">
            <a:extLst>
              <a:ext uri="{FF2B5EF4-FFF2-40B4-BE49-F238E27FC236}">
                <a16:creationId xmlns:a16="http://schemas.microsoft.com/office/drawing/2014/main" id="{05760130-4DCC-4DCE-BE8F-E83EA96F7BCB}"/>
              </a:ext>
            </a:extLst>
          </p:cNvPr>
          <p:cNvSpPr>
            <a:spLocks noChangeArrowheads="1"/>
          </p:cNvSpPr>
          <p:nvPr/>
        </p:nvSpPr>
        <p:spPr bwMode="auto">
          <a:xfrm>
            <a:off x="684213" y="850900"/>
            <a:ext cx="7769225" cy="8255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8675" name="Rectangle 9">
            <a:extLst>
              <a:ext uri="{FF2B5EF4-FFF2-40B4-BE49-F238E27FC236}">
                <a16:creationId xmlns:a16="http://schemas.microsoft.com/office/drawing/2014/main" id="{AE84AE3B-C163-47B8-AEED-76F41A16D178}"/>
              </a:ext>
            </a:extLst>
          </p:cNvPr>
          <p:cNvSpPr>
            <a:spLocks noGrp="1" noChangeArrowheads="1"/>
          </p:cNvSpPr>
          <p:nvPr>
            <p:ph type="title"/>
          </p:nvPr>
        </p:nvSpPr>
        <p:spPr bwMode="auto">
          <a:xfrm>
            <a:off x="371475" y="274638"/>
            <a:ext cx="8229600" cy="83820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r>
              <a:rPr lang="en-US" altLang="en-US" b="1">
                <a:solidFill>
                  <a:srgbClr val="FF0000"/>
                </a:solidFill>
              </a:rPr>
              <a:t>Law of reflection</a:t>
            </a:r>
          </a:p>
        </p:txBody>
      </p:sp>
      <p:pic>
        <p:nvPicPr>
          <p:cNvPr id="28676" name="Picture 13" descr="FG15_022">
            <a:extLst>
              <a:ext uri="{FF2B5EF4-FFF2-40B4-BE49-F238E27FC236}">
                <a16:creationId xmlns:a16="http://schemas.microsoft.com/office/drawing/2014/main" id="{0C0D0D9B-A65D-4F12-AE53-B56D524FCAA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82663" y="2184400"/>
            <a:ext cx="6665912" cy="4440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Rectangle 16" descr="Green marble">
            <a:extLst>
              <a:ext uri="{FF2B5EF4-FFF2-40B4-BE49-F238E27FC236}">
                <a16:creationId xmlns:a16="http://schemas.microsoft.com/office/drawing/2014/main" id="{B58A809C-3CED-41FB-8C61-403AA0A1FA29}"/>
              </a:ext>
            </a:extLst>
          </p:cNvPr>
          <p:cNvSpPr>
            <a:spLocks noChangeArrowheads="1"/>
          </p:cNvSpPr>
          <p:nvPr/>
        </p:nvSpPr>
        <p:spPr bwMode="auto">
          <a:xfrm>
            <a:off x="515938" y="1189038"/>
            <a:ext cx="7769225" cy="8255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descr="Green marble">
            <a:extLst>
              <a:ext uri="{FF2B5EF4-FFF2-40B4-BE49-F238E27FC236}">
                <a16:creationId xmlns:a16="http://schemas.microsoft.com/office/drawing/2014/main" id="{504A6B44-9AD9-4141-B27A-AAE28C894709}"/>
              </a:ext>
            </a:extLst>
          </p:cNvPr>
          <p:cNvSpPr>
            <a:spLocks noChangeArrowheads="1"/>
          </p:cNvSpPr>
          <p:nvPr/>
        </p:nvSpPr>
        <p:spPr bwMode="auto">
          <a:xfrm>
            <a:off x="684213" y="850900"/>
            <a:ext cx="7769225" cy="8255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9699" name="Rectangle 3">
            <a:extLst>
              <a:ext uri="{FF2B5EF4-FFF2-40B4-BE49-F238E27FC236}">
                <a16:creationId xmlns:a16="http://schemas.microsoft.com/office/drawing/2014/main" id="{F96CD339-0FC3-4929-BC7C-D3B7CB1CCABE}"/>
              </a:ext>
            </a:extLst>
          </p:cNvPr>
          <p:cNvSpPr>
            <a:spLocks noGrp="1" noChangeArrowheads="1"/>
          </p:cNvSpPr>
          <p:nvPr>
            <p:ph type="title"/>
          </p:nvPr>
        </p:nvSpPr>
        <p:spPr bwMode="auto">
          <a:xfrm>
            <a:off x="374650" y="12700"/>
            <a:ext cx="8435975" cy="768350"/>
          </a:xfrm>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r>
              <a:rPr lang="en-US" altLang="en-US" sz="4000" b="1">
                <a:solidFill>
                  <a:srgbClr val="FF0000"/>
                </a:solidFill>
              </a:rPr>
              <a:t>Refraction</a:t>
            </a:r>
          </a:p>
        </p:txBody>
      </p:sp>
      <p:pic>
        <p:nvPicPr>
          <p:cNvPr id="29700" name="Picture 9" descr="FG15_031B">
            <a:extLst>
              <a:ext uri="{FF2B5EF4-FFF2-40B4-BE49-F238E27FC236}">
                <a16:creationId xmlns:a16="http://schemas.microsoft.com/office/drawing/2014/main" id="{AEA1FF91-1BBB-4198-A660-708254A431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979" r="10625" b="10365"/>
          <a:stretch>
            <a:fillRect/>
          </a:stretch>
        </p:blipFill>
        <p:spPr bwMode="auto">
          <a:xfrm>
            <a:off x="293688" y="1143000"/>
            <a:ext cx="3681412" cy="315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10" descr="FG15_031A">
            <a:extLst>
              <a:ext uri="{FF2B5EF4-FFF2-40B4-BE49-F238E27FC236}">
                <a16:creationId xmlns:a16="http://schemas.microsoft.com/office/drawing/2014/main" id="{9BD8EBC5-4692-47B5-B00F-A87D9FF0C8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1131"/>
          <a:stretch>
            <a:fillRect/>
          </a:stretch>
        </p:blipFill>
        <p:spPr bwMode="auto">
          <a:xfrm>
            <a:off x="4194175" y="1133475"/>
            <a:ext cx="4697413" cy="31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9702" name="Object 11">
                <a:extLst>
                  <a:ext uri="{FF2B5EF4-FFF2-40B4-BE49-F238E27FC236}">
                    <a16:creationId xmlns:a16="http://schemas.microsoft.com/office/drawing/2014/main" id="{D0F0F974-2378-41C6-B394-8F62F02A172E}"/>
                  </a:ext>
                </a:extLst>
              </p:cNvPr>
              <p:cNvSpPr txBox="1"/>
              <p:nvPr/>
            </p:nvSpPr>
            <p:spPr bwMode="auto">
              <a:xfrm>
                <a:off x="715963" y="4616450"/>
                <a:ext cx="3681412" cy="2048467"/>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m:rPr>
                          <m:nor/>
                        </m:rPr>
                        <a:rPr lang="en-US" sz="2400" i="0" smtClean="0">
                          <a:solidFill>
                            <a:srgbClr val="000000"/>
                          </a:solidFill>
                          <a:latin typeface="Cambria Math" panose="02040503050406030204" pitchFamily="18" charset="0"/>
                        </a:rPr>
                        <m:t>      </m:t>
                      </m:r>
                      <m:r>
                        <m:rPr>
                          <m:nor/>
                        </m:rPr>
                        <a:rPr lang="en-US" sz="2400" i="0" smtClean="0">
                          <a:solidFill>
                            <a:srgbClr val="FF0000"/>
                          </a:solidFill>
                          <a:latin typeface="Cambria Math" panose="02040503050406030204" pitchFamily="18" charset="0"/>
                        </a:rPr>
                        <m:t>Wave</m:t>
                      </m:r>
                      <m:r>
                        <m:rPr>
                          <m:nor/>
                        </m:rPr>
                        <a:rPr lang="en-US" sz="2400" i="0" smtClean="0">
                          <a:solidFill>
                            <a:srgbClr val="FF0000"/>
                          </a:solidFill>
                          <a:latin typeface="Cambria Math" panose="02040503050406030204" pitchFamily="18" charset="0"/>
                        </a:rPr>
                        <m:t>  </m:t>
                      </m:r>
                      <m:r>
                        <m:rPr>
                          <m:nor/>
                        </m:rPr>
                        <a:rPr lang="en-US" sz="2400" i="0" smtClean="0">
                          <a:solidFill>
                            <a:srgbClr val="FF0000"/>
                          </a:solidFill>
                          <a:latin typeface="Cambria Math" panose="02040503050406030204" pitchFamily="18" charset="0"/>
                        </a:rPr>
                        <m:t>s</m:t>
                      </m:r>
                    </m:oMath>
                    <m:oMath xmlns:m="http://schemas.openxmlformats.org/officeDocument/2006/math">
                      <m:r>
                        <m:rPr>
                          <m:nor/>
                        </m:rPr>
                        <a:rPr lang="en-US" sz="2400" i="0">
                          <a:solidFill>
                            <a:srgbClr val="000000"/>
                          </a:solidFill>
                          <a:latin typeface="Cambria Math" panose="02040503050406030204" pitchFamily="18" charset="0"/>
                        </a:rPr>
                        <m:t>Sin</m:t>
                      </m:r>
                      <m:r>
                        <m:rPr>
                          <m:sty m:val="p"/>
                        </m:rPr>
                        <a:rPr lang="en-US" sz="2400" i="1">
                          <a:solidFill>
                            <a:srgbClr val="000000"/>
                          </a:solidFill>
                          <a:latin typeface="Cambria Math" panose="02040503050406030204" pitchFamily="18" charset="0"/>
                        </a:rPr>
                        <m:t>Θ</m:t>
                      </m:r>
                      <m:r>
                        <a:rPr lang="en-US" sz="2400" b="0" i="0" smtClean="0">
                          <a:solidFill>
                            <a:srgbClr val="000000"/>
                          </a:solidFill>
                          <a:latin typeface="Cambria Math" panose="02040503050406030204" pitchFamily="18" charset="0"/>
                        </a:rPr>
                        <m:t> </m:t>
                      </m:r>
                      <m:r>
                        <a:rPr lang="en-US" sz="2400" i="0" baseline="-25000">
                          <a:solidFill>
                            <a:srgbClr val="000000"/>
                          </a:solidFill>
                          <a:latin typeface="Cambria Math" panose="02040503050406030204" pitchFamily="18" charset="0"/>
                        </a:rPr>
                        <m:t>1</m:t>
                      </m:r>
                      <m:r>
                        <m:rPr>
                          <m:nor/>
                        </m:rPr>
                        <a:rPr lang="en-US" sz="2400" i="0">
                          <a:solidFill>
                            <a:srgbClr val="000000"/>
                          </a:solidFill>
                          <a:latin typeface="Cambria Math" panose="02040503050406030204" pitchFamily="18" charset="0"/>
                        </a:rPr>
                        <m:t>  </m:t>
                      </m:r>
                      <m:r>
                        <a:rPr lang="en-US" sz="2400" i="1">
                          <a:solidFill>
                            <a:srgbClr val="000000"/>
                          </a:solidFill>
                          <a:latin typeface="Cambria Math" panose="02040503050406030204" pitchFamily="18" charset="0"/>
                        </a:rPr>
                        <m:t>=</m:t>
                      </m:r>
                      <m:r>
                        <a:rPr lang="en-US" sz="2400" i="0">
                          <a:solidFill>
                            <a:srgbClr val="000000"/>
                          </a:solidFill>
                          <a:latin typeface="Cambria Math" panose="02040503050406030204" pitchFamily="18" charset="0"/>
                        </a:rPr>
                        <m:t> </m:t>
                      </m:r>
                      <m:f>
                        <m:fPr>
                          <m:ctrlPr>
                            <a:rPr lang="en-US" sz="2400" i="1">
                              <a:solidFill>
                                <a:srgbClr val="000000"/>
                              </a:solidFill>
                              <a:latin typeface="Cambria Math" panose="02040503050406030204" pitchFamily="18" charset="0"/>
                            </a:rPr>
                          </m:ctrlPr>
                        </m:fPr>
                        <m:num>
                          <m:r>
                            <m:rPr>
                              <m:sty m:val="p"/>
                            </m:rPr>
                            <a:rPr lang="en-US" sz="2400" i="0">
                              <a:solidFill>
                                <a:srgbClr val="000000"/>
                              </a:solidFill>
                              <a:latin typeface="Cambria Math" panose="02040503050406030204" pitchFamily="18" charset="0"/>
                            </a:rPr>
                            <m:t>l</m:t>
                          </m:r>
                          <m:r>
                            <a:rPr lang="en-US" sz="2400" i="0">
                              <a:solidFill>
                                <a:srgbClr val="000000"/>
                              </a:solidFill>
                              <a:latin typeface="Cambria Math" panose="02040503050406030204" pitchFamily="18" charset="0"/>
                            </a:rPr>
                            <m:t>1</m:t>
                          </m:r>
                        </m:num>
                        <m:den>
                          <m:r>
                            <m:rPr>
                              <m:sty m:val="p"/>
                            </m:rPr>
                            <a:rPr lang="en-US" sz="2400" i="0">
                              <a:solidFill>
                                <a:srgbClr val="000000"/>
                              </a:solidFill>
                              <a:latin typeface="Cambria Math" panose="02040503050406030204" pitchFamily="18" charset="0"/>
                            </a:rPr>
                            <m:t>a</m:t>
                          </m:r>
                        </m:den>
                      </m:f>
                      <m:r>
                        <a:rPr lang="en-US" sz="2400" i="0">
                          <a:solidFill>
                            <a:srgbClr val="000000"/>
                          </a:solidFill>
                          <a:latin typeface="Cambria Math" panose="02040503050406030204" pitchFamily="18" charset="0"/>
                        </a:rPr>
                        <m:t> </m:t>
                      </m:r>
                      <m:r>
                        <a:rPr lang="en-US" sz="2400" i="1">
                          <a:solidFill>
                            <a:srgbClr val="000000"/>
                          </a:solidFill>
                          <a:latin typeface="Cambria Math" panose="02040503050406030204" pitchFamily="18" charset="0"/>
                        </a:rPr>
                        <m:t>=</m:t>
                      </m:r>
                      <m:r>
                        <a:rPr lang="en-US" sz="2400" i="0">
                          <a:solidFill>
                            <a:srgbClr val="000000"/>
                          </a:solidFill>
                          <a:latin typeface="Cambria Math" panose="02040503050406030204" pitchFamily="18" charset="0"/>
                        </a:rPr>
                        <m:t> </m:t>
                      </m:r>
                      <m:f>
                        <m:fPr>
                          <m:ctrlPr>
                            <a:rPr lang="en-US" sz="2400" i="1">
                              <a:solidFill>
                                <a:srgbClr val="000000"/>
                              </a:solidFill>
                              <a:latin typeface="Cambria Math" panose="02040503050406030204" pitchFamily="18" charset="0"/>
                            </a:rPr>
                          </m:ctrlPr>
                        </m:fPr>
                        <m:num>
                          <m:r>
                            <m:rPr>
                              <m:sty m:val="p"/>
                            </m:rPr>
                            <a:rPr lang="en-US" sz="2400" i="0">
                              <a:solidFill>
                                <a:srgbClr val="000000"/>
                              </a:solidFill>
                              <a:latin typeface="Cambria Math" panose="02040503050406030204" pitchFamily="18" charset="0"/>
                            </a:rPr>
                            <m:t>v</m:t>
                          </m:r>
                          <m:r>
                            <a:rPr lang="en-US" sz="2400" i="0">
                              <a:solidFill>
                                <a:srgbClr val="000000"/>
                              </a:solidFill>
                              <a:latin typeface="Cambria Math" panose="02040503050406030204" pitchFamily="18" charset="0"/>
                            </a:rPr>
                            <m:t>1</m:t>
                          </m:r>
                          <m:r>
                            <m:rPr>
                              <m:sty m:val="p"/>
                            </m:rPr>
                            <a:rPr lang="en-US" sz="2400" i="0">
                              <a:solidFill>
                                <a:srgbClr val="000000"/>
                              </a:solidFill>
                              <a:latin typeface="Cambria Math" panose="02040503050406030204" pitchFamily="18" charset="0"/>
                            </a:rPr>
                            <m:t>t</m:t>
                          </m:r>
                        </m:num>
                        <m:den>
                          <m:r>
                            <m:rPr>
                              <m:sty m:val="p"/>
                            </m:rPr>
                            <a:rPr lang="en-US" sz="2400" i="0">
                              <a:solidFill>
                                <a:srgbClr val="000000"/>
                              </a:solidFill>
                              <a:latin typeface="Cambria Math" panose="02040503050406030204" pitchFamily="18" charset="0"/>
                            </a:rPr>
                            <m:t>a</m:t>
                          </m:r>
                        </m:den>
                      </m:f>
                      <m:r>
                        <a:rPr lang="en-US" sz="2400" i="0">
                          <a:solidFill>
                            <a:srgbClr val="000000"/>
                          </a:solidFill>
                          <a:latin typeface="Cambria Math" panose="02040503050406030204" pitchFamily="18" charset="0"/>
                        </a:rPr>
                        <m:t> </m:t>
                      </m:r>
                    </m:oMath>
                    <m:oMath xmlns:m="http://schemas.openxmlformats.org/officeDocument/2006/math">
                      <m:r>
                        <m:rPr>
                          <m:nor/>
                        </m:rPr>
                        <a:rPr lang="en-US" sz="2400" i="0">
                          <a:solidFill>
                            <a:srgbClr val="000000"/>
                          </a:solidFill>
                          <a:latin typeface="Cambria Math" panose="02040503050406030204" pitchFamily="18" charset="0"/>
                        </a:rPr>
                        <m:t>Sin</m:t>
                      </m:r>
                      <m:r>
                        <m:rPr>
                          <m:sty m:val="p"/>
                        </m:rPr>
                        <a:rPr lang="en-US" sz="2400" i="1">
                          <a:solidFill>
                            <a:srgbClr val="000000"/>
                          </a:solidFill>
                          <a:latin typeface="Cambria Math" panose="02040503050406030204" pitchFamily="18" charset="0"/>
                        </a:rPr>
                        <m:t>Θ</m:t>
                      </m:r>
                      <m:r>
                        <a:rPr lang="en-US" sz="2400" b="0" i="0" baseline="-25000" smtClean="0">
                          <a:solidFill>
                            <a:srgbClr val="000000"/>
                          </a:solidFill>
                          <a:latin typeface="Cambria Math" panose="02040503050406030204" pitchFamily="18" charset="0"/>
                        </a:rPr>
                        <m:t> </m:t>
                      </m:r>
                      <m:r>
                        <a:rPr lang="en-US" sz="2400" i="0" baseline="-25000">
                          <a:solidFill>
                            <a:srgbClr val="000000"/>
                          </a:solidFill>
                          <a:latin typeface="Cambria Math" panose="02040503050406030204" pitchFamily="18" charset="0"/>
                        </a:rPr>
                        <m:t>2 </m:t>
                      </m:r>
                      <m:r>
                        <a:rPr lang="en-US" sz="2400" i="1">
                          <a:solidFill>
                            <a:srgbClr val="000000"/>
                          </a:solidFill>
                          <a:latin typeface="Cambria Math" panose="02040503050406030204" pitchFamily="18" charset="0"/>
                        </a:rPr>
                        <m:t>=</m:t>
                      </m:r>
                      <m:r>
                        <a:rPr lang="en-US" sz="2400" i="0">
                          <a:solidFill>
                            <a:srgbClr val="000000"/>
                          </a:solidFill>
                          <a:latin typeface="Cambria Math" panose="02040503050406030204" pitchFamily="18" charset="0"/>
                        </a:rPr>
                        <m:t> </m:t>
                      </m:r>
                      <m:f>
                        <m:fPr>
                          <m:ctrlPr>
                            <a:rPr lang="en-US" sz="2400" i="1">
                              <a:solidFill>
                                <a:srgbClr val="000000"/>
                              </a:solidFill>
                              <a:latin typeface="Cambria Math" panose="02040503050406030204" pitchFamily="18" charset="0"/>
                            </a:rPr>
                          </m:ctrlPr>
                        </m:fPr>
                        <m:num>
                          <m:r>
                            <m:rPr>
                              <m:sty m:val="p"/>
                            </m:rPr>
                            <a:rPr lang="en-US" sz="2400" i="0">
                              <a:solidFill>
                                <a:srgbClr val="000000"/>
                              </a:solidFill>
                              <a:latin typeface="Cambria Math" panose="02040503050406030204" pitchFamily="18" charset="0"/>
                            </a:rPr>
                            <m:t>l</m:t>
                          </m:r>
                          <m:r>
                            <a:rPr lang="en-US" sz="2400" i="0">
                              <a:solidFill>
                                <a:srgbClr val="000000"/>
                              </a:solidFill>
                              <a:latin typeface="Cambria Math" panose="02040503050406030204" pitchFamily="18" charset="0"/>
                            </a:rPr>
                            <m:t>2</m:t>
                          </m:r>
                        </m:num>
                        <m:den>
                          <m:r>
                            <m:rPr>
                              <m:sty m:val="p"/>
                            </m:rPr>
                            <a:rPr lang="en-US" sz="2400" i="0">
                              <a:solidFill>
                                <a:srgbClr val="000000"/>
                              </a:solidFill>
                              <a:latin typeface="Cambria Math" panose="02040503050406030204" pitchFamily="18" charset="0"/>
                            </a:rPr>
                            <m:t>a</m:t>
                          </m:r>
                        </m:den>
                      </m:f>
                      <m:r>
                        <a:rPr lang="en-US" sz="2400" i="0">
                          <a:solidFill>
                            <a:srgbClr val="000000"/>
                          </a:solidFill>
                          <a:latin typeface="Cambria Math" panose="02040503050406030204" pitchFamily="18" charset="0"/>
                        </a:rPr>
                        <m:t> </m:t>
                      </m:r>
                      <m:r>
                        <a:rPr lang="en-US" sz="2400" i="1">
                          <a:solidFill>
                            <a:srgbClr val="000000"/>
                          </a:solidFill>
                          <a:latin typeface="Cambria Math" panose="02040503050406030204" pitchFamily="18" charset="0"/>
                        </a:rPr>
                        <m:t>=</m:t>
                      </m:r>
                      <m:r>
                        <a:rPr lang="en-US" sz="2400" i="0">
                          <a:solidFill>
                            <a:srgbClr val="000000"/>
                          </a:solidFill>
                          <a:latin typeface="Cambria Math" panose="02040503050406030204" pitchFamily="18" charset="0"/>
                        </a:rPr>
                        <m:t> </m:t>
                      </m:r>
                      <m:f>
                        <m:fPr>
                          <m:ctrlPr>
                            <a:rPr lang="en-US" sz="2400" i="1">
                              <a:solidFill>
                                <a:srgbClr val="000000"/>
                              </a:solidFill>
                              <a:latin typeface="Cambria Math" panose="02040503050406030204" pitchFamily="18" charset="0"/>
                            </a:rPr>
                          </m:ctrlPr>
                        </m:fPr>
                        <m:num>
                          <m:r>
                            <m:rPr>
                              <m:sty m:val="p"/>
                            </m:rPr>
                            <a:rPr lang="en-US" sz="2400" i="0">
                              <a:solidFill>
                                <a:srgbClr val="000000"/>
                              </a:solidFill>
                              <a:latin typeface="Cambria Math" panose="02040503050406030204" pitchFamily="18" charset="0"/>
                            </a:rPr>
                            <m:t>v</m:t>
                          </m:r>
                          <m:r>
                            <a:rPr lang="en-US" sz="2400" i="0">
                              <a:solidFill>
                                <a:srgbClr val="000000"/>
                              </a:solidFill>
                              <a:latin typeface="Cambria Math" panose="02040503050406030204" pitchFamily="18" charset="0"/>
                            </a:rPr>
                            <m:t>2</m:t>
                          </m:r>
                          <m:r>
                            <m:rPr>
                              <m:sty m:val="p"/>
                            </m:rPr>
                            <a:rPr lang="en-US" sz="2400" i="0">
                              <a:solidFill>
                                <a:srgbClr val="000000"/>
                              </a:solidFill>
                              <a:latin typeface="Cambria Math" panose="02040503050406030204" pitchFamily="18" charset="0"/>
                            </a:rPr>
                            <m:t>t</m:t>
                          </m:r>
                        </m:num>
                        <m:den>
                          <m:r>
                            <m:rPr>
                              <m:sty m:val="p"/>
                            </m:rPr>
                            <a:rPr lang="en-US" sz="2400" i="0">
                              <a:solidFill>
                                <a:srgbClr val="000000"/>
                              </a:solidFill>
                              <a:latin typeface="Cambria Math" panose="02040503050406030204" pitchFamily="18" charset="0"/>
                            </a:rPr>
                            <m:t>a</m:t>
                          </m:r>
                        </m:den>
                      </m:f>
                      <m:r>
                        <a:rPr lang="en-US" sz="2400" i="0">
                          <a:solidFill>
                            <a:srgbClr val="000000"/>
                          </a:solidFill>
                          <a:latin typeface="Cambria Math" panose="02040503050406030204" pitchFamily="18" charset="0"/>
                        </a:rPr>
                        <m:t> </m:t>
                      </m:r>
                    </m:oMath>
                  </m:oMathPara>
                </a14:m>
                <a:endParaRPr lang="en-US" sz="2400" dirty="0"/>
              </a:p>
            </p:txBody>
          </p:sp>
        </mc:Choice>
        <mc:Fallback xmlns="">
          <p:sp>
            <p:nvSpPr>
              <p:cNvPr id="29702" name="Object 11">
                <a:extLst>
                  <a:ext uri="{FF2B5EF4-FFF2-40B4-BE49-F238E27FC236}">
                    <a16:creationId xmlns:a16="http://schemas.microsoft.com/office/drawing/2014/main" id="{D0F0F974-2378-41C6-B394-8F62F02A172E}"/>
                  </a:ext>
                </a:extLst>
              </p:cNvPr>
              <p:cNvSpPr txBox="1">
                <a:spLocks noRot="1" noChangeAspect="1" noMove="1" noResize="1" noEditPoints="1" noAdjustHandles="1" noChangeArrowheads="1" noChangeShapeType="1" noTextEdit="1"/>
              </p:cNvSpPr>
              <p:nvPr/>
            </p:nvSpPr>
            <p:spPr bwMode="auto">
              <a:xfrm>
                <a:off x="715963" y="4616450"/>
                <a:ext cx="3681412" cy="2048467"/>
              </a:xfrm>
              <a:prstGeom prst="rect">
                <a:avLst/>
              </a:prstGeom>
              <a:blipFill>
                <a:blip r:embed="rId5"/>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703" name="Object 12">
                <a:extLst>
                  <a:ext uri="{FF2B5EF4-FFF2-40B4-BE49-F238E27FC236}">
                    <a16:creationId xmlns:a16="http://schemas.microsoft.com/office/drawing/2014/main" id="{6A76DA04-02D7-409D-8D7B-3FF4F49C197B}"/>
                  </a:ext>
                </a:extLst>
              </p:cNvPr>
              <p:cNvSpPr txBox="1"/>
              <p:nvPr/>
            </p:nvSpPr>
            <p:spPr bwMode="auto">
              <a:xfrm>
                <a:off x="4283259" y="4736990"/>
                <a:ext cx="4786313" cy="1583882"/>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r>
                        <m:rPr>
                          <m:nor/>
                        </m:rPr>
                        <a:rPr lang="en-US" sz="2400" i="0" smtClean="0">
                          <a:solidFill>
                            <a:srgbClr val="FF0000"/>
                          </a:solidFill>
                          <a:latin typeface="Cambria Math" panose="02040503050406030204" pitchFamily="18" charset="0"/>
                        </a:rPr>
                        <m:t>    </m:t>
                      </m:r>
                      <m:r>
                        <m:rPr>
                          <m:nor/>
                        </m:rPr>
                        <a:rPr lang="en-US" sz="2400" i="0" smtClean="0">
                          <a:solidFill>
                            <a:srgbClr val="FF0000"/>
                          </a:solidFill>
                          <a:latin typeface="Cambria Math" panose="02040503050406030204" pitchFamily="18" charset="0"/>
                        </a:rPr>
                        <m:t>Soldiers</m:t>
                      </m:r>
                    </m:oMath>
                  </m:oMathPara>
                </a14:m>
                <a:br>
                  <a:rPr lang="en-US" sz="2400" i="0" dirty="0">
                    <a:solidFill>
                      <a:srgbClr val="000000"/>
                    </a:solidFill>
                    <a:latin typeface="Cambria Math" panose="02040503050406030204" pitchFamily="18" charset="0"/>
                  </a:rPr>
                </a:br>
                <a:br>
                  <a:rPr lang="en-US" sz="2400" i="0" dirty="0">
                    <a:solidFill>
                      <a:srgbClr val="000000"/>
                    </a:solidFill>
                    <a:latin typeface="Cambria Math" panose="02040503050406030204" pitchFamily="18" charset="0"/>
                  </a:rPr>
                </a:br>
                <a14:m>
                  <m:oMathPara xmlns:m="http://schemas.openxmlformats.org/officeDocument/2006/math">
                    <m:oMathParaPr>
                      <m:jc m:val="left"/>
                    </m:oMathParaPr>
                    <m:oMath xmlns:m="http://schemas.openxmlformats.org/officeDocument/2006/math">
                      <m:r>
                        <m:rPr>
                          <m:sty m:val="p"/>
                        </m:rPr>
                        <a:rPr lang="en-US" sz="2400">
                          <a:latin typeface="Cambria Math" panose="02040503050406030204" pitchFamily="18" charset="0"/>
                        </a:rPr>
                        <m:t>v</m:t>
                      </m:r>
                      <m:r>
                        <m:rPr>
                          <m:nor/>
                        </m:rPr>
                        <a:rPr lang="en-US" sz="2400">
                          <a:latin typeface="Cambria Math" panose="02040503050406030204" pitchFamily="18" charset="0"/>
                        </a:rPr>
                        <m:t>1</m:t>
                      </m:r>
                      <m:r>
                        <m:rPr>
                          <m:nor/>
                        </m:rPr>
                        <a:rPr lang="en-US" sz="2400" b="0" i="0" smtClean="0">
                          <a:latin typeface="Cambria Math" panose="02040503050406030204" pitchFamily="18" charset="0"/>
                        </a:rPr>
                        <m:t> </m:t>
                      </m:r>
                      <m:r>
                        <m:rPr>
                          <m:nor/>
                        </m:rPr>
                        <a:rPr lang="en-US" sz="2400">
                          <a:latin typeface="Cambria Math" panose="02040503050406030204" pitchFamily="18" charset="0"/>
                        </a:rPr>
                        <m:t>Sin</m:t>
                      </m:r>
                      <m:r>
                        <m:rPr>
                          <m:sty m:val="p"/>
                        </m:rPr>
                        <a:rPr lang="en-US" sz="2400" i="1">
                          <a:solidFill>
                            <a:srgbClr val="000000"/>
                          </a:solidFill>
                          <a:latin typeface="Cambria Math" panose="02040503050406030204" pitchFamily="18" charset="0"/>
                        </a:rPr>
                        <m:t>Θ</m:t>
                      </m:r>
                      <m:r>
                        <a:rPr lang="en-US" sz="2400" b="0" i="1" smtClean="0">
                          <a:solidFill>
                            <a:srgbClr val="000000"/>
                          </a:solidFill>
                          <a:latin typeface="Cambria Math" panose="02040503050406030204" pitchFamily="18" charset="0"/>
                        </a:rPr>
                        <m:t> </m:t>
                      </m:r>
                      <m:r>
                        <a:rPr lang="en-US" sz="2400" i="0" baseline="-25000">
                          <a:solidFill>
                            <a:srgbClr val="000000"/>
                          </a:solidFill>
                          <a:latin typeface="Cambria Math" panose="02040503050406030204" pitchFamily="18" charset="0"/>
                        </a:rPr>
                        <m:t>1</m:t>
                      </m:r>
                      <m:r>
                        <m:rPr>
                          <m:nor/>
                        </m:rPr>
                        <a:rPr lang="en-US" sz="2400" i="0">
                          <a:solidFill>
                            <a:srgbClr val="000000"/>
                          </a:solidFill>
                          <a:latin typeface="Cambria Math" panose="02040503050406030204" pitchFamily="18" charset="0"/>
                        </a:rPr>
                        <m:t>  </m:t>
                      </m:r>
                      <m:r>
                        <a:rPr lang="en-US" sz="2400" i="1">
                          <a:solidFill>
                            <a:srgbClr val="000000"/>
                          </a:solidFill>
                          <a:latin typeface="Cambria Math" panose="02040503050406030204" pitchFamily="18" charset="0"/>
                        </a:rPr>
                        <m:t>=</m:t>
                      </m:r>
                      <m:r>
                        <m:rPr>
                          <m:nor/>
                        </m:rPr>
                        <a:rPr lang="en-US" sz="2400" i="0">
                          <a:solidFill>
                            <a:srgbClr val="000000"/>
                          </a:solidFill>
                          <a:latin typeface="Cambria Math" panose="02040503050406030204" pitchFamily="18" charset="0"/>
                        </a:rPr>
                        <m:t> </m:t>
                      </m:r>
                      <m:r>
                        <m:rPr>
                          <m:nor/>
                        </m:rPr>
                        <a:rPr lang="en-US" sz="2400" i="0">
                          <a:solidFill>
                            <a:srgbClr val="000000"/>
                          </a:solidFill>
                          <a:latin typeface="Cambria Math" panose="02040503050406030204" pitchFamily="18" charset="0"/>
                        </a:rPr>
                        <m:t>v</m:t>
                      </m:r>
                      <m:r>
                        <m:rPr>
                          <m:nor/>
                        </m:rPr>
                        <a:rPr lang="en-US" sz="2400" i="0">
                          <a:solidFill>
                            <a:srgbClr val="000000"/>
                          </a:solidFill>
                          <a:latin typeface="Cambria Math" panose="02040503050406030204" pitchFamily="18" charset="0"/>
                        </a:rPr>
                        <m:t>2 </m:t>
                      </m:r>
                      <m:r>
                        <m:rPr>
                          <m:nor/>
                        </m:rPr>
                        <a:rPr lang="en-US" sz="2400" i="0">
                          <a:solidFill>
                            <a:srgbClr val="000000"/>
                          </a:solidFill>
                          <a:latin typeface="Cambria Math" panose="02040503050406030204" pitchFamily="18" charset="0"/>
                        </a:rPr>
                        <m:t>Sin</m:t>
                      </m:r>
                      <m:r>
                        <m:rPr>
                          <m:sty m:val="p"/>
                        </m:rPr>
                        <a:rPr lang="en-US" sz="2400" i="1">
                          <a:solidFill>
                            <a:srgbClr val="000000"/>
                          </a:solidFill>
                          <a:latin typeface="Cambria Math" panose="02040503050406030204" pitchFamily="18" charset="0"/>
                        </a:rPr>
                        <m:t>Θ</m:t>
                      </m:r>
                      <m:r>
                        <a:rPr lang="en-US" sz="2400" b="0" i="0" smtClean="0">
                          <a:solidFill>
                            <a:srgbClr val="000000"/>
                          </a:solidFill>
                          <a:latin typeface="Cambria Math" panose="02040503050406030204" pitchFamily="18" charset="0"/>
                        </a:rPr>
                        <m:t> </m:t>
                      </m:r>
                      <m:r>
                        <a:rPr lang="en-US" sz="2400" b="0" i="0" baseline="-25000" smtClean="0">
                          <a:solidFill>
                            <a:srgbClr val="000000"/>
                          </a:solidFill>
                          <a:latin typeface="Cambria Math" panose="02040503050406030204" pitchFamily="18" charset="0"/>
                        </a:rPr>
                        <m:t>2</m:t>
                      </m:r>
                      <m:r>
                        <a:rPr lang="en-US" sz="2400" i="0">
                          <a:solidFill>
                            <a:srgbClr val="000000"/>
                          </a:solidFill>
                          <a:latin typeface="Cambria Math" panose="02040503050406030204" pitchFamily="18" charset="0"/>
                        </a:rPr>
                        <m:t> </m:t>
                      </m:r>
                    </m:oMath>
                  </m:oMathPara>
                </a14:m>
                <a:endParaRPr lang="en-US" sz="2400" dirty="0"/>
              </a:p>
            </p:txBody>
          </p:sp>
        </mc:Choice>
        <mc:Fallback xmlns="">
          <p:sp>
            <p:nvSpPr>
              <p:cNvPr id="29703" name="Object 12">
                <a:extLst>
                  <a:ext uri="{FF2B5EF4-FFF2-40B4-BE49-F238E27FC236}">
                    <a16:creationId xmlns:a16="http://schemas.microsoft.com/office/drawing/2014/main" id="{6A76DA04-02D7-409D-8D7B-3FF4F49C197B}"/>
                  </a:ext>
                </a:extLst>
              </p:cNvPr>
              <p:cNvSpPr txBox="1">
                <a:spLocks noRot="1" noChangeAspect="1" noMove="1" noResize="1" noEditPoints="1" noAdjustHandles="1" noChangeArrowheads="1" noChangeShapeType="1" noTextEdit="1"/>
              </p:cNvSpPr>
              <p:nvPr/>
            </p:nvSpPr>
            <p:spPr bwMode="auto">
              <a:xfrm>
                <a:off x="4283259" y="4736990"/>
                <a:ext cx="4786313" cy="1583882"/>
              </a:xfrm>
              <a:prstGeom prst="rect">
                <a:avLst/>
              </a:prstGeom>
              <a:blipFill>
                <a:blip r:embed="rId6"/>
                <a:stretch>
                  <a:fillRect/>
                </a:stretch>
              </a:blipFill>
              <a:ln>
                <a:noFill/>
              </a:ln>
              <a:effectLst/>
            </p:spPr>
            <p:txBody>
              <a:bodyPr/>
              <a:lstStyle/>
              <a:p>
                <a:r>
                  <a:rPr lang="en-US">
                    <a:noFill/>
                  </a:rPr>
                  <a:t> </a:t>
                </a:r>
              </a:p>
            </p:txBody>
          </p:sp>
        </mc:Fallback>
      </mc:AlternateContent>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i="1" dirty="0"/>
              <a:t>λ</a:t>
            </a:r>
            <a:r>
              <a:rPr lang="en-AU" sz="100" i="1" dirty="0"/>
              <a:t> </a:t>
            </a:r>
            <a:r>
              <a:rPr lang="en-US" i="1" dirty="0"/>
              <a:t>f</a:t>
            </a:r>
            <a:r>
              <a:rPr lang="en-US" dirty="0"/>
              <a:t> = </a:t>
            </a:r>
            <a:r>
              <a:rPr lang="en-US" i="1" dirty="0"/>
              <a:t>v</a:t>
            </a:r>
            <a:r>
              <a:rPr lang="en-US" sz="100" i="1" dirty="0"/>
              <a:t> </a:t>
            </a:r>
            <a:r>
              <a:rPr lang="en-US" baseline="-25000" dirty="0"/>
              <a:t>wave</a:t>
            </a:r>
            <a:r>
              <a:rPr lang="en-US" dirty="0"/>
              <a:t> – Example 12.1</a:t>
            </a:r>
            <a:endParaRPr lang="en-AU" dirty="0"/>
          </a:p>
        </p:txBody>
      </p:sp>
      <p:sp>
        <p:nvSpPr>
          <p:cNvPr id="3" name="Content Placeholder 2"/>
          <p:cNvSpPr>
            <a:spLocks noGrp="1"/>
          </p:cNvSpPr>
          <p:nvPr>
            <p:ph sz="quarter" idx="13"/>
          </p:nvPr>
        </p:nvSpPr>
        <p:spPr/>
        <p:txBody>
          <a:bodyPr/>
          <a:lstStyle/>
          <a:p>
            <a:pPr>
              <a:defRPr/>
            </a:pPr>
            <a:r>
              <a:rPr lang="en-US" dirty="0"/>
              <a:t>We know that for any wave, the wavelength (in meters) times the frequency (in 1/s</a:t>
            </a:r>
            <a:r>
              <a:rPr lang="en-US" sz="100" dirty="0">
                <a:solidFill>
                  <a:schemeClr val="bg1"/>
                </a:solidFill>
              </a:rPr>
              <a:t>econd</a:t>
            </a:r>
            <a:r>
              <a:rPr lang="en-US" dirty="0">
                <a:solidFill>
                  <a:schemeClr val="tx1"/>
                </a:solidFill>
              </a:rPr>
              <a:t> </a:t>
            </a:r>
            <a:r>
              <a:rPr lang="en-US" dirty="0"/>
              <a:t>or H</a:t>
            </a:r>
            <a:r>
              <a:rPr lang="en-US" sz="100" dirty="0">
                <a:solidFill>
                  <a:schemeClr val="bg1"/>
                </a:solidFill>
              </a:rPr>
              <a:t>ert</a:t>
            </a:r>
            <a:r>
              <a:rPr lang="en-US" dirty="0"/>
              <a:t>z) will multiply to give the velocity of the wave (in m</a:t>
            </a:r>
            <a:r>
              <a:rPr lang="en-US" sz="100" dirty="0">
                <a:solidFill>
                  <a:schemeClr val="bg1"/>
                </a:solidFill>
              </a:rPr>
              <a:t>etre</a:t>
            </a:r>
            <a:r>
              <a:rPr lang="en-US" dirty="0"/>
              <a:t>/s</a:t>
            </a:r>
            <a:r>
              <a:rPr lang="en-US" sz="100" dirty="0">
                <a:solidFill>
                  <a:schemeClr val="bg1"/>
                </a:solidFill>
              </a:rPr>
              <a:t>econds</a:t>
            </a:r>
            <a:r>
              <a:rPr lang="en-US" dirty="0"/>
              <a:t>).</a:t>
            </a:r>
          </a:p>
          <a:p>
            <a:pPr>
              <a:defRPr/>
            </a:pPr>
            <a:r>
              <a:rPr lang="en-US" dirty="0"/>
              <a:t>Sound in air, sound in water, sound in metal, light … this relationship will guide us.</a:t>
            </a:r>
          </a:p>
          <a:p>
            <a:pPr>
              <a:defRPr/>
            </a:pPr>
            <a:r>
              <a:rPr lang="en-US" dirty="0"/>
              <a:t>Refer to the worked example for sound in air at 20°</a:t>
            </a:r>
            <a:r>
              <a:rPr lang="en-AU" dirty="0"/>
              <a:t>C</a:t>
            </a:r>
            <a:r>
              <a:rPr lang="en-AU" sz="100" dirty="0">
                <a:solidFill>
                  <a:schemeClr val="bg1"/>
                </a:solidFill>
              </a:rPr>
              <a:t>elsius</a:t>
            </a:r>
            <a:r>
              <a:rPr lang="en-US" dirty="0"/>
              <a:t>.</a:t>
            </a:r>
          </a:p>
        </p:txBody>
      </p:sp>
    </p:spTree>
    <p:extLst>
      <p:ext uri="{BB962C8B-B14F-4D97-AF65-F5344CB8AC3E}">
        <p14:creationId xmlns:p14="http://schemas.microsoft.com/office/powerpoint/2010/main" val="22361204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499" y="840896"/>
            <a:ext cx="7886700" cy="556335"/>
          </a:xfrm>
        </p:spPr>
        <p:txBody>
          <a:bodyPr/>
          <a:lstStyle/>
          <a:p>
            <a:r>
              <a:rPr lang="en-US" dirty="0">
                <a:solidFill>
                  <a:srgbClr val="FF0000"/>
                </a:solidFill>
              </a:rPr>
              <a:t> Temporary deafness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11499" y="1793331"/>
                <a:ext cx="8521002" cy="3945605"/>
              </a:xfrm>
            </p:spPr>
            <p:txBody>
              <a:bodyPr>
                <a:normAutofit fontScale="85000" lnSpcReduction="20000"/>
              </a:bodyPr>
              <a:lstStyle/>
              <a:p>
                <a:pPr marL="0" indent="0">
                  <a:lnSpc>
                    <a:spcPct val="125000"/>
                  </a:lnSpc>
                  <a:buNone/>
                </a:pPr>
                <a:r>
                  <a:rPr lang="en-US" sz="2550" dirty="0"/>
                  <a:t>Studies have shown that, on average, 10 years of exposure to 92 dB sound causes your threshold of hearing to permanently shift from 0 dB to 28 </a:t>
                </a:r>
                <a:r>
                  <a:rPr lang="en-US" sz="2550" dirty="0" err="1"/>
                  <a:t>dB.</a:t>
                </a:r>
                <a:r>
                  <a:rPr lang="en-US" sz="2550" dirty="0"/>
                  <a:t> What intensities correspond to 28 dB and 92 dB?</a:t>
                </a:r>
              </a:p>
              <a:p>
                <a:pPr marL="0" indent="0">
                  <a:lnSpc>
                    <a:spcPct val="125000"/>
                  </a:lnSpc>
                  <a:buNone/>
                </a:pPr>
                <a:endParaRPr lang="en-US" sz="1800" i="1" dirty="0">
                  <a:latin typeface="Cambria Math" panose="02040503050406030204" pitchFamily="18" charset="0"/>
                </a:endParaRPr>
              </a:p>
              <a:p>
                <a:pPr marL="0" indent="0">
                  <a:lnSpc>
                    <a:spcPct val="125000"/>
                  </a:lnSpc>
                  <a:buNone/>
                </a:pPr>
                <a14:m>
                  <m:oMathPara xmlns:m="http://schemas.openxmlformats.org/officeDocument/2006/math">
                    <m:oMathParaPr>
                      <m:jc m:val="left"/>
                    </m:oMathParaPr>
                    <m:oMath xmlns:m="http://schemas.openxmlformats.org/officeDocument/2006/math">
                      <m:r>
                        <a:rPr lang="en-US" sz="1800" i="1">
                          <a:latin typeface="Cambria Math" panose="02040503050406030204" pitchFamily="18" charset="0"/>
                        </a:rPr>
                        <m:t>𝐼</m:t>
                      </m:r>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𝐼</m:t>
                          </m:r>
                        </m:e>
                        <m:sub>
                          <m:r>
                            <a:rPr lang="en-US" sz="1800" i="1">
                              <a:latin typeface="Cambria Math" panose="02040503050406030204" pitchFamily="18" charset="0"/>
                            </a:rPr>
                            <m:t>0</m:t>
                          </m:r>
                        </m:sub>
                      </m:sSub>
                      <m:sSup>
                        <m:sSupPr>
                          <m:ctrlPr>
                            <a:rPr lang="en-US" sz="1800" i="1">
                              <a:latin typeface="Cambria Math" panose="02040503050406030204" pitchFamily="18" charset="0"/>
                            </a:rPr>
                          </m:ctrlPr>
                        </m:sSupPr>
                        <m:e>
                          <m:r>
                            <a:rPr lang="en-US" sz="1800" i="1">
                              <a:latin typeface="Cambria Math" panose="02040503050406030204" pitchFamily="18" charset="0"/>
                            </a:rPr>
                            <m:t>10</m:t>
                          </m:r>
                        </m:e>
                        <m:sup>
                          <m:d>
                            <m:dPr>
                              <m:ctrlPr>
                                <a:rPr lang="en-US" sz="1800" i="1">
                                  <a:latin typeface="Cambria Math" panose="02040503050406030204" pitchFamily="18" charset="0"/>
                                  <a:ea typeface="Cambria Math" panose="02040503050406030204" pitchFamily="18" charset="0"/>
                                </a:rPr>
                              </m:ctrlPr>
                            </m:dPr>
                            <m:e>
                              <m:f>
                                <m:fPr>
                                  <m:ctrlPr>
                                    <a:rPr lang="en-US" sz="1800" i="1">
                                      <a:latin typeface="Cambria Math" panose="02040503050406030204" pitchFamily="18" charset="0"/>
                                      <a:ea typeface="Cambria Math" panose="02040503050406030204" pitchFamily="18" charset="0"/>
                                    </a:rPr>
                                  </m:ctrlPr>
                                </m:fPr>
                                <m:num>
                                  <m:r>
                                    <a:rPr lang="en-US" sz="1800" i="1">
                                      <a:latin typeface="Cambria Math" panose="02040503050406030204" pitchFamily="18" charset="0"/>
                                      <a:ea typeface="Cambria Math" panose="02040503050406030204" pitchFamily="18" charset="0"/>
                                    </a:rPr>
                                    <m:t>𝛽</m:t>
                                  </m:r>
                                </m:num>
                                <m:den>
                                  <m:r>
                                    <a:rPr lang="en-US" sz="1800" i="1">
                                      <a:latin typeface="Cambria Math" panose="02040503050406030204" pitchFamily="18" charset="0"/>
                                      <a:ea typeface="Cambria Math" panose="02040503050406030204" pitchFamily="18" charset="0"/>
                                    </a:rPr>
                                    <m:t>10</m:t>
                                  </m:r>
                                </m:den>
                              </m:f>
                              <m:r>
                                <a:rPr lang="en-US" sz="1800" i="1">
                                  <a:latin typeface="Cambria Math" panose="02040503050406030204" pitchFamily="18" charset="0"/>
                                  <a:ea typeface="Cambria Math" panose="02040503050406030204" pitchFamily="18" charset="0"/>
                                </a:rPr>
                                <m:t>𝑑𝐵</m:t>
                              </m:r>
                            </m:e>
                          </m:d>
                        </m:sup>
                      </m:sSup>
                    </m:oMath>
                  </m:oMathPara>
                </a14:m>
                <a:endParaRPr lang="en-US" sz="1800" dirty="0">
                  <a:latin typeface="Cambria Math" panose="02040503050406030204" pitchFamily="18" charset="0"/>
                </a:endParaRPr>
              </a:p>
              <a:p>
                <a:pPr marL="0" indent="0">
                  <a:lnSpc>
                    <a:spcPct val="125000"/>
                  </a:lnSpc>
                  <a:buNone/>
                </a:pPr>
                <a:r>
                  <a:rPr lang="en-US" sz="1800" dirty="0">
                    <a:latin typeface="Cambria Math" panose="02040503050406030204" pitchFamily="18" charset="0"/>
                  </a:rPr>
                  <a:t>When </a:t>
                </a:r>
                <a:r>
                  <a:rPr lang="el-GR" sz="1800" dirty="0">
                    <a:latin typeface="Times New Roman" panose="02020603050405020304" pitchFamily="18" charset="0"/>
                    <a:cs typeface="Times New Roman" panose="02020603050405020304" pitchFamily="18" charset="0"/>
                  </a:rPr>
                  <a:t>β</a:t>
                </a:r>
                <a:r>
                  <a:rPr lang="en-US" sz="1800" dirty="0">
                    <a:latin typeface="Times New Roman" panose="02020603050405020304" pitchFamily="18" charset="0"/>
                    <a:cs typeface="Times New Roman" panose="02020603050405020304" pitchFamily="18" charset="0"/>
                  </a:rPr>
                  <a:t> = 28 B</a:t>
                </a:r>
                <a:endParaRPr lang="en-US" sz="1800" dirty="0">
                  <a:latin typeface="Cambria Math" panose="02040503050406030204" pitchFamily="18" charset="0"/>
                </a:endParaRPr>
              </a:p>
              <a:p>
                <a:pPr marL="0" indent="0">
                  <a:lnSpc>
                    <a:spcPct val="125000"/>
                  </a:lnSpc>
                  <a:buNone/>
                </a:pPr>
                <a14:m>
                  <m:oMathPara xmlns:m="http://schemas.openxmlformats.org/officeDocument/2006/math">
                    <m:oMathParaPr>
                      <m:jc m:val="left"/>
                    </m:oMathParaPr>
                    <m:oMath xmlns:m="http://schemas.openxmlformats.org/officeDocument/2006/math">
                      <m:r>
                        <a:rPr lang="en-US" sz="1800" i="1">
                          <a:latin typeface="Cambria Math" panose="02040503050406030204" pitchFamily="18" charset="0"/>
                        </a:rPr>
                        <m:t>𝐼</m:t>
                      </m:r>
                      <m:r>
                        <a:rPr lang="en-US" sz="1800" i="1">
                          <a:latin typeface="Cambria Math" panose="02040503050406030204" pitchFamily="18" charset="0"/>
                        </a:rPr>
                        <m:t>=</m:t>
                      </m:r>
                      <m:d>
                        <m:dPr>
                          <m:ctrlPr>
                            <a:rPr lang="en-US" sz="1800" i="1">
                              <a:latin typeface="Cambria Math" panose="02040503050406030204" pitchFamily="18" charset="0"/>
                            </a:rPr>
                          </m:ctrlPr>
                        </m:dPr>
                        <m:e>
                          <m:sSup>
                            <m:sSupPr>
                              <m:ctrlPr>
                                <a:rPr lang="en-US" sz="1800" i="1">
                                  <a:latin typeface="Cambria Math" panose="02040503050406030204" pitchFamily="18" charset="0"/>
                                </a:rPr>
                              </m:ctrlPr>
                            </m:sSupPr>
                            <m:e>
                              <m:r>
                                <a:rPr lang="en-US" sz="1800" i="1">
                                  <a:latin typeface="Cambria Math" panose="02040503050406030204" pitchFamily="18" charset="0"/>
                                </a:rPr>
                                <m:t>10</m:t>
                              </m:r>
                            </m:e>
                            <m:sup>
                              <m:r>
                                <a:rPr lang="en-US" sz="1800" i="1">
                                  <a:latin typeface="Cambria Math" panose="02040503050406030204" pitchFamily="18" charset="0"/>
                                </a:rPr>
                                <m:t>−12</m:t>
                              </m:r>
                            </m:sup>
                          </m:sSup>
                          <m:f>
                            <m:fPr>
                              <m:ctrlPr>
                                <a:rPr lang="en-US" sz="1800" i="1">
                                  <a:latin typeface="Cambria Math" panose="02040503050406030204" pitchFamily="18" charset="0"/>
                                </a:rPr>
                              </m:ctrlPr>
                            </m:fPr>
                            <m:num>
                              <m:r>
                                <m:rPr>
                                  <m:sty m:val="p"/>
                                </m:rPr>
                                <a:rPr lang="en-US" sz="1800">
                                  <a:latin typeface="Cambria Math" panose="02040503050406030204" pitchFamily="18" charset="0"/>
                                </a:rPr>
                                <m:t>W</m:t>
                              </m:r>
                            </m:num>
                            <m:den>
                              <m:sSup>
                                <m:sSupPr>
                                  <m:ctrlPr>
                                    <a:rPr lang="en-US" sz="1800" i="1">
                                      <a:latin typeface="Cambria Math" panose="02040503050406030204" pitchFamily="18" charset="0"/>
                                    </a:rPr>
                                  </m:ctrlPr>
                                </m:sSupPr>
                                <m:e>
                                  <m:r>
                                    <m:rPr>
                                      <m:sty m:val="p"/>
                                    </m:rPr>
                                    <a:rPr lang="en-US" sz="1800">
                                      <a:latin typeface="Cambria Math" panose="02040503050406030204" pitchFamily="18" charset="0"/>
                                    </a:rPr>
                                    <m:t>m</m:t>
                                  </m:r>
                                </m:e>
                                <m:sup>
                                  <m:r>
                                    <a:rPr lang="en-US" sz="1800" i="1">
                                      <a:latin typeface="Cambria Math" panose="02040503050406030204" pitchFamily="18" charset="0"/>
                                    </a:rPr>
                                    <m:t>2</m:t>
                                  </m:r>
                                </m:sup>
                              </m:sSup>
                            </m:den>
                          </m:f>
                        </m:e>
                      </m:d>
                      <m:sSup>
                        <m:sSupPr>
                          <m:ctrlPr>
                            <a:rPr lang="en-US" sz="1800" i="1">
                              <a:latin typeface="Cambria Math" panose="02040503050406030204" pitchFamily="18" charset="0"/>
                            </a:rPr>
                          </m:ctrlPr>
                        </m:sSupPr>
                        <m:e>
                          <m:r>
                            <a:rPr lang="en-US" sz="1800" i="1">
                              <a:latin typeface="Cambria Math" panose="02040503050406030204" pitchFamily="18" charset="0"/>
                            </a:rPr>
                            <m:t>10</m:t>
                          </m:r>
                        </m:e>
                        <m:sup>
                          <m:r>
                            <a:rPr lang="en-US" sz="1800" i="1">
                              <a:latin typeface="Cambria Math" panose="02040503050406030204" pitchFamily="18" charset="0"/>
                            </a:rPr>
                            <m:t>(28 </m:t>
                          </m:r>
                          <m:r>
                            <a:rPr lang="en-US" sz="1800" i="1">
                              <a:latin typeface="Cambria Math" panose="02040503050406030204" pitchFamily="18" charset="0"/>
                            </a:rPr>
                            <m:t>𝑑𝐵</m:t>
                          </m:r>
                          <m:r>
                            <a:rPr lang="en-US" sz="1800" i="1">
                              <a:latin typeface="Cambria Math" panose="02040503050406030204" pitchFamily="18" charset="0"/>
                            </a:rPr>
                            <m:t> /10 </m:t>
                          </m:r>
                          <m:r>
                            <a:rPr lang="en-US" sz="1800" i="1">
                              <a:latin typeface="Cambria Math" panose="02040503050406030204" pitchFamily="18" charset="0"/>
                            </a:rPr>
                            <m:t>𝑑𝐵</m:t>
                          </m:r>
                          <m:r>
                            <a:rPr lang="en-US" sz="1800" i="1">
                              <a:latin typeface="Cambria Math" panose="02040503050406030204" pitchFamily="18" charset="0"/>
                            </a:rPr>
                            <m:t>)</m:t>
                          </m:r>
                        </m:sup>
                      </m:sSup>
                      <m:r>
                        <a:rPr lang="en-US" sz="1800" i="1">
                          <a:latin typeface="Cambria Math" panose="02040503050406030204" pitchFamily="18" charset="0"/>
                        </a:rPr>
                        <m:t>=</m:t>
                      </m:r>
                      <m:d>
                        <m:dPr>
                          <m:ctrlPr>
                            <a:rPr lang="en-US" sz="1800" i="1">
                              <a:latin typeface="Cambria Math" panose="02040503050406030204" pitchFamily="18" charset="0"/>
                            </a:rPr>
                          </m:ctrlPr>
                        </m:dPr>
                        <m:e>
                          <m:sSup>
                            <m:sSupPr>
                              <m:ctrlPr>
                                <a:rPr lang="en-US" sz="1800" i="1">
                                  <a:latin typeface="Cambria Math" panose="02040503050406030204" pitchFamily="18" charset="0"/>
                                </a:rPr>
                              </m:ctrlPr>
                            </m:sSupPr>
                            <m:e>
                              <m:r>
                                <a:rPr lang="en-US" sz="1800" i="1">
                                  <a:latin typeface="Cambria Math" panose="02040503050406030204" pitchFamily="18" charset="0"/>
                                </a:rPr>
                                <m:t>10</m:t>
                              </m:r>
                            </m:e>
                            <m:sup>
                              <m:r>
                                <a:rPr lang="en-US" sz="1800" i="1">
                                  <a:latin typeface="Cambria Math" panose="02040503050406030204" pitchFamily="18" charset="0"/>
                                </a:rPr>
                                <m:t>−12</m:t>
                              </m:r>
                            </m:sup>
                          </m:sSup>
                          <m:f>
                            <m:fPr>
                              <m:ctrlPr>
                                <a:rPr lang="en-US" sz="1800" i="1">
                                  <a:latin typeface="Cambria Math" panose="02040503050406030204" pitchFamily="18" charset="0"/>
                                </a:rPr>
                              </m:ctrlPr>
                            </m:fPr>
                            <m:num>
                              <m:r>
                                <m:rPr>
                                  <m:sty m:val="p"/>
                                </m:rPr>
                                <a:rPr lang="en-US" sz="1800">
                                  <a:latin typeface="Cambria Math" panose="02040503050406030204" pitchFamily="18" charset="0"/>
                                </a:rPr>
                                <m:t>W</m:t>
                              </m:r>
                            </m:num>
                            <m:den>
                              <m:sSup>
                                <m:sSupPr>
                                  <m:ctrlPr>
                                    <a:rPr lang="en-US" sz="1800" i="1">
                                      <a:latin typeface="Cambria Math" panose="02040503050406030204" pitchFamily="18" charset="0"/>
                                    </a:rPr>
                                  </m:ctrlPr>
                                </m:sSupPr>
                                <m:e>
                                  <m:r>
                                    <m:rPr>
                                      <m:sty m:val="p"/>
                                    </m:rPr>
                                    <a:rPr lang="en-US" sz="1800">
                                      <a:latin typeface="Cambria Math" panose="02040503050406030204" pitchFamily="18" charset="0"/>
                                    </a:rPr>
                                    <m:t>m</m:t>
                                  </m:r>
                                </m:e>
                                <m:sup>
                                  <m:r>
                                    <a:rPr lang="en-US" sz="1800" i="1">
                                      <a:latin typeface="Cambria Math" panose="02040503050406030204" pitchFamily="18" charset="0"/>
                                    </a:rPr>
                                    <m:t>2</m:t>
                                  </m:r>
                                </m:sup>
                              </m:sSup>
                            </m:den>
                          </m:f>
                        </m:e>
                      </m:d>
                      <m:d>
                        <m:dPr>
                          <m:ctrlPr>
                            <a:rPr lang="en-US" sz="1800" i="1">
                              <a:latin typeface="Cambria Math" panose="02040503050406030204" pitchFamily="18" charset="0"/>
                            </a:rPr>
                          </m:ctrlPr>
                        </m:dPr>
                        <m:e>
                          <m:sSup>
                            <m:sSupPr>
                              <m:ctrlPr>
                                <a:rPr lang="en-US" sz="1800" i="1">
                                  <a:latin typeface="Cambria Math" panose="02040503050406030204" pitchFamily="18" charset="0"/>
                                </a:rPr>
                              </m:ctrlPr>
                            </m:sSupPr>
                            <m:e>
                              <m:r>
                                <a:rPr lang="en-US" sz="1800" i="1">
                                  <a:latin typeface="Cambria Math" panose="02040503050406030204" pitchFamily="18" charset="0"/>
                                </a:rPr>
                                <m:t>10</m:t>
                              </m:r>
                            </m:e>
                            <m:sup>
                              <m:r>
                                <a:rPr lang="en-US" sz="1800" i="1">
                                  <a:latin typeface="Cambria Math" panose="02040503050406030204" pitchFamily="18" charset="0"/>
                                </a:rPr>
                                <m:t>2.8</m:t>
                              </m:r>
                            </m:sup>
                          </m:sSup>
                        </m:e>
                      </m:d>
                      <m:r>
                        <a:rPr lang="en-US" sz="1800" i="1">
                          <a:latin typeface="Cambria Math" panose="02040503050406030204" pitchFamily="18" charset="0"/>
                        </a:rPr>
                        <m:t>=6.3</m:t>
                      </m:r>
                      <m:r>
                        <a:rPr lang="en-US" sz="1800" i="1">
                          <a:latin typeface="Cambria Math" panose="02040503050406030204" pitchFamily="18" charset="0"/>
                          <a:ea typeface="Cambria Math" panose="02040503050406030204" pitchFamily="18" charset="0"/>
                        </a:rPr>
                        <m:t>×</m:t>
                      </m:r>
                      <m:sSup>
                        <m:sSupPr>
                          <m:ctrlPr>
                            <a:rPr lang="en-US" sz="1800" i="1">
                              <a:latin typeface="Cambria Math" panose="02040503050406030204" pitchFamily="18" charset="0"/>
                              <a:ea typeface="Cambria Math" panose="02040503050406030204" pitchFamily="18" charset="0"/>
                            </a:rPr>
                          </m:ctrlPr>
                        </m:sSupPr>
                        <m:e>
                          <m:r>
                            <a:rPr lang="en-US" sz="1800" i="1">
                              <a:latin typeface="Cambria Math" panose="02040503050406030204" pitchFamily="18" charset="0"/>
                              <a:ea typeface="Cambria Math" panose="02040503050406030204" pitchFamily="18" charset="0"/>
                            </a:rPr>
                            <m:t>10</m:t>
                          </m:r>
                        </m:e>
                        <m:sup>
                          <m:r>
                            <a:rPr lang="en-US" sz="1800" i="1">
                              <a:latin typeface="Cambria Math" panose="02040503050406030204" pitchFamily="18" charset="0"/>
                              <a:ea typeface="Cambria Math" panose="02040503050406030204" pitchFamily="18" charset="0"/>
                            </a:rPr>
                            <m:t>−10</m:t>
                          </m:r>
                        </m:sup>
                      </m:sSup>
                      <m:r>
                        <m:rPr>
                          <m:sty m:val="p"/>
                        </m:rPr>
                        <a:rPr lang="en-US" sz="1800">
                          <a:latin typeface="Cambria Math" panose="02040503050406030204" pitchFamily="18" charset="0"/>
                          <a:ea typeface="Cambria Math" panose="02040503050406030204" pitchFamily="18" charset="0"/>
                        </a:rPr>
                        <m:t>W</m:t>
                      </m:r>
                      <m:r>
                        <a:rPr lang="en-US" sz="1800">
                          <a:latin typeface="Cambria Math" panose="02040503050406030204" pitchFamily="18" charset="0"/>
                          <a:ea typeface="Cambria Math" panose="02040503050406030204" pitchFamily="18" charset="0"/>
                        </a:rPr>
                        <m:t>/</m:t>
                      </m:r>
                      <m:sSup>
                        <m:sSupPr>
                          <m:ctrlPr>
                            <a:rPr lang="en-US" sz="1800" i="1">
                              <a:latin typeface="Cambria Math" panose="02040503050406030204" pitchFamily="18" charset="0"/>
                              <a:ea typeface="Cambria Math" panose="02040503050406030204" pitchFamily="18" charset="0"/>
                            </a:rPr>
                          </m:ctrlPr>
                        </m:sSupPr>
                        <m:e>
                          <m:r>
                            <m:rPr>
                              <m:sty m:val="p"/>
                            </m:rPr>
                            <a:rPr lang="en-US" sz="1800">
                              <a:latin typeface="Cambria Math" panose="02040503050406030204" pitchFamily="18" charset="0"/>
                              <a:ea typeface="Cambria Math" panose="02040503050406030204" pitchFamily="18" charset="0"/>
                            </a:rPr>
                            <m:t>m</m:t>
                          </m:r>
                        </m:e>
                        <m:sup>
                          <m:r>
                            <a:rPr lang="en-US" sz="1800" i="1">
                              <a:latin typeface="Cambria Math" panose="02040503050406030204" pitchFamily="18" charset="0"/>
                              <a:ea typeface="Cambria Math" panose="02040503050406030204" pitchFamily="18" charset="0"/>
                            </a:rPr>
                            <m:t>2</m:t>
                          </m:r>
                        </m:sup>
                      </m:sSup>
                    </m:oMath>
                  </m:oMathPara>
                </a14:m>
                <a:endParaRPr lang="en-US" sz="1800" dirty="0"/>
              </a:p>
              <a:p>
                <a:pPr marL="0" indent="0">
                  <a:lnSpc>
                    <a:spcPct val="125000"/>
                  </a:lnSpc>
                  <a:buNone/>
                </a:pPr>
                <a:r>
                  <a:rPr lang="en-US" sz="1800" dirty="0"/>
                  <a:t>When </a:t>
                </a:r>
                <a:r>
                  <a:rPr lang="el-GR" sz="1800" dirty="0">
                    <a:latin typeface="Times New Roman" panose="02020603050405020304" pitchFamily="18" charset="0"/>
                    <a:cs typeface="Times New Roman" panose="02020603050405020304" pitchFamily="18" charset="0"/>
                  </a:rPr>
                  <a:t>β</a:t>
                </a:r>
                <a:r>
                  <a:rPr lang="en-US" sz="1800" dirty="0">
                    <a:latin typeface="Times New Roman" panose="02020603050405020304" pitchFamily="18" charset="0"/>
                    <a:cs typeface="Times New Roman" panose="02020603050405020304" pitchFamily="18" charset="0"/>
                  </a:rPr>
                  <a:t> = 92 dB,</a:t>
                </a:r>
              </a:p>
              <a:p>
                <a:pPr marL="0" indent="0">
                  <a:lnSpc>
                    <a:spcPct val="125000"/>
                  </a:lnSpc>
                  <a:buNone/>
                </a:pPr>
                <a14:m>
                  <m:oMathPara xmlns:m="http://schemas.openxmlformats.org/officeDocument/2006/math">
                    <m:oMathParaPr>
                      <m:jc m:val="left"/>
                    </m:oMathParaPr>
                    <m:oMath xmlns:m="http://schemas.openxmlformats.org/officeDocument/2006/math">
                      <m:r>
                        <a:rPr lang="en-US" sz="1800" i="1">
                          <a:latin typeface="Cambria Math" panose="02040503050406030204" pitchFamily="18" charset="0"/>
                        </a:rPr>
                        <m:t>𝐼</m:t>
                      </m:r>
                      <m:r>
                        <a:rPr lang="en-US" sz="1800" i="1">
                          <a:latin typeface="Cambria Math" panose="02040503050406030204" pitchFamily="18" charset="0"/>
                        </a:rPr>
                        <m:t>=</m:t>
                      </m:r>
                      <m:d>
                        <m:dPr>
                          <m:ctrlPr>
                            <a:rPr lang="en-US" sz="1800" i="1">
                              <a:latin typeface="Cambria Math" panose="02040503050406030204" pitchFamily="18" charset="0"/>
                            </a:rPr>
                          </m:ctrlPr>
                        </m:dPr>
                        <m:e>
                          <m:sSup>
                            <m:sSupPr>
                              <m:ctrlPr>
                                <a:rPr lang="en-US" sz="1800" i="1">
                                  <a:latin typeface="Cambria Math" panose="02040503050406030204" pitchFamily="18" charset="0"/>
                                </a:rPr>
                              </m:ctrlPr>
                            </m:sSupPr>
                            <m:e>
                              <m:r>
                                <a:rPr lang="en-US" sz="1800" i="1">
                                  <a:latin typeface="Cambria Math" panose="02040503050406030204" pitchFamily="18" charset="0"/>
                                </a:rPr>
                                <m:t>10</m:t>
                              </m:r>
                            </m:e>
                            <m:sup>
                              <m:r>
                                <a:rPr lang="en-US" sz="1800" i="1">
                                  <a:latin typeface="Cambria Math" panose="02040503050406030204" pitchFamily="18" charset="0"/>
                                </a:rPr>
                                <m:t>−12</m:t>
                              </m:r>
                            </m:sup>
                          </m:sSup>
                          <m:f>
                            <m:fPr>
                              <m:ctrlPr>
                                <a:rPr lang="en-US" sz="1800" i="1">
                                  <a:latin typeface="Cambria Math" panose="02040503050406030204" pitchFamily="18" charset="0"/>
                                </a:rPr>
                              </m:ctrlPr>
                            </m:fPr>
                            <m:num>
                              <m:r>
                                <m:rPr>
                                  <m:sty m:val="p"/>
                                </m:rPr>
                                <a:rPr lang="en-US" sz="1800">
                                  <a:latin typeface="Cambria Math" panose="02040503050406030204" pitchFamily="18" charset="0"/>
                                </a:rPr>
                                <m:t>W</m:t>
                              </m:r>
                            </m:num>
                            <m:den>
                              <m:sSup>
                                <m:sSupPr>
                                  <m:ctrlPr>
                                    <a:rPr lang="en-US" sz="1800" i="1">
                                      <a:latin typeface="Cambria Math" panose="02040503050406030204" pitchFamily="18" charset="0"/>
                                    </a:rPr>
                                  </m:ctrlPr>
                                </m:sSupPr>
                                <m:e>
                                  <m:r>
                                    <m:rPr>
                                      <m:sty m:val="p"/>
                                    </m:rPr>
                                    <a:rPr lang="en-US" sz="1800">
                                      <a:latin typeface="Cambria Math" panose="02040503050406030204" pitchFamily="18" charset="0"/>
                                    </a:rPr>
                                    <m:t>m</m:t>
                                  </m:r>
                                </m:e>
                                <m:sup>
                                  <m:r>
                                    <a:rPr lang="en-US" sz="1800" i="1">
                                      <a:latin typeface="Cambria Math" panose="02040503050406030204" pitchFamily="18" charset="0"/>
                                    </a:rPr>
                                    <m:t>2</m:t>
                                  </m:r>
                                </m:sup>
                              </m:sSup>
                            </m:den>
                          </m:f>
                        </m:e>
                      </m:d>
                      <m:sSup>
                        <m:sSupPr>
                          <m:ctrlPr>
                            <a:rPr lang="en-US" sz="1800" i="1">
                              <a:latin typeface="Cambria Math" panose="02040503050406030204" pitchFamily="18" charset="0"/>
                            </a:rPr>
                          </m:ctrlPr>
                        </m:sSupPr>
                        <m:e>
                          <m:r>
                            <a:rPr lang="en-US" sz="1800" i="1">
                              <a:latin typeface="Cambria Math" panose="02040503050406030204" pitchFamily="18" charset="0"/>
                            </a:rPr>
                            <m:t>10</m:t>
                          </m:r>
                        </m:e>
                        <m:sup>
                          <m:r>
                            <a:rPr lang="en-US" sz="1800" i="1">
                              <a:latin typeface="Cambria Math" panose="02040503050406030204" pitchFamily="18" charset="0"/>
                            </a:rPr>
                            <m:t>(92 </m:t>
                          </m:r>
                          <m:r>
                            <a:rPr lang="en-US" sz="1800" i="1">
                              <a:latin typeface="Cambria Math" panose="02040503050406030204" pitchFamily="18" charset="0"/>
                            </a:rPr>
                            <m:t>𝑑𝐵</m:t>
                          </m:r>
                          <m:r>
                            <a:rPr lang="en-US" sz="1800" i="1">
                              <a:latin typeface="Cambria Math" panose="02040503050406030204" pitchFamily="18" charset="0"/>
                            </a:rPr>
                            <m:t> /10 </m:t>
                          </m:r>
                          <m:r>
                            <a:rPr lang="en-US" sz="1800" i="1">
                              <a:latin typeface="Cambria Math" panose="02040503050406030204" pitchFamily="18" charset="0"/>
                            </a:rPr>
                            <m:t>𝑑𝐵</m:t>
                          </m:r>
                          <m:r>
                            <a:rPr lang="en-US" sz="1800" i="1">
                              <a:latin typeface="Cambria Math" panose="02040503050406030204" pitchFamily="18" charset="0"/>
                            </a:rPr>
                            <m:t>)</m:t>
                          </m:r>
                        </m:sup>
                      </m:sSup>
                      <m:r>
                        <a:rPr lang="en-US" sz="1800" i="1">
                          <a:latin typeface="Cambria Math" panose="02040503050406030204" pitchFamily="18" charset="0"/>
                        </a:rPr>
                        <m:t>=</m:t>
                      </m:r>
                      <m:d>
                        <m:dPr>
                          <m:ctrlPr>
                            <a:rPr lang="en-US" sz="1800" i="1">
                              <a:latin typeface="Cambria Math" panose="02040503050406030204" pitchFamily="18" charset="0"/>
                            </a:rPr>
                          </m:ctrlPr>
                        </m:dPr>
                        <m:e>
                          <m:sSup>
                            <m:sSupPr>
                              <m:ctrlPr>
                                <a:rPr lang="en-US" sz="1800" i="1">
                                  <a:latin typeface="Cambria Math" panose="02040503050406030204" pitchFamily="18" charset="0"/>
                                </a:rPr>
                              </m:ctrlPr>
                            </m:sSupPr>
                            <m:e>
                              <m:r>
                                <a:rPr lang="en-US" sz="1800" i="1">
                                  <a:latin typeface="Cambria Math" panose="02040503050406030204" pitchFamily="18" charset="0"/>
                                </a:rPr>
                                <m:t>10</m:t>
                              </m:r>
                            </m:e>
                            <m:sup>
                              <m:r>
                                <a:rPr lang="en-US" sz="1800" i="1">
                                  <a:latin typeface="Cambria Math" panose="02040503050406030204" pitchFamily="18" charset="0"/>
                                </a:rPr>
                                <m:t>−12</m:t>
                              </m:r>
                            </m:sup>
                          </m:sSup>
                          <m:f>
                            <m:fPr>
                              <m:ctrlPr>
                                <a:rPr lang="en-US" sz="1800" i="1">
                                  <a:latin typeface="Cambria Math" panose="02040503050406030204" pitchFamily="18" charset="0"/>
                                </a:rPr>
                              </m:ctrlPr>
                            </m:fPr>
                            <m:num>
                              <m:r>
                                <m:rPr>
                                  <m:sty m:val="p"/>
                                </m:rPr>
                                <a:rPr lang="en-US" sz="1800">
                                  <a:latin typeface="Cambria Math" panose="02040503050406030204" pitchFamily="18" charset="0"/>
                                </a:rPr>
                                <m:t>W</m:t>
                              </m:r>
                            </m:num>
                            <m:den>
                              <m:sSup>
                                <m:sSupPr>
                                  <m:ctrlPr>
                                    <a:rPr lang="en-US" sz="1800" i="1">
                                      <a:latin typeface="Cambria Math" panose="02040503050406030204" pitchFamily="18" charset="0"/>
                                    </a:rPr>
                                  </m:ctrlPr>
                                </m:sSupPr>
                                <m:e>
                                  <m:r>
                                    <m:rPr>
                                      <m:sty m:val="p"/>
                                    </m:rPr>
                                    <a:rPr lang="en-US" sz="1800">
                                      <a:latin typeface="Cambria Math" panose="02040503050406030204" pitchFamily="18" charset="0"/>
                                    </a:rPr>
                                    <m:t>m</m:t>
                                  </m:r>
                                </m:e>
                                <m:sup>
                                  <m:r>
                                    <a:rPr lang="en-US" sz="1800" i="1">
                                      <a:latin typeface="Cambria Math" panose="02040503050406030204" pitchFamily="18" charset="0"/>
                                    </a:rPr>
                                    <m:t>2</m:t>
                                  </m:r>
                                </m:sup>
                              </m:sSup>
                            </m:den>
                          </m:f>
                        </m:e>
                      </m:d>
                      <m:d>
                        <m:dPr>
                          <m:ctrlPr>
                            <a:rPr lang="en-US" sz="1800" i="1">
                              <a:latin typeface="Cambria Math" panose="02040503050406030204" pitchFamily="18" charset="0"/>
                            </a:rPr>
                          </m:ctrlPr>
                        </m:dPr>
                        <m:e>
                          <m:sSup>
                            <m:sSupPr>
                              <m:ctrlPr>
                                <a:rPr lang="en-US" sz="1800" i="1">
                                  <a:latin typeface="Cambria Math" panose="02040503050406030204" pitchFamily="18" charset="0"/>
                                </a:rPr>
                              </m:ctrlPr>
                            </m:sSupPr>
                            <m:e>
                              <m:r>
                                <a:rPr lang="en-US" sz="1800" i="1">
                                  <a:latin typeface="Cambria Math" panose="02040503050406030204" pitchFamily="18" charset="0"/>
                                </a:rPr>
                                <m:t>10</m:t>
                              </m:r>
                            </m:e>
                            <m:sup>
                              <m:r>
                                <a:rPr lang="en-US" sz="1800" i="1">
                                  <a:latin typeface="Cambria Math" panose="02040503050406030204" pitchFamily="18" charset="0"/>
                                </a:rPr>
                                <m:t>9.2</m:t>
                              </m:r>
                            </m:sup>
                          </m:sSup>
                        </m:e>
                      </m:d>
                      <m:r>
                        <a:rPr lang="en-US" sz="1800" i="1">
                          <a:latin typeface="Cambria Math" panose="02040503050406030204" pitchFamily="18" charset="0"/>
                        </a:rPr>
                        <m:t>=1.6</m:t>
                      </m:r>
                      <m:r>
                        <a:rPr lang="en-US" sz="1800" i="1">
                          <a:latin typeface="Cambria Math" panose="02040503050406030204" pitchFamily="18" charset="0"/>
                          <a:ea typeface="Cambria Math" panose="02040503050406030204" pitchFamily="18" charset="0"/>
                        </a:rPr>
                        <m:t>×</m:t>
                      </m:r>
                      <m:sSup>
                        <m:sSupPr>
                          <m:ctrlPr>
                            <a:rPr lang="en-US" sz="1800" i="1">
                              <a:latin typeface="Cambria Math" panose="02040503050406030204" pitchFamily="18" charset="0"/>
                              <a:ea typeface="Cambria Math" panose="02040503050406030204" pitchFamily="18" charset="0"/>
                            </a:rPr>
                          </m:ctrlPr>
                        </m:sSupPr>
                        <m:e>
                          <m:r>
                            <a:rPr lang="en-US" sz="1800" i="1">
                              <a:latin typeface="Cambria Math" panose="02040503050406030204" pitchFamily="18" charset="0"/>
                              <a:ea typeface="Cambria Math" panose="02040503050406030204" pitchFamily="18" charset="0"/>
                            </a:rPr>
                            <m:t>10</m:t>
                          </m:r>
                        </m:e>
                        <m:sup>
                          <m:r>
                            <a:rPr lang="en-US" sz="1800" i="1">
                              <a:latin typeface="Cambria Math" panose="02040503050406030204" pitchFamily="18" charset="0"/>
                              <a:ea typeface="Cambria Math" panose="02040503050406030204" pitchFamily="18" charset="0"/>
                            </a:rPr>
                            <m:t>−3</m:t>
                          </m:r>
                        </m:sup>
                      </m:sSup>
                      <m:r>
                        <m:rPr>
                          <m:sty m:val="p"/>
                        </m:rPr>
                        <a:rPr lang="en-US" sz="1800">
                          <a:latin typeface="Cambria Math" panose="02040503050406030204" pitchFamily="18" charset="0"/>
                          <a:ea typeface="Cambria Math" panose="02040503050406030204" pitchFamily="18" charset="0"/>
                        </a:rPr>
                        <m:t>W</m:t>
                      </m:r>
                      <m:r>
                        <a:rPr lang="en-US" sz="1800">
                          <a:latin typeface="Cambria Math" panose="02040503050406030204" pitchFamily="18" charset="0"/>
                          <a:ea typeface="Cambria Math" panose="02040503050406030204" pitchFamily="18" charset="0"/>
                        </a:rPr>
                        <m:t>/</m:t>
                      </m:r>
                      <m:sSup>
                        <m:sSupPr>
                          <m:ctrlPr>
                            <a:rPr lang="en-US" sz="1800" i="1">
                              <a:latin typeface="Cambria Math" panose="02040503050406030204" pitchFamily="18" charset="0"/>
                              <a:ea typeface="Cambria Math" panose="02040503050406030204" pitchFamily="18" charset="0"/>
                            </a:rPr>
                          </m:ctrlPr>
                        </m:sSupPr>
                        <m:e>
                          <m:r>
                            <m:rPr>
                              <m:sty m:val="p"/>
                            </m:rPr>
                            <a:rPr lang="en-US" sz="1800">
                              <a:latin typeface="Cambria Math" panose="02040503050406030204" pitchFamily="18" charset="0"/>
                              <a:ea typeface="Cambria Math" panose="02040503050406030204" pitchFamily="18" charset="0"/>
                            </a:rPr>
                            <m:t>m</m:t>
                          </m:r>
                        </m:e>
                        <m:sup>
                          <m:r>
                            <a:rPr lang="en-US" sz="1800" i="1">
                              <a:latin typeface="Cambria Math" panose="02040503050406030204" pitchFamily="18" charset="0"/>
                              <a:ea typeface="Cambria Math" panose="02040503050406030204" pitchFamily="18" charset="0"/>
                            </a:rPr>
                            <m:t>2</m:t>
                          </m:r>
                        </m:sup>
                      </m:sSup>
                    </m:oMath>
                  </m:oMathPara>
                </a14:m>
                <a:endParaRPr lang="en-US" sz="1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11499" y="1793331"/>
                <a:ext cx="8521002" cy="3945605"/>
              </a:xfrm>
              <a:blipFill>
                <a:blip r:embed="rId2"/>
                <a:stretch>
                  <a:fillRect l="-930" t="-1082" r="-1431"/>
                </a:stretch>
              </a:blipFill>
            </p:spPr>
            <p:txBody>
              <a:bodyPr/>
              <a:lstStyle/>
              <a:p>
                <a:r>
                  <a:rPr lang="en-US">
                    <a:noFill/>
                  </a:rPr>
                  <a:t> </a:t>
                </a:r>
              </a:p>
            </p:txBody>
          </p:sp>
        </mc:Fallback>
      </mc:AlternateContent>
    </p:spTree>
    <p:extLst>
      <p:ext uri="{BB962C8B-B14F-4D97-AF65-F5344CB8AC3E}">
        <p14:creationId xmlns:p14="http://schemas.microsoft.com/office/powerpoint/2010/main" val="322673192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3400" y="609600"/>
            <a:ext cx="8001000" cy="5410200"/>
          </a:xfrm>
          <a:prstGeom prst="roundRect">
            <a:avLst/>
          </a:prstGeom>
          <a:gradFill>
            <a:gsLst>
              <a:gs pos="0">
                <a:schemeClr val="accent1">
                  <a:tint val="66000"/>
                  <a:satMod val="160000"/>
                  <a:alpha val="0"/>
                </a:schemeClr>
              </a:gs>
              <a:gs pos="50000">
                <a:schemeClr val="accent1">
                  <a:tint val="44500"/>
                  <a:satMod val="160000"/>
                </a:schemeClr>
              </a:gs>
              <a:gs pos="100000">
                <a:schemeClr val="accent1">
                  <a:tint val="23500"/>
                  <a:satMod val="160000"/>
                </a:schemeClr>
              </a:gs>
            </a:gsLst>
            <a:lin ang="5400000" scaled="0"/>
          </a:gradFill>
          <a:ln>
            <a:solidFill>
              <a:schemeClr val="accent1">
                <a:shade val="50000"/>
                <a:alpha val="27000"/>
              </a:schemeClr>
            </a:solidFill>
          </a:ln>
          <a:effectLst>
            <a:outerShdw blurRad="50800" dist="50800" dir="5400000" algn="ctr" rotWithShape="0">
              <a:srgbClr val="92D050"/>
            </a:outerShdw>
          </a:effectLst>
          <a:scene3d>
            <a:camera prst="orthographicFront"/>
            <a:lightRig rig="threePt" dir="t"/>
          </a:scene3d>
          <a:sp3d extrusionH="76200" contourW="76200">
            <a:extrusionClr>
              <a:srgbClr val="92D050"/>
            </a:extrusionClr>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a:lstStyle>
            <a:lvl1pPr>
              <a:defRPr sz="2400">
                <a:solidFill>
                  <a:schemeClr val="tx2"/>
                </a:solidFill>
                <a:latin typeface="Arial" panose="020B0604020202020204" pitchFamily="34" charset="0"/>
                <a:ea typeface="MS PGothic" panose="020B0600070205080204" pitchFamily="34" charset="-128"/>
              </a:defRPr>
            </a:lvl1pPr>
            <a:lvl2pPr marL="742950" indent="-285750">
              <a:defRPr sz="2400">
                <a:solidFill>
                  <a:schemeClr val="tx2"/>
                </a:solidFill>
                <a:latin typeface="Arial" panose="020B0604020202020204" pitchFamily="34" charset="0"/>
                <a:ea typeface="MS PGothic" panose="020B0600070205080204" pitchFamily="34" charset="-128"/>
              </a:defRPr>
            </a:lvl2pPr>
            <a:lvl3pPr marL="1143000" indent="-228600">
              <a:defRPr sz="2400">
                <a:solidFill>
                  <a:schemeClr val="tx2"/>
                </a:solidFill>
                <a:latin typeface="Arial" panose="020B0604020202020204" pitchFamily="34" charset="0"/>
                <a:ea typeface="MS PGothic" panose="020B0600070205080204" pitchFamily="34" charset="-128"/>
              </a:defRPr>
            </a:lvl3pPr>
            <a:lvl4pPr marL="1600200" indent="-228600">
              <a:defRPr sz="2400">
                <a:solidFill>
                  <a:schemeClr val="tx2"/>
                </a:solidFill>
                <a:latin typeface="Arial" panose="020B0604020202020204" pitchFamily="34" charset="0"/>
                <a:ea typeface="MS PGothic" panose="020B0600070205080204" pitchFamily="34" charset="-128"/>
              </a:defRPr>
            </a:lvl4pPr>
            <a:lvl5pPr marL="2057400" indent="-228600">
              <a:defRPr sz="2400">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rPr>
              <a:t>You create waves on a pond surface by pushing up and down on it with your hand. Which aspect of the wave can you NOT affect by changing how you move your hand?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 typeface="+mj-lt"/>
              <a:buAutoNum type="alphaUcPeriod"/>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rPr>
              <a:t>Frequency</a:t>
            </a:r>
            <a:endParaRPr kumimoji="0" lang="en-US" alt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 typeface="+mj-lt"/>
              <a:buAutoNum type="alphaUcPeriod"/>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rPr>
              <a:t>Speed</a:t>
            </a:r>
            <a:endParaRPr kumimoji="0" lang="en-US" alt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 typeface="+mj-lt"/>
              <a:buAutoNum type="alphaUcPeriod"/>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rPr>
              <a:t>Wavelength</a:t>
            </a:r>
          </a:p>
          <a:p>
            <a:pPr marL="457200" marR="0" lvl="0" indent="-457200" algn="l" defTabSz="914400" rtl="0" eaLnBrk="1" fontAlgn="base" latinLnBrk="0" hangingPunct="1">
              <a:lnSpc>
                <a:spcPct val="100000"/>
              </a:lnSpc>
              <a:spcBef>
                <a:spcPct val="0"/>
              </a:spcBef>
              <a:spcAft>
                <a:spcPct val="0"/>
              </a:spcAft>
              <a:buClrTx/>
              <a:buSzTx/>
              <a:buFont typeface="+mj-lt"/>
              <a:buAutoNum type="alphaUcPeriod"/>
              <a:tabLst/>
              <a:defRPr/>
            </a:pPr>
            <a:endPar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 typeface="+mj-lt"/>
              <a:buAutoNum type="alphaUcPeriod"/>
              <a:tabLst/>
              <a:defRPr/>
            </a:pPr>
            <a:endPar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
        <p:nvSpPr>
          <p:cNvPr id="3" name="Oval 2"/>
          <p:cNvSpPr/>
          <p:nvPr/>
        </p:nvSpPr>
        <p:spPr>
          <a:xfrm>
            <a:off x="1283091" y="304800"/>
            <a:ext cx="3761520" cy="609600"/>
          </a:xfrm>
          <a:prstGeom prst="ellipse">
            <a:avLst/>
          </a:prstGeom>
          <a:solidFill>
            <a:schemeClr val="bg1"/>
          </a:solidFill>
          <a:scene3d>
            <a:camera prst="orthographicFront"/>
            <a:lightRig rig="threePt" dir="t"/>
          </a:scene3d>
          <a:sp3d extrusionH="76200" contourW="76200">
            <a:extrusionClr>
              <a:srgbClr val="92D050"/>
            </a:extrusionClr>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Clicker – Questions 10</a:t>
            </a:r>
          </a:p>
        </p:txBody>
      </p:sp>
    </p:spTree>
    <p:extLst>
      <p:ext uri="{BB962C8B-B14F-4D97-AF65-F5344CB8AC3E}">
        <p14:creationId xmlns:p14="http://schemas.microsoft.com/office/powerpoint/2010/main" val="191801557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cx1="http://schemas.microsoft.com/office/drawing/2015/9/8/chartex" Requires="cx1">
          <p:graphicFrame>
            <p:nvGraphicFramePr>
              <p:cNvPr id="4" name="Chart 3">
                <a:extLst>
                  <a:ext uri="{FF2B5EF4-FFF2-40B4-BE49-F238E27FC236}">
                    <a16:creationId xmlns:a16="http://schemas.microsoft.com/office/drawing/2014/main" id="{CC9285B1-EF86-4B5F-A5D9-E4D68CC59DEF}"/>
                  </a:ext>
                </a:extLst>
              </p:cNvPr>
              <p:cNvGraphicFramePr/>
              <p:nvPr/>
            </p:nvGraphicFramePr>
            <p:xfrm>
              <a:off x="1" y="857250"/>
              <a:ext cx="9143999" cy="5143500"/>
            </p:xfrm>
            <a:graphic>
              <a:graphicData uri="http://schemas.microsoft.com/office/drawing/2014/chartex">
                <cx:chart xmlns:cx="http://schemas.microsoft.com/office/drawing/2014/chartex" xmlns:r="http://schemas.openxmlformats.org/officeDocument/2006/relationships" r:id="rId2"/>
              </a:graphicData>
            </a:graphic>
          </p:graphicFrame>
        </mc:Choice>
        <mc:Fallback>
          <p:pic>
            <p:nvPicPr>
              <p:cNvPr id="4" name="Chart 3">
                <a:extLst>
                  <a:ext uri="{FF2B5EF4-FFF2-40B4-BE49-F238E27FC236}">
                    <a16:creationId xmlns:a16="http://schemas.microsoft.com/office/drawing/2014/main" id="{CC9285B1-EF86-4B5F-A5D9-E4D68CC59DEF}"/>
                  </a:ext>
                </a:extLst>
              </p:cNvPr>
              <p:cNvPicPr>
                <a:picLocks noGrp="1" noRot="1" noChangeAspect="1" noMove="1" noResize="1" noEditPoints="1" noAdjustHandles="1" noChangeArrowheads="1" noChangeShapeType="1"/>
              </p:cNvPicPr>
              <p:nvPr/>
            </p:nvPicPr>
            <p:blipFill>
              <a:blip r:embed="rId3"/>
              <a:stretch>
                <a:fillRect/>
              </a:stretch>
            </p:blipFill>
            <p:spPr>
              <a:xfrm>
                <a:off x="1" y="857250"/>
                <a:ext cx="9143999" cy="5143500"/>
              </a:xfrm>
              <a:prstGeom prst="rect">
                <a:avLst/>
              </a:prstGeom>
            </p:spPr>
          </p:pic>
        </mc:Fallback>
      </mc:AlternateContent>
      <p:sp>
        <p:nvSpPr>
          <p:cNvPr id="5" name="TextBox 4">
            <a:extLst>
              <a:ext uri="{FF2B5EF4-FFF2-40B4-BE49-F238E27FC236}">
                <a16:creationId xmlns:a16="http://schemas.microsoft.com/office/drawing/2014/main" id="{10114F59-5CBA-4A0D-5532-467D6F2948EC}"/>
              </a:ext>
            </a:extLst>
          </p:cNvPr>
          <p:cNvSpPr txBox="1"/>
          <p:nvPr/>
        </p:nvSpPr>
        <p:spPr>
          <a:xfrm>
            <a:off x="492712" y="1003732"/>
            <a:ext cx="2503502" cy="2377574"/>
          </a:xfrm>
          <a:prstGeom prst="rect">
            <a:avLst/>
          </a:prstGeom>
          <a:noFill/>
        </p:spPr>
        <p:txBody>
          <a:bodyPr wrap="square" rtlCol="0">
            <a:spAutoFit/>
          </a:bodyPr>
          <a:lstStyle/>
          <a:p>
            <a:pPr defTabSz="685800"/>
            <a:r>
              <a:rPr lang="en-US" sz="1350" kern="1200" dirty="0">
                <a:solidFill>
                  <a:prstClr val="black"/>
                </a:solidFill>
                <a:latin typeface="Calibri" panose="020F0502020204030204"/>
                <a:ea typeface="+mn-ea"/>
                <a:cs typeface="+mn-cs"/>
              </a:rPr>
              <a:t>FALL 2023 – PHYS 201</a:t>
            </a:r>
          </a:p>
          <a:p>
            <a:pPr defTabSz="685800"/>
            <a:r>
              <a:rPr lang="en-US" sz="1350" kern="1200" dirty="0">
                <a:solidFill>
                  <a:prstClr val="black"/>
                </a:solidFill>
                <a:latin typeface="Calibri" panose="020F0502020204030204"/>
                <a:ea typeface="+mn-ea"/>
                <a:cs typeface="+mn-cs"/>
              </a:rPr>
              <a:t>EXAM 3</a:t>
            </a:r>
          </a:p>
          <a:p>
            <a:pPr defTabSz="685800"/>
            <a:r>
              <a:rPr lang="en-US" sz="1350" kern="1200" dirty="0">
                <a:solidFill>
                  <a:prstClr val="black"/>
                </a:solidFill>
                <a:latin typeface="Calibri" panose="020F0502020204030204"/>
                <a:ea typeface="+mn-ea"/>
                <a:cs typeface="+mn-cs"/>
              </a:rPr>
              <a:t>AVG = 60</a:t>
            </a:r>
          </a:p>
          <a:p>
            <a:pPr defTabSz="685800"/>
            <a:r>
              <a:rPr lang="en-US" sz="1350" kern="1200" dirty="0" err="1">
                <a:solidFill>
                  <a:prstClr val="black"/>
                </a:solidFill>
                <a:latin typeface="Calibri" panose="020F0502020204030204"/>
                <a:ea typeface="+mn-ea"/>
                <a:cs typeface="+mn-cs"/>
              </a:rPr>
              <a:t>STD.DEV</a:t>
            </a:r>
            <a:r>
              <a:rPr lang="en-US" sz="1350" kern="1200" dirty="0">
                <a:solidFill>
                  <a:prstClr val="black"/>
                </a:solidFill>
                <a:latin typeface="Calibri" panose="020F0502020204030204"/>
                <a:ea typeface="+mn-ea"/>
                <a:cs typeface="+mn-cs"/>
              </a:rPr>
              <a:t> = 20</a:t>
            </a:r>
          </a:p>
          <a:p>
            <a:pPr defTabSz="685800"/>
            <a:r>
              <a:rPr lang="en-US" sz="1350" kern="1200" dirty="0">
                <a:solidFill>
                  <a:prstClr val="black"/>
                </a:solidFill>
                <a:latin typeface="Calibri" panose="020F0502020204030204"/>
                <a:ea typeface="+mn-ea"/>
                <a:cs typeface="+mn-cs"/>
              </a:rPr>
              <a:t>N = 77</a:t>
            </a:r>
          </a:p>
          <a:p>
            <a:pPr defTabSz="685800"/>
            <a:endParaRPr lang="en-US" sz="1350" kern="1200" dirty="0">
              <a:solidFill>
                <a:prstClr val="black"/>
              </a:solidFill>
              <a:latin typeface="Calibri" panose="020F0502020204030204"/>
              <a:ea typeface="+mn-ea"/>
              <a:cs typeface="+mn-cs"/>
            </a:endParaRPr>
          </a:p>
          <a:p>
            <a:pPr defTabSz="685800"/>
            <a:r>
              <a:rPr lang="en-US" sz="1350" kern="1200" dirty="0">
                <a:solidFill>
                  <a:prstClr val="black"/>
                </a:solidFill>
                <a:latin typeface="Calibri" panose="020F0502020204030204"/>
                <a:ea typeface="+mn-ea"/>
                <a:cs typeface="+mn-cs"/>
              </a:rPr>
              <a:t>A </a:t>
            </a:r>
            <a:r>
              <a:rPr lang="en-US" sz="1350" kern="1200" dirty="0">
                <a:solidFill>
                  <a:srgbClr val="242424"/>
                </a:solidFill>
                <a:latin typeface="Segoe UI" panose="020B0502040204020203" pitchFamily="34" charset="0"/>
                <a:ea typeface="+mn-ea"/>
                <a:cs typeface="+mn-cs"/>
              </a:rPr>
              <a:t> 85-100 </a:t>
            </a:r>
            <a:br>
              <a:rPr lang="en-US" sz="1350" kern="1200" dirty="0">
                <a:solidFill>
                  <a:prstClr val="black"/>
                </a:solidFill>
                <a:latin typeface="Calibri" panose="020F0502020204030204"/>
                <a:ea typeface="+mn-ea"/>
                <a:cs typeface="+mn-cs"/>
              </a:rPr>
            </a:br>
            <a:r>
              <a:rPr lang="en-US" sz="1350" kern="1200" dirty="0">
                <a:solidFill>
                  <a:srgbClr val="242424"/>
                </a:solidFill>
                <a:latin typeface="Segoe UI" panose="020B0502040204020203" pitchFamily="34" charset="0"/>
                <a:ea typeface="+mn-ea"/>
                <a:cs typeface="+mn-cs"/>
              </a:rPr>
              <a:t>B 75-84   </a:t>
            </a:r>
            <a:br>
              <a:rPr lang="en-US" sz="1350" kern="1200" dirty="0">
                <a:solidFill>
                  <a:prstClr val="black"/>
                </a:solidFill>
                <a:latin typeface="Calibri" panose="020F0502020204030204"/>
                <a:ea typeface="+mn-ea"/>
                <a:cs typeface="+mn-cs"/>
              </a:rPr>
            </a:br>
            <a:r>
              <a:rPr lang="en-US" sz="1350" kern="1200" dirty="0">
                <a:solidFill>
                  <a:srgbClr val="242424"/>
                </a:solidFill>
                <a:latin typeface="Segoe UI" panose="020B0502040204020203" pitchFamily="34" charset="0"/>
                <a:ea typeface="+mn-ea"/>
                <a:cs typeface="+mn-cs"/>
              </a:rPr>
              <a:t>C 55-74   </a:t>
            </a:r>
            <a:br>
              <a:rPr lang="en-US" sz="1350" kern="1200" dirty="0">
                <a:solidFill>
                  <a:prstClr val="black"/>
                </a:solidFill>
                <a:latin typeface="Calibri" panose="020F0502020204030204"/>
                <a:ea typeface="+mn-ea"/>
                <a:cs typeface="+mn-cs"/>
              </a:rPr>
            </a:br>
            <a:r>
              <a:rPr lang="en-US" sz="1350" kern="1200" dirty="0">
                <a:solidFill>
                  <a:srgbClr val="242424"/>
                </a:solidFill>
                <a:latin typeface="Segoe UI" panose="020B0502040204020203" pitchFamily="34" charset="0"/>
                <a:ea typeface="+mn-ea"/>
                <a:cs typeface="+mn-cs"/>
              </a:rPr>
              <a:t>D 40-54 </a:t>
            </a:r>
            <a:br>
              <a:rPr lang="en-US" sz="1350" kern="1200" dirty="0">
                <a:solidFill>
                  <a:prstClr val="black"/>
                </a:solidFill>
                <a:latin typeface="Calibri" panose="020F0502020204030204"/>
                <a:ea typeface="+mn-ea"/>
                <a:cs typeface="+mn-cs"/>
              </a:rPr>
            </a:br>
            <a:r>
              <a:rPr lang="en-US" sz="1350" kern="1200" dirty="0">
                <a:solidFill>
                  <a:srgbClr val="242424"/>
                </a:solidFill>
                <a:latin typeface="Segoe UI" panose="020B0502040204020203" pitchFamily="34" charset="0"/>
                <a:ea typeface="+mn-ea"/>
                <a:cs typeface="+mn-cs"/>
              </a:rPr>
              <a:t>F &lt; 40</a:t>
            </a:r>
            <a:endParaRPr lang="en-US" sz="135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78890693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 zoom">
            <a:extLst>
              <a:ext uri="{FF2B5EF4-FFF2-40B4-BE49-F238E27FC236}">
                <a16:creationId xmlns:a16="http://schemas.microsoft.com/office/drawing/2014/main" id="{88F3B7A2-CDB4-0C42-5E23-5FFAEC992F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325" y="0"/>
            <a:ext cx="77533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AF1CF42-10CC-3CA7-2CF6-C7B49A7D012D}"/>
              </a:ext>
            </a:extLst>
          </p:cNvPr>
          <p:cNvSpPr txBox="1"/>
          <p:nvPr/>
        </p:nvSpPr>
        <p:spPr>
          <a:xfrm>
            <a:off x="9294725" y="361741"/>
            <a:ext cx="1889089" cy="6494085"/>
          </a:xfrm>
          <a:prstGeom prst="rect">
            <a:avLst/>
          </a:prstGeom>
          <a:noFill/>
        </p:spPr>
        <p:txBody>
          <a:bodyPr wrap="square" rtlCol="0">
            <a:spAutoFit/>
          </a:bodyPr>
          <a:lstStyle/>
          <a:p>
            <a:pPr algn="l"/>
            <a:r>
              <a:rPr lang="en-US" sz="1600" b="0" i="0" dirty="0">
                <a:solidFill>
                  <a:srgbClr val="FF0000"/>
                </a:solidFill>
                <a:effectLst/>
                <a:latin typeface="Libre Franklin" pitchFamily="2" charset="0"/>
              </a:rPr>
              <a:t>Standing Waves on a Rope</a:t>
            </a:r>
          </a:p>
          <a:p>
            <a:pPr algn="l"/>
            <a:r>
              <a:rPr lang="en-US" sz="1600" b="0" i="0" dirty="0">
                <a:solidFill>
                  <a:srgbClr val="222222"/>
                </a:solidFill>
                <a:effectLst/>
                <a:latin typeface="Libre Franklin" pitchFamily="2" charset="0"/>
              </a:rPr>
              <a:t>A long rope that is fixed at one end, is attached at the other end to a power drill, which it itself is connected to a rheostat to easily vary its speed. The user can vary the speed of the drill, which will cause a standing wave to appear through the rope. This demonstration can be used to discuss the relationship between wave speed, frequency, energy and wavelength.</a:t>
            </a:r>
          </a:p>
        </p:txBody>
      </p:sp>
    </p:spTree>
    <p:extLst>
      <p:ext uri="{BB962C8B-B14F-4D97-AF65-F5344CB8AC3E}">
        <p14:creationId xmlns:p14="http://schemas.microsoft.com/office/powerpoint/2010/main" val="380503146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73E09F-62A3-17E5-0DF4-272FCA2752D3}"/>
              </a:ext>
            </a:extLst>
          </p:cNvPr>
          <p:cNvPicPr>
            <a:picLocks noChangeAspect="1"/>
          </p:cNvPicPr>
          <p:nvPr/>
        </p:nvPicPr>
        <p:blipFill>
          <a:blip r:embed="rId2"/>
          <a:stretch>
            <a:fillRect/>
          </a:stretch>
        </p:blipFill>
        <p:spPr>
          <a:xfrm>
            <a:off x="1347844" y="0"/>
            <a:ext cx="6448311" cy="6862107"/>
          </a:xfrm>
          <a:prstGeom prst="rect">
            <a:avLst/>
          </a:prstGeom>
        </p:spPr>
      </p:pic>
    </p:spTree>
    <p:extLst>
      <p:ext uri="{BB962C8B-B14F-4D97-AF65-F5344CB8AC3E}">
        <p14:creationId xmlns:p14="http://schemas.microsoft.com/office/powerpoint/2010/main" val="15920027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1D6E2D-CFC4-327D-D283-C1F5754BF270}"/>
              </a:ext>
            </a:extLst>
          </p:cNvPr>
          <p:cNvPicPr>
            <a:picLocks noChangeAspect="1"/>
          </p:cNvPicPr>
          <p:nvPr/>
        </p:nvPicPr>
        <p:blipFill>
          <a:blip r:embed="rId2"/>
          <a:stretch>
            <a:fillRect/>
          </a:stretch>
        </p:blipFill>
        <p:spPr>
          <a:xfrm>
            <a:off x="692734" y="475179"/>
            <a:ext cx="7758532" cy="5907641"/>
          </a:xfrm>
          <a:prstGeom prst="rect">
            <a:avLst/>
          </a:prstGeom>
        </p:spPr>
      </p:pic>
    </p:spTree>
    <p:extLst>
      <p:ext uri="{BB962C8B-B14F-4D97-AF65-F5344CB8AC3E}">
        <p14:creationId xmlns:p14="http://schemas.microsoft.com/office/powerpoint/2010/main" val="349477316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BF0E84-9CFA-79C0-D09F-32AB8416561A}"/>
              </a:ext>
            </a:extLst>
          </p:cNvPr>
          <p:cNvPicPr>
            <a:picLocks noChangeAspect="1"/>
          </p:cNvPicPr>
          <p:nvPr/>
        </p:nvPicPr>
        <p:blipFill>
          <a:blip r:embed="rId2"/>
          <a:stretch>
            <a:fillRect/>
          </a:stretch>
        </p:blipFill>
        <p:spPr>
          <a:xfrm>
            <a:off x="89881" y="287676"/>
            <a:ext cx="8417122" cy="4163947"/>
          </a:xfrm>
          <a:prstGeom prst="rect">
            <a:avLst/>
          </a:prstGeom>
        </p:spPr>
      </p:pic>
    </p:spTree>
    <p:extLst>
      <p:ext uri="{BB962C8B-B14F-4D97-AF65-F5344CB8AC3E}">
        <p14:creationId xmlns:p14="http://schemas.microsoft.com/office/powerpoint/2010/main" val="124297923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DD30E3-E183-61F2-989D-E6825CB7F88E}"/>
              </a:ext>
            </a:extLst>
          </p:cNvPr>
          <p:cNvPicPr>
            <a:picLocks noChangeAspect="1"/>
          </p:cNvPicPr>
          <p:nvPr/>
        </p:nvPicPr>
        <p:blipFill>
          <a:blip r:embed="rId2"/>
          <a:stretch>
            <a:fillRect/>
          </a:stretch>
        </p:blipFill>
        <p:spPr>
          <a:xfrm>
            <a:off x="431514" y="783413"/>
            <a:ext cx="8061287" cy="4785180"/>
          </a:xfrm>
          <a:prstGeom prst="rect">
            <a:avLst/>
          </a:prstGeom>
        </p:spPr>
      </p:pic>
    </p:spTree>
    <p:extLst>
      <p:ext uri="{BB962C8B-B14F-4D97-AF65-F5344CB8AC3E}">
        <p14:creationId xmlns:p14="http://schemas.microsoft.com/office/powerpoint/2010/main" val="305374896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8FA6CA-E8DA-1284-9B67-732B4A2144A0}"/>
              </a:ext>
            </a:extLst>
          </p:cNvPr>
          <p:cNvPicPr>
            <a:picLocks noChangeAspect="1"/>
          </p:cNvPicPr>
          <p:nvPr/>
        </p:nvPicPr>
        <p:blipFill>
          <a:blip r:embed="rId2"/>
          <a:stretch>
            <a:fillRect/>
          </a:stretch>
        </p:blipFill>
        <p:spPr>
          <a:xfrm>
            <a:off x="880412" y="657554"/>
            <a:ext cx="7383176" cy="5542892"/>
          </a:xfrm>
          <a:prstGeom prst="rect">
            <a:avLst/>
          </a:prstGeom>
        </p:spPr>
      </p:pic>
    </p:spTree>
    <p:extLst>
      <p:ext uri="{BB962C8B-B14F-4D97-AF65-F5344CB8AC3E}">
        <p14:creationId xmlns:p14="http://schemas.microsoft.com/office/powerpoint/2010/main" val="391469937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AC509B-FD55-CD50-BF00-EB63C2C56A2F}"/>
              </a:ext>
            </a:extLst>
          </p:cNvPr>
          <p:cNvPicPr>
            <a:picLocks noChangeAspect="1"/>
          </p:cNvPicPr>
          <p:nvPr/>
        </p:nvPicPr>
        <p:blipFill>
          <a:blip r:embed="rId2"/>
          <a:stretch>
            <a:fillRect/>
          </a:stretch>
        </p:blipFill>
        <p:spPr>
          <a:xfrm>
            <a:off x="0" y="1"/>
            <a:ext cx="5548045" cy="3626230"/>
          </a:xfrm>
          <a:prstGeom prst="rect">
            <a:avLst/>
          </a:prstGeom>
        </p:spPr>
      </p:pic>
      <p:pic>
        <p:nvPicPr>
          <p:cNvPr id="7" name="Picture 6">
            <a:extLst>
              <a:ext uri="{FF2B5EF4-FFF2-40B4-BE49-F238E27FC236}">
                <a16:creationId xmlns:a16="http://schemas.microsoft.com/office/drawing/2014/main" id="{8F18A5DE-3CD9-D7DF-431B-F5554C47E05B}"/>
              </a:ext>
            </a:extLst>
          </p:cNvPr>
          <p:cNvPicPr>
            <a:picLocks noChangeAspect="1"/>
          </p:cNvPicPr>
          <p:nvPr/>
        </p:nvPicPr>
        <p:blipFill>
          <a:blip r:embed="rId3"/>
          <a:stretch>
            <a:fillRect/>
          </a:stretch>
        </p:blipFill>
        <p:spPr>
          <a:xfrm>
            <a:off x="3462391" y="3582636"/>
            <a:ext cx="5681609" cy="3186191"/>
          </a:xfrm>
          <a:prstGeom prst="rect">
            <a:avLst/>
          </a:prstGeom>
        </p:spPr>
      </p:pic>
    </p:spTree>
    <p:extLst>
      <p:ext uri="{BB962C8B-B14F-4D97-AF65-F5344CB8AC3E}">
        <p14:creationId xmlns:p14="http://schemas.microsoft.com/office/powerpoint/2010/main" val="23442185"/>
      </p:ext>
    </p:extLst>
  </p:cSld>
  <p:clrMapOvr>
    <a:masterClrMapping/>
  </p:clrMapOvr>
</p:sld>
</file>

<file path=ppt/theme/theme1.xml><?xml version="1.0" encoding="utf-8"?>
<a:theme xmlns:a="http://schemas.openxmlformats.org/drawingml/2006/main" name="1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ＭＳ Ｐゴシック"/>
        <a:cs typeface="Arial"/>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508 Lecture">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000" b="0" i="1"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000" b="0" i="1"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3_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ＭＳ Ｐゴシック"/>
        <a:cs typeface="Arial"/>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8_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ＭＳ Ｐゴシック"/>
        <a:cs typeface="Arial"/>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8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39095</TotalTime>
  <Words>4254</Words>
  <Application>Microsoft Office PowerPoint</Application>
  <PresentationFormat>On-screen Show (4:3)</PresentationFormat>
  <Paragraphs>601</Paragraphs>
  <Slides>99</Slides>
  <Notes>23</Notes>
  <HiddenSlides>0</HiddenSlides>
  <MMClips>0</MMClips>
  <ScaleCrop>false</ScaleCrop>
  <HeadingPairs>
    <vt:vector size="8" baseType="variant">
      <vt:variant>
        <vt:lpstr>Fonts Used</vt:lpstr>
      </vt:variant>
      <vt:variant>
        <vt:i4>10</vt:i4>
      </vt:variant>
      <vt:variant>
        <vt:lpstr>Theme</vt:lpstr>
      </vt:variant>
      <vt:variant>
        <vt:i4>12</vt:i4>
      </vt:variant>
      <vt:variant>
        <vt:lpstr>Embedded OLE Servers</vt:lpstr>
      </vt:variant>
      <vt:variant>
        <vt:i4>1</vt:i4>
      </vt:variant>
      <vt:variant>
        <vt:lpstr>Slide Titles</vt:lpstr>
      </vt:variant>
      <vt:variant>
        <vt:i4>99</vt:i4>
      </vt:variant>
    </vt:vector>
  </HeadingPairs>
  <TitlesOfParts>
    <vt:vector size="122" baseType="lpstr">
      <vt:lpstr>Arial</vt:lpstr>
      <vt:lpstr>Arial Black</vt:lpstr>
      <vt:lpstr>Calibri</vt:lpstr>
      <vt:lpstr>Calibri Light</vt:lpstr>
      <vt:lpstr>Cambria Math</vt:lpstr>
      <vt:lpstr>Libre Franklin</vt:lpstr>
      <vt:lpstr>Segoe UI</vt:lpstr>
      <vt:lpstr>Times</vt:lpstr>
      <vt:lpstr>Times New Roman</vt:lpstr>
      <vt:lpstr>Verdana</vt:lpstr>
      <vt:lpstr>1_508 Lecture</vt:lpstr>
      <vt:lpstr>508 Lecture</vt:lpstr>
      <vt:lpstr>Office Theme</vt:lpstr>
      <vt:lpstr>Default Design</vt:lpstr>
      <vt:lpstr>Blank Presentation</vt:lpstr>
      <vt:lpstr>13_HA5Lect_template</vt:lpstr>
      <vt:lpstr>18_HA5Lect_template</vt:lpstr>
      <vt:lpstr>2_Office Theme</vt:lpstr>
      <vt:lpstr>3_Blank Presentation</vt:lpstr>
      <vt:lpstr>1_Office Theme</vt:lpstr>
      <vt:lpstr>4_HA5Lect_template</vt:lpstr>
      <vt:lpstr>3_Office Theme</vt:lpstr>
      <vt:lpstr>Equation</vt:lpstr>
      <vt:lpstr>Chapter 12: Mechanical Waves and Sound</vt:lpstr>
      <vt:lpstr>Mechanical Waves – Figure 12.1</vt:lpstr>
      <vt:lpstr>PowerPoint Presentation</vt:lpstr>
      <vt:lpstr>PowerPoint Presentation</vt:lpstr>
      <vt:lpstr>PowerPoint Presentation</vt:lpstr>
      <vt:lpstr>PowerPoint Presentation</vt:lpstr>
      <vt:lpstr>PowerPoint Presentation</vt:lpstr>
      <vt:lpstr>“Time Lapse” Snapshot of a Traveling Wave – Figure12.4  The wave advances one wavelength during one periodT </vt:lpstr>
      <vt:lpstr>λ f = v wave – Example 12.1</vt:lpstr>
      <vt:lpstr>PowerPoint Presentation</vt:lpstr>
      <vt:lpstr>PowerPoint Presentation</vt:lpstr>
      <vt:lpstr>PowerPoint Presentation</vt:lpstr>
      <vt:lpstr>Mathematical description of a wave</vt:lpstr>
      <vt:lpstr>PowerPoint Presentation</vt:lpstr>
      <vt:lpstr>PowerPoint Presentation</vt:lpstr>
      <vt:lpstr>PowerPoint Presentation</vt:lpstr>
      <vt:lpstr>Longitudinal and Transverse Waves</vt:lpstr>
      <vt:lpstr>PowerPoint Presentation</vt:lpstr>
      <vt:lpstr>PowerPoint Presentation</vt:lpstr>
      <vt:lpstr>PowerPoint Presentation</vt:lpstr>
      <vt:lpstr>PowerPoint Presentation</vt:lpstr>
      <vt:lpstr>Reflection and Transmission</vt:lpstr>
      <vt:lpstr>Two waves pulses pass each other </vt:lpstr>
      <vt:lpstr>Interference of Waves</vt:lpstr>
      <vt:lpstr>Two waves interfere</vt:lpstr>
      <vt:lpstr>Standing Waves</vt:lpstr>
      <vt:lpstr>PowerPoint Presentation</vt:lpstr>
      <vt:lpstr>Resonant waves in a cavity</vt:lpstr>
      <vt:lpstr>PowerPoint Presentation</vt:lpstr>
      <vt:lpstr>PowerPoint Presentation</vt:lpstr>
      <vt:lpstr>PowerPoint Presentation</vt:lpstr>
      <vt:lpstr>PowerPoint Presentation</vt:lpstr>
      <vt:lpstr>PowerPoint Presentation</vt:lpstr>
      <vt:lpstr>The principle of superposition</vt:lpstr>
      <vt:lpstr>PowerPoint Presentation</vt:lpstr>
      <vt:lpstr>PowerPoint Presentation</vt:lpstr>
      <vt:lpstr>PowerPoint Presentation</vt:lpstr>
      <vt:lpstr>Waves Become Coherent (Standing) – Figure 12.14</vt:lpstr>
      <vt:lpstr>PowerPoint Presentation</vt:lpstr>
      <vt:lpstr>PowerPoint Presentation</vt:lpstr>
      <vt:lpstr>Resonant waves in a cavity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Longitudinal standing waves</vt:lpstr>
      <vt:lpstr>Figure 16.13</vt:lpstr>
      <vt:lpstr>Speed of sound in hydrogen</vt:lpstr>
      <vt:lpstr>PowerPoint Presentation</vt:lpstr>
      <vt:lpstr>PowerPoint Presentation</vt:lpstr>
      <vt:lpstr>PowerPoint Presentation</vt:lpstr>
      <vt:lpstr>PowerPoint Presentation</vt:lpstr>
      <vt:lpstr>12.24 The fundamental frequency of a pipe that is open at both ends is594 Hz.  a) How long is this pipe?  b) If one end is now closed find the wavelength  c)find the frequency of the new fundamental </vt:lpstr>
      <vt:lpstr>Sound Intensity and the Decibel Scale – Figure 12.30</vt:lpstr>
      <vt:lpstr>An auditorium sound system</vt:lpstr>
      <vt:lpstr>Human Hearing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Interference from two loudspeakers</vt:lpstr>
      <vt:lpstr>PowerPoint Presentation</vt:lpstr>
      <vt:lpstr>PowerPoint Presentation</vt:lpstr>
      <vt:lpstr>PowerPoint Presentation</vt:lpstr>
      <vt:lpstr>PowerPoint Presentation</vt:lpstr>
      <vt:lpstr>PowerPoint Presentation</vt:lpstr>
      <vt:lpstr>Beats and the Beat Frequency – Figure 12.31</vt:lpstr>
      <vt:lpstr>PowerPoint Presentation</vt:lpstr>
      <vt:lpstr>PowerPoint Presentation</vt:lpstr>
      <vt:lpstr>The Doppler Effect of sound in air </vt:lpstr>
      <vt:lpstr>PowerPoint Presentation</vt:lpstr>
      <vt:lpstr>PowerPoint Presentation</vt:lpstr>
      <vt:lpstr>PowerPoint Presentation</vt:lpstr>
      <vt:lpstr>PowerPoint Presentation</vt:lpstr>
      <vt:lpstr>PowerPoint Presentation</vt:lpstr>
      <vt:lpstr>Doppler effect</vt:lpstr>
      <vt:lpstr>PowerPoint Presentation</vt:lpstr>
      <vt:lpstr>Law of reflection</vt:lpstr>
      <vt:lpstr>Refraction</vt:lpstr>
      <vt:lpstr> Temporary deafness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College Physics, Eleventh Edition, Chapter 12, Mechanical Waves and Sound</dc:title>
  <dc:subject>Science</dc:subject>
  <dc:creator>Young/Adams</dc:creator>
  <cp:keywords>College Physics</cp:keywords>
  <cp:lastModifiedBy>Schuessler, Hans A</cp:lastModifiedBy>
  <cp:revision>1051</cp:revision>
  <dcterms:modified xsi:type="dcterms:W3CDTF">2023-11-06T18:11:59Z</dcterms:modified>
  <cp:category/>
</cp:coreProperties>
</file>