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0" r:id="rId4"/>
    <p:sldId id="262" r:id="rId5"/>
    <p:sldId id="257" r:id="rId6"/>
    <p:sldId id="263" r:id="rId7"/>
    <p:sldId id="268" r:id="rId8"/>
    <p:sldId id="265" r:id="rId9"/>
    <p:sldId id="264" r:id="rId10"/>
    <p:sldId id="267" r:id="rId11"/>
    <p:sldId id="258" r:id="rId12"/>
    <p:sldId id="266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0" autoAdjust="0"/>
    <p:restoredTop sz="81181" autoAdjust="0"/>
  </p:normalViewPr>
  <p:slideViewPr>
    <p:cSldViewPr snapToGrid="0">
      <p:cViewPr>
        <p:scale>
          <a:sx n="58" d="100"/>
          <a:sy n="58" d="100"/>
        </p:scale>
        <p:origin x="-3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105D-C308-4DA4-AD83-11545E2FBD2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4321-296F-4B2A-98F3-4053C5D45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7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2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For a Mg</a:t>
                </a:r>
                <a:r>
                  <a:rPr lang="en-US" sz="1200" baseline="30000" dirty="0" smtClean="0"/>
                  <a:t>+</a:t>
                </a:r>
                <a:r>
                  <a:rPr lang="en-US" sz="1200" dirty="0" smtClean="0"/>
                  <a:t> ion chain at 50mK in a 4-rod symmetric trap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=2.605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=7.48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 smtClean="0"/>
                  <a:t>, it would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200" dirty="0" smtClean="0"/>
                  <a:t>.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Various references contain trajectories of ions in a trap, but I found none with an assigned temperature or other context, like cooled ions in a chain on the trap axis with given trapping parameters.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For a Mg</a:t>
                </a:r>
                <a:r>
                  <a:rPr lang="en-US" sz="1200" baseline="30000" dirty="0" smtClean="0"/>
                  <a:t>+</a:t>
                </a:r>
                <a:r>
                  <a:rPr lang="en-US" sz="1200" dirty="0" smtClean="0"/>
                  <a:t> ion chain at 50mK in a 4-rod symmetric trap (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𝑈_𝑅𝐹=100𝑉,𝑟_0=2.605𝑚𝑚, Ω=7.48𝑀𝐻𝑧)</a:t>
                </a:r>
                <a:r>
                  <a:rPr lang="en-US" sz="1200" dirty="0" smtClean="0"/>
                  <a:t>, it would be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&lt;1𝜇𝑚</a:t>
                </a:r>
                <a:r>
                  <a:rPr lang="en-US" sz="1200" dirty="0" smtClean="0"/>
                  <a:t>.</a:t>
                </a:r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Various references contain trajectories of ions in a trap, but I found none with an assigned temperature or other context, like cooled ions in a chain on the trap axis with given trapping parameters.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4321-296F-4B2A-98F3-4053C5D45C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2184"/>
            <a:ext cx="7772400" cy="27299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251" y="4649002"/>
            <a:ext cx="6858000" cy="9649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14" y="76369"/>
            <a:ext cx="86759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14" y="1694046"/>
            <a:ext cx="8675972" cy="45816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34014" y="6356351"/>
            <a:ext cx="2057400" cy="365125"/>
          </a:xfrm>
        </p:spPr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852586" y="6385223"/>
            <a:ext cx="2057400" cy="365125"/>
          </a:xfrm>
        </p:spPr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6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4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6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/>
            </a:gs>
            <a:gs pos="25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133" y="66737"/>
            <a:ext cx="8576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133" y="1732547"/>
            <a:ext cx="8576109" cy="44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133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2014.09.22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2943" y="6356351"/>
            <a:ext cx="4167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784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50C5-33F3-4198-A7FB-F5E5DAC8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Shuttling and filtering</a:t>
            </a:r>
            <a:br>
              <a:rPr lang="en-US" dirty="0" smtClean="0"/>
            </a:br>
            <a:r>
              <a:rPr lang="en-US" dirty="0" smtClean="0"/>
              <a:t>multiple ion species in segmented linear trap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Filter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pic>
        <p:nvPicPr>
          <p:cNvPr id="1026" name="Picture 2" descr="http://www.microbialcellfactories.com/content/figures/1475-2859-6-6-4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4" y="1744159"/>
            <a:ext cx="8275244" cy="32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1600" dirty="0" smtClean="0"/>
              <a:t>[1]</a:t>
            </a:r>
            <a:r>
              <a:rPr lang="en-US" sz="1600" dirty="0"/>
              <a:t>	J. Robin, Mater’s thesis, Ludwig-</a:t>
            </a:r>
            <a:r>
              <a:rPr lang="en-US" sz="1600" dirty="0" err="1"/>
              <a:t>Maximilians</a:t>
            </a:r>
            <a:r>
              <a:rPr lang="en-US" sz="1600" dirty="0"/>
              <a:t>-</a:t>
            </a:r>
            <a:r>
              <a:rPr lang="en-US" sz="1600" dirty="0" err="1"/>
              <a:t>Universität</a:t>
            </a:r>
            <a:r>
              <a:rPr lang="en-US" sz="1600" dirty="0"/>
              <a:t>, Munich, Germany (2012).</a:t>
            </a:r>
          </a:p>
          <a:p>
            <a:pPr marL="457200" indent="-457200">
              <a:buNone/>
            </a:pPr>
            <a:r>
              <a:rPr lang="en-US" sz="1600" dirty="0" smtClean="0"/>
              <a:t>[2]</a:t>
            </a:r>
            <a:r>
              <a:rPr lang="en-US" sz="1600" dirty="0"/>
              <a:t>	F. G. Major, V. N. Gheorghe and G. </a:t>
            </a:r>
            <a:r>
              <a:rPr lang="en-US" sz="1600" dirty="0" err="1"/>
              <a:t>Werth</a:t>
            </a:r>
            <a:r>
              <a:rPr lang="en-US" sz="1600" dirty="0"/>
              <a:t>, </a:t>
            </a:r>
            <a:r>
              <a:rPr lang="en-US" sz="1600" i="1" dirty="0"/>
              <a:t>Charged particle traps </a:t>
            </a:r>
            <a:r>
              <a:rPr lang="en-US" sz="1600" dirty="0" smtClean="0"/>
              <a:t>(Springer</a:t>
            </a:r>
            <a:r>
              <a:rPr lang="en-US" sz="1600" dirty="0"/>
              <a:t>, </a:t>
            </a:r>
            <a:r>
              <a:rPr lang="en-US" sz="1600" dirty="0" smtClean="0"/>
              <a:t>Berlin; </a:t>
            </a:r>
            <a:r>
              <a:rPr lang="en-US" sz="1600" dirty="0"/>
              <a:t>New York, </a:t>
            </a:r>
            <a:r>
              <a:rPr lang="en-US" sz="1600" dirty="0" smtClean="0"/>
              <a:t>2005).</a:t>
            </a:r>
          </a:p>
          <a:p>
            <a:pPr marL="457200" indent="-457200">
              <a:buNone/>
            </a:pPr>
            <a:r>
              <a:rPr lang="en-US" sz="1600" dirty="0" smtClean="0"/>
              <a:t>[3]</a:t>
            </a:r>
            <a:r>
              <a:rPr lang="en-US" sz="1600" dirty="0"/>
              <a:t>	P. K. Ghosh, </a:t>
            </a:r>
            <a:r>
              <a:rPr lang="en-US" sz="1600" i="1" dirty="0"/>
              <a:t>Ion traps</a:t>
            </a:r>
            <a:r>
              <a:rPr lang="en-US" sz="1600" dirty="0"/>
              <a:t>. (Oxford University Press, New York, 1995).</a:t>
            </a: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[4]</a:t>
            </a:r>
            <a:r>
              <a:rPr lang="en-US" sz="1600" dirty="0"/>
              <a:t>	R. Blatt, P. </a:t>
            </a:r>
            <a:r>
              <a:rPr lang="en-US" sz="1600" dirty="0" err="1"/>
              <a:t>Zoller</a:t>
            </a:r>
            <a:r>
              <a:rPr lang="en-US" sz="1600" dirty="0"/>
              <a:t>, G. </a:t>
            </a:r>
            <a:r>
              <a:rPr lang="en-US" sz="1600" dirty="0" err="1"/>
              <a:t>Holzmüller</a:t>
            </a:r>
            <a:r>
              <a:rPr lang="en-US" sz="1600" dirty="0"/>
              <a:t> and I. </a:t>
            </a:r>
            <a:r>
              <a:rPr lang="en-US" sz="1600" dirty="0" err="1"/>
              <a:t>Siemers</a:t>
            </a:r>
            <a:r>
              <a:rPr lang="en-US" sz="1600" dirty="0"/>
              <a:t>, </a:t>
            </a:r>
            <a:r>
              <a:rPr lang="en-US" sz="1600" dirty="0" smtClean="0"/>
              <a:t>“Brownian </a:t>
            </a:r>
            <a:r>
              <a:rPr lang="en-US" sz="1600" dirty="0"/>
              <a:t>motion of a parametric oscillator: A model for ion confinement in radio frequency </a:t>
            </a:r>
            <a:r>
              <a:rPr lang="en-US" sz="1600" dirty="0" smtClean="0"/>
              <a:t>traps,” Z. </a:t>
            </a:r>
            <a:r>
              <a:rPr lang="en-US" sz="1600" dirty="0" err="1" smtClean="0"/>
              <a:t>Physik</a:t>
            </a:r>
            <a:r>
              <a:rPr lang="en-US" sz="1600" dirty="0" smtClean="0"/>
              <a:t> D. </a:t>
            </a:r>
            <a:r>
              <a:rPr lang="en-US" sz="1600" b="1" dirty="0"/>
              <a:t>4</a:t>
            </a:r>
            <a:r>
              <a:rPr lang="en-US" sz="1600" dirty="0"/>
              <a:t> (2), 121-126 (1986</a:t>
            </a:r>
            <a:r>
              <a:rPr lang="en-US" sz="1600" dirty="0" smtClean="0"/>
              <a:t>).</a:t>
            </a:r>
          </a:p>
          <a:p>
            <a:pPr marL="457200" indent="-457200">
              <a:buNone/>
            </a:pPr>
            <a:r>
              <a:rPr lang="en-US" sz="1600" dirty="0" smtClean="0"/>
              <a:t>[5]	F. Zhu, Ph.D. thesis</a:t>
            </a:r>
            <a:r>
              <a:rPr lang="en-US" sz="1600" dirty="0"/>
              <a:t>, </a:t>
            </a:r>
            <a:r>
              <a:rPr lang="en-US" sz="1600" dirty="0" smtClean="0"/>
              <a:t>Texas A&amp;M University, College Station, Texas </a:t>
            </a:r>
            <a:r>
              <a:rPr lang="en-US" sz="1600" dirty="0"/>
              <a:t>(</a:t>
            </a:r>
            <a:r>
              <a:rPr lang="en-US" sz="1600" dirty="0" smtClean="0"/>
              <a:t>2010).</a:t>
            </a:r>
          </a:p>
          <a:p>
            <a:pPr marL="457200" indent="-457200">
              <a:buNone/>
            </a:pPr>
            <a:r>
              <a:rPr lang="en-US" sz="1600" dirty="0" smtClean="0"/>
              <a:t>[6]	X. Zhao, </a:t>
            </a:r>
            <a:r>
              <a:rPr lang="en-US" sz="1600" dirty="0"/>
              <a:t>Ph.D. thesis, Texas A&amp;M University, College Station, Texas (</a:t>
            </a:r>
            <a:r>
              <a:rPr lang="en-US" sz="1600" dirty="0" smtClean="0"/>
              <a:t>2001).</a:t>
            </a:r>
          </a:p>
          <a:p>
            <a:pPr marL="457200" indent="-457200">
              <a:buNone/>
            </a:pPr>
            <a:endParaRPr lang="en-US" sz="1600" dirty="0"/>
          </a:p>
          <a:p>
            <a:pPr marL="457200" indent="-45720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14" y="6356351"/>
            <a:ext cx="2057400" cy="365125"/>
          </a:xfrm>
        </p:spPr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Well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i="1" dirty="0" smtClean="0">
                <a:latin typeface="Cambria Math" panose="02040503050406030204" pitchFamily="18" charset="0"/>
              </a:rPr>
              <a:t>of linear quadrupole trap with </a:t>
            </a:r>
            <a:r>
              <a:rPr lang="en-US" sz="3200" i="1" dirty="0">
                <a:latin typeface="Cambria Math" panose="02040503050406030204" pitchFamily="18" charset="0"/>
              </a:rPr>
              <a:t>2 grounded </a:t>
            </a:r>
            <a:r>
              <a:rPr lang="en-US" sz="3200" i="1" dirty="0" smtClean="0">
                <a:latin typeface="Cambria Math" panose="02040503050406030204" pitchFamily="18" charset="0"/>
              </a:rPr>
              <a:t>electrodes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en-US" sz="2400" b="0" i="1" dirty="0" smtClean="0"/>
                  <a:t>Mathieu parameters: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b="0" i="1" dirty="0" smtClean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i="1" dirty="0" smtClean="0"/>
                  <a:t>Secular frequency, from solution to Mathieu equation </a:t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>for stable region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b="0" i="1" dirty="0" smtClean="0"/>
                  <a:t>:</a:t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i="1" dirty="0" smtClean="0"/>
                  <a:t>Harmonic pseudopotential approximation:</a:t>
                </a:r>
                <a:br>
                  <a:rPr lang="en-US" sz="2400" b="0" i="1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dirty="0" smtClean="0"/>
                  <a:t>Energy </a:t>
                </a:r>
                <a:r>
                  <a:rPr lang="en-US" sz="2400" dirty="0" smtClean="0"/>
                  <a:t>d</a:t>
                </a:r>
                <a:r>
                  <a:rPr lang="en-US" sz="2400" b="0" dirty="0" smtClean="0"/>
                  <a:t>epth at rods,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:r>
                  <a:rPr lang="en-US" sz="105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05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𝐷𝐶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rderBox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3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14" y="6356351"/>
            <a:ext cx="2057400" cy="365125"/>
          </a:xfrm>
        </p:spPr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velocities/temperature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Ion clouds modeled as parametric oscillators with stochastic fluctuations produce near-Gaussian spatial distributions and the following average-velocity distribution for small q [2][4]: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acc>
                      <m:accPr>
                        <m:chr m:val="̅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𝐷𝐶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acc>
                        <m:accPr>
                          <m:chr m:val="̅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000" dirty="0" smtClean="0"/>
              </a:p>
              <a:p>
                <a:r>
                  <a:rPr lang="en-US" sz="2400" dirty="0" smtClean="0"/>
                  <a:t>For a Mg</a:t>
                </a:r>
                <a:r>
                  <a:rPr lang="en-US" sz="2400" baseline="30000" dirty="0" smtClean="0"/>
                  <a:t>+</a:t>
                </a:r>
                <a:r>
                  <a:rPr lang="en-US" sz="2400" dirty="0" smtClean="0"/>
                  <a:t> ion chain cooled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𝑚𝐾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=0.1;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=2.605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=7.48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𝑀𝐻𝑧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[5], this formula wouldn’t apply directly without presence of space charge potential of </a:t>
                </a:r>
                <a:r>
                  <a:rPr lang="en-US" sz="2400" dirty="0"/>
                  <a:t>surrounding </a:t>
                </a:r>
                <a:r>
                  <a:rPr lang="en-US" sz="2400" dirty="0" smtClean="0"/>
                  <a:t>ion cloud, etc.  However, estimates with this or basic HO pseudopotential all return orbit radii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&lt;~20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3" t="-1864" r="-1475" b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14" y="6356351"/>
            <a:ext cx="2057400" cy="365125"/>
          </a:xfrm>
        </p:spPr>
        <p:txBody>
          <a:bodyPr/>
          <a:lstStyle/>
          <a:p>
            <a:r>
              <a:rPr lang="en-US" dirty="0" smtClean="0"/>
              <a:t>2014.09.22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</a:t>
            </a:r>
            <a:r>
              <a:rPr lang="en-US" baseline="30000" dirty="0" smtClean="0"/>
              <a:t>+</a:t>
            </a:r>
            <a:r>
              <a:rPr lang="en-US" dirty="0" smtClean="0"/>
              <a:t> and He</a:t>
            </a:r>
            <a:r>
              <a:rPr lang="en-US" baseline="30000" dirty="0" smtClean="0"/>
              <a:t>+</a:t>
            </a:r>
            <a:r>
              <a:rPr lang="en-US" dirty="0" smtClean="0"/>
              <a:t> ion shuttling</a:t>
            </a:r>
            <a:endParaRPr lang="en-US" dirty="0"/>
          </a:p>
        </p:txBody>
      </p:sp>
      <p:pic>
        <p:nvPicPr>
          <p:cNvPr id="5" name="Mg_He_TWH.MSVideo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9664" y="1401932"/>
            <a:ext cx="5689797" cy="42673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3949" y="6161708"/>
            <a:ext cx="425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file by T. W. </a:t>
            </a:r>
            <a:r>
              <a:rPr lang="en-US" dirty="0" err="1" smtClean="0"/>
              <a:t>Hänsch</a:t>
            </a:r>
            <a:r>
              <a:rPr lang="en-US" dirty="0" smtClean="0"/>
              <a:t> courtesy T. </a:t>
            </a:r>
            <a:r>
              <a:rPr lang="en-US" dirty="0" err="1" smtClean="0"/>
              <a:t>Udem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trap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09" y="2349533"/>
            <a:ext cx="4267578" cy="3383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760" y="5690749"/>
            <a:ext cx="377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Electrode assembly with tank circuit sketch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92424" y="6385024"/>
            <a:ext cx="5462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Figures from </a:t>
            </a:r>
            <a:r>
              <a:rPr lang="en-US" sz="1400" dirty="0"/>
              <a:t>J. Robin Master’s thesis [1]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700784"/>
            <a:ext cx="4309523" cy="3419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840" y="5440680"/>
            <a:ext cx="397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Simulated axial potential for different DC voltages on neighboring electrodes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47760" y="1700783"/>
            <a:ext cx="336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 gun for He ionization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Helical resonator: Q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RF Filtering</a:t>
            </a:r>
          </a:p>
          <a:p>
            <a:r>
              <a:rPr lang="en-US" sz="3600" dirty="0" smtClean="0"/>
              <a:t>Shuffling with DC potentials</a:t>
            </a:r>
          </a:p>
          <a:p>
            <a:r>
              <a:rPr lang="en-US" sz="3600" dirty="0" smtClean="0"/>
              <a:t> Mass filter</a:t>
            </a:r>
          </a:p>
          <a:p>
            <a:r>
              <a:rPr lang="en-US" sz="3600" dirty="0" smtClean="0"/>
              <a:t>Dual frequency</a:t>
            </a:r>
          </a:p>
          <a:p>
            <a:r>
              <a:rPr lang="en-US" sz="3600" dirty="0" smtClean="0"/>
              <a:t>Combination of techniques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Well depth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i="1" dirty="0" smtClean="0">
                <a:latin typeface="Cambria Math" panose="02040503050406030204" pitchFamily="18" charset="0"/>
              </a:rPr>
              <a:t>of linear quadrupole trap with </a:t>
            </a:r>
            <a:r>
              <a:rPr lang="en-US" sz="3200" i="1" dirty="0">
                <a:latin typeface="Cambria Math" panose="02040503050406030204" pitchFamily="18" charset="0"/>
              </a:rPr>
              <a:t>2 grounded </a:t>
            </a:r>
            <a:r>
              <a:rPr lang="en-US" sz="3200" i="1" dirty="0" smtClean="0">
                <a:latin typeface="Cambria Math" panose="02040503050406030204" pitchFamily="18" charset="0"/>
              </a:rPr>
              <a:t>electrodes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014" y="1501422"/>
                <a:ext cx="8675972" cy="4774250"/>
              </a:xfrm>
            </p:spPr>
            <p:txBody>
              <a:bodyPr anchor="t">
                <a:normAutofit fontScale="850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sz="2400" b="0" i="1" dirty="0" smtClean="0"/>
                  <a:t>Mathieu parameters:</a:t>
                </a:r>
                <a:r>
                  <a:rPr lang="en-US" sz="2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 smtClean="0">
                    <a:latin typeface="Cambria Math" panose="02040503050406030204" pitchFamily="18" charset="0"/>
                  </a:rPr>
                </a:br>
                <a:r>
                  <a:rPr lang="en-US" sz="2000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 smtClean="0">
                    <a:latin typeface="Cambria Math" panose="02040503050406030204" pitchFamily="18" charset="0"/>
                  </a:rPr>
                </a:br>
                <a:r>
                  <a:rPr lang="en-US" sz="200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0" i="1" dirty="0" smtClean="0"/>
                  <a:t>Secular frequency, from solution </a:t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>to </a:t>
                </a:r>
                <a:r>
                  <a:rPr lang="en-US" sz="2400" i="1" dirty="0" smtClean="0"/>
                  <a:t>Mathieu equation </a:t>
                </a:r>
                <a:r>
                  <a:rPr lang="en-US" sz="2400" b="0" i="1" dirty="0" smtClean="0"/>
                  <a:t>for stable </a:t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>region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b="0" i="1" dirty="0" smtClean="0"/>
                  <a:t>:</a:t>
                </a:r>
                <a:br>
                  <a:rPr lang="en-US" sz="2400" b="0" i="1" dirty="0" smtClean="0"/>
                </a:br>
                <a:r>
                  <a:rPr lang="en-US" sz="2400" b="0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0" i="1" dirty="0" smtClean="0"/>
                  <a:t>Harmonic pseudopotential approximation: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1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1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b="0" dirty="0" smtClean="0"/>
                  <a:t>Energy </a:t>
                </a:r>
                <a:r>
                  <a:rPr lang="en-US" sz="2400" dirty="0" smtClean="0"/>
                  <a:t>d</a:t>
                </a:r>
                <a:r>
                  <a:rPr lang="en-US" sz="2400" b="0" dirty="0" smtClean="0"/>
                  <a:t>epth at rods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: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borderBox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𝑅𝐹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borderBox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014" y="1501422"/>
                <a:ext cx="8675972" cy="4774250"/>
              </a:xfrm>
              <a:blipFill rotWithShape="0">
                <a:blip r:embed="rId3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4014" y="6356351"/>
            <a:ext cx="2057400" cy="365125"/>
          </a:xfrm>
        </p:spPr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420" y="1625600"/>
            <a:ext cx="4598566" cy="29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Filtering </a:t>
            </a:r>
            <a:r>
              <a:rPr lang="en-US" sz="1800" dirty="0" smtClean="0"/>
              <a:t>(1 of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014" y="1401932"/>
                <a:ext cx="8675972" cy="407317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Lighter ions experience a deeper well, but also have higher q value:</a:t>
                </a:r>
              </a:p>
              <a:p>
                <a:pPr marL="457200" lvl="1" indent="0">
                  <a:buNone/>
                </a:pPr>
                <a:r>
                  <a:rPr lang="en-US" sz="2000" b="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Pre>
                                  <m:sPre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𝐻𝑒</m:t>
                                    </m:r>
                                  </m:e>
                                </m:sPre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sPre>
                              <m:sPre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PrePr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𝑀𝑔</m:t>
                                </m:r>
                              </m:e>
                            </m:sPre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1800" dirty="0" smtClean="0"/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Scheme framework: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Lower trap depth on central segment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“Tilt” axial potential by adjusting </a:t>
                </a:r>
                <a:br>
                  <a:rPr lang="en-US" sz="2000" dirty="0" smtClean="0"/>
                </a:br>
                <a:r>
                  <a:rPr lang="en-US" sz="2000" dirty="0" smtClean="0"/>
                  <a:t>DC potential on boundary segments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Ions “slide” into altered trapping region.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 dirty="0" smtClean="0"/>
                  <a:t>Lighter ions remain trapped, </a:t>
                </a:r>
                <a:br>
                  <a:rPr lang="en-US" sz="2000" dirty="0" smtClean="0"/>
                </a:br>
                <a:r>
                  <a:rPr lang="en-US" sz="2000" dirty="0" smtClean="0"/>
                  <a:t>but heavier ions are lost in shallower trap.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014" y="1401932"/>
                <a:ext cx="8675972" cy="4073179"/>
              </a:xfrm>
              <a:blipFill rotWithShape="0">
                <a:blip r:embed="rId2"/>
                <a:stretch>
                  <a:fillRect l="-913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83" y="2677192"/>
            <a:ext cx="4138180" cy="41472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60422" y="2772663"/>
            <a:ext cx="1249564" cy="665858"/>
            <a:chOff x="5452533" y="5791198"/>
            <a:chExt cx="1249564" cy="665858"/>
          </a:xfrm>
        </p:grpSpPr>
        <p:sp>
          <p:nvSpPr>
            <p:cNvPr id="6" name="Rectangle 5"/>
            <p:cNvSpPr/>
            <p:nvPr/>
          </p:nvSpPr>
          <p:spPr>
            <a:xfrm>
              <a:off x="5452533" y="5881511"/>
              <a:ext cx="316089" cy="19191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52533" y="6176435"/>
              <a:ext cx="316089" cy="1919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13777" y="5791198"/>
              <a:ext cx="841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He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3777" y="6087724"/>
              <a:ext cx="888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Mg</a:t>
              </a:r>
              <a:r>
                <a:rPr lang="en-US" baseline="30000" dirty="0" smtClean="0"/>
                <a:t>+</a:t>
              </a:r>
              <a:endParaRPr lang="en-US" baseline="30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59794" y="2054365"/>
            <a:ext cx="2075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Pseudopotential </a:t>
            </a:r>
          </a:p>
          <a:p>
            <a:pPr algn="ctr"/>
            <a:r>
              <a:rPr lang="en-US" dirty="0" smtClean="0"/>
              <a:t>With filtering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Filtering </a:t>
            </a:r>
            <a:r>
              <a:rPr lang="en-US" sz="1800" dirty="0" smtClean="0"/>
              <a:t>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14" y="1401932"/>
            <a:ext cx="8675972" cy="495441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 trap depth meaningful for crystalized ions?</a:t>
            </a:r>
          </a:p>
          <a:p>
            <a:pPr lvl="1"/>
            <a:r>
              <a:rPr lang="en-US" sz="1800" dirty="0"/>
              <a:t>Observed: </a:t>
            </a:r>
            <a:r>
              <a:rPr lang="en-US" sz="1800" dirty="0" smtClean="0"/>
              <a:t>Sympathetically cooled ions (e.g. He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) </a:t>
            </a:r>
            <a:r>
              <a:rPr lang="en-US" sz="1800" dirty="0"/>
              <a:t>occupy deeper positions </a:t>
            </a:r>
            <a:r>
              <a:rPr lang="en-US" sz="1800" dirty="0" smtClean="0"/>
              <a:t>in condensed </a:t>
            </a:r>
            <a:r>
              <a:rPr lang="en-US" sz="1800" dirty="0"/>
              <a:t>ion </a:t>
            </a:r>
            <a:r>
              <a:rPr lang="en-US" sz="1800" dirty="0" smtClean="0"/>
              <a:t>crystal, but hotter ions of same species remain hot, outside condensed crystal </a:t>
            </a:r>
            <a:r>
              <a:rPr lang="en-US" sz="1800" dirty="0"/>
              <a:t>due to </a:t>
            </a:r>
            <a:r>
              <a:rPr lang="en-US" sz="1800" dirty="0" smtClean="0"/>
              <a:t>higher RF heating [5].</a:t>
            </a:r>
            <a:endParaRPr lang="en-US" sz="1800" dirty="0"/>
          </a:p>
          <a:p>
            <a:pPr lvl="1"/>
            <a:r>
              <a:rPr lang="en-US" sz="1800" dirty="0"/>
              <a:t>If </a:t>
            </a:r>
            <a:r>
              <a:rPr lang="en-US" sz="1800" dirty="0" smtClean="0"/>
              <a:t>heavier, directly-cooled ions (e.g. Mg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) </a:t>
            </a:r>
            <a:r>
              <a:rPr lang="en-US" sz="1800" dirty="0"/>
              <a:t>are filtered </a:t>
            </a:r>
            <a:r>
              <a:rPr lang="en-US" sz="1800" dirty="0" smtClean="0"/>
              <a:t>prematurely </a:t>
            </a:r>
            <a:r>
              <a:rPr lang="en-US" sz="1800" dirty="0"/>
              <a:t>sympathetic cooling mechanism </a:t>
            </a:r>
            <a:r>
              <a:rPr lang="en-US" sz="1800" dirty="0" smtClean="0"/>
              <a:t>would be lost. </a:t>
            </a:r>
            <a:endParaRPr lang="en-US" sz="1800" dirty="0"/>
          </a:p>
          <a:p>
            <a:pPr lvl="1"/>
            <a:r>
              <a:rPr lang="en-US" sz="1800" dirty="0" smtClean="0"/>
              <a:t>What are dynamics of ion crystal phase transitions?  How does well depth effect melting of crystal/chaotic dissociation?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52042"/>
          <a:stretch/>
        </p:blipFill>
        <p:spPr>
          <a:xfrm>
            <a:off x="5829342" y="1401932"/>
            <a:ext cx="2343813" cy="245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Filtering </a:t>
            </a:r>
            <a:r>
              <a:rPr lang="en-US" sz="1800" dirty="0" smtClean="0"/>
              <a:t>(3 </a:t>
            </a:r>
            <a:r>
              <a:rPr lang="en-US" sz="1800" dirty="0"/>
              <a:t>of </a:t>
            </a:r>
            <a:r>
              <a:rPr lang="en-US" sz="1800" dirty="0" smtClean="0"/>
              <a:t>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4014" y="1515956"/>
                <a:ext cx="5083053" cy="4840395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Comparison </a:t>
                </a:r>
                <a:r>
                  <a:rPr lang="en-US" sz="2000" dirty="0"/>
                  <a:t>to q-scan:</a:t>
                </a:r>
              </a:p>
              <a:p>
                <a:pPr lvl="1"/>
                <a:r>
                  <a:rPr lang="en-US" sz="1800" dirty="0" smtClean="0"/>
                  <a:t>Offset voltage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 smtClean="0"/>
                  <a:t>) or </a:t>
                </a:r>
                <a:r>
                  <a:rPr lang="en-US" sz="1800" dirty="0"/>
                  <a:t>other perturbing </a:t>
                </a:r>
                <a:r>
                  <a:rPr lang="en-US" sz="1800" dirty="0" smtClean="0"/>
                  <a:t>field are necessary for filtering different masses. [6]</a:t>
                </a:r>
              </a:p>
              <a:p>
                <a:pPr lvl="1"/>
                <a:r>
                  <a:rPr lang="en-US" sz="1800" dirty="0" smtClean="0"/>
                  <a:t>Lowering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800" dirty="0" smtClean="0"/>
                  <a:t> lowers depth for all ion masses</a:t>
                </a:r>
              </a:p>
              <a:p>
                <a:pPr lvl="2"/>
                <a:r>
                  <a:rPr lang="en-US" sz="1400" dirty="0" smtClean="0"/>
                  <a:t>Heavy and light ions will prefer to remain in shallower region.</a:t>
                </a:r>
              </a:p>
              <a:p>
                <a:pPr lvl="1"/>
                <a:r>
                  <a:rPr lang="en-US" sz="1800" dirty="0" smtClean="0"/>
                  <a:t>Heavier ions may contribute to heating ion crystal before falling out of trap.</a:t>
                </a:r>
                <a:endParaRPr lang="en-US" sz="2000" dirty="0"/>
              </a:p>
              <a:p>
                <a:r>
                  <a:rPr lang="en-US" sz="2000" dirty="0" smtClean="0"/>
                  <a:t>Secular excitation of heavy ion.</a:t>
                </a:r>
              </a:p>
              <a:p>
                <a:pPr lvl="1"/>
                <a:r>
                  <a:rPr lang="en-US" sz="1800" dirty="0" smtClean="0"/>
                  <a:t>Excitation of directly-cooled species will heat the sympathetically cooled ions</a:t>
                </a:r>
              </a:p>
              <a:p>
                <a:pPr lvl="1"/>
                <a:r>
                  <a:rPr lang="en-US" sz="1800" dirty="0" smtClean="0"/>
                  <a:t>Can excitation strategy be optimized to expel one species without significant energy transfer?  Explore paper on fast ion shuttling in segmented micro-trap.</a:t>
                </a:r>
              </a:p>
              <a:p>
                <a:pPr lvl="1"/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014" y="1515956"/>
                <a:ext cx="5083053" cy="4840395"/>
              </a:xfrm>
              <a:blipFill rotWithShape="0">
                <a:blip r:embed="rId4"/>
                <a:stretch>
                  <a:fillRect l="-1079" t="-1385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21846"/>
          <a:stretch/>
        </p:blipFill>
        <p:spPr>
          <a:xfrm>
            <a:off x="5317067" y="3947976"/>
            <a:ext cx="3592919" cy="26786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69697" y="6129867"/>
            <a:ext cx="785947" cy="5860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20" y="3000375"/>
            <a:ext cx="4125766" cy="2942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14" y="1694046"/>
            <a:ext cx="8605186" cy="13063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long, somewhat uniform well with linear ion chain.</a:t>
            </a:r>
          </a:p>
          <a:p>
            <a:r>
              <a:rPr lang="en-US" sz="2400" dirty="0" smtClean="0"/>
              <a:t>One side has high potential for pushing chain.  Other end has very short “brim”, just high enough to contain ion chain.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2014.09.22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4014" y="2933700"/>
            <a:ext cx="4550206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Pushing potential is increased just enough to push last ion over brim into next region.</a:t>
            </a:r>
          </a:p>
          <a:p>
            <a:r>
              <a:rPr lang="en-US" sz="2400" dirty="0" smtClean="0"/>
              <a:t>Separated ion(s) can now be targeted or shuttled to other segments.</a:t>
            </a:r>
          </a:p>
          <a:p>
            <a:r>
              <a:rPr lang="en-US" sz="2400" dirty="0" smtClean="0"/>
              <a:t>Axial confinement by fringe effects of finite electrodes.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825464" y="489775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30685" y="489775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26414" y="4897755"/>
            <a:ext cx="45720" cy="457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02189" y="489966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1260" y="489775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93647" y="489966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23660" y="4899660"/>
            <a:ext cx="45720" cy="457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593</Words>
  <Application>Microsoft Office PowerPoint</Application>
  <PresentationFormat>On-screen Show (4:3)</PresentationFormat>
  <Paragraphs>91</Paragraphs>
  <Slides>13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Shuttling and filtering multiple ion species in segmented linear trap</vt:lpstr>
      <vt:lpstr>Mg+ and He+ ion shuttling</vt:lpstr>
      <vt:lpstr>Segmented trap</vt:lpstr>
      <vt:lpstr>Possible Schemes</vt:lpstr>
      <vt:lpstr>Well depth of linear quadrupole trap with 2 grounded electrodes</vt:lpstr>
      <vt:lpstr>RF Filtering (1 of 3)</vt:lpstr>
      <vt:lpstr>RF Filtering (2 of 3)</vt:lpstr>
      <vt:lpstr>RF Filtering (3 of 3)</vt:lpstr>
      <vt:lpstr>DC Selection</vt:lpstr>
      <vt:lpstr>Mass Filter</vt:lpstr>
      <vt:lpstr>References</vt:lpstr>
      <vt:lpstr>Well depth of linear quadrupole trap with 2 grounded electrodes</vt:lpstr>
      <vt:lpstr>Ion velocities/temperature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Cade Perkins</dc:creator>
  <cp:lastModifiedBy>Hans A Schuessler</cp:lastModifiedBy>
  <cp:revision>100</cp:revision>
  <dcterms:created xsi:type="dcterms:W3CDTF">2014-09-18T13:41:14Z</dcterms:created>
  <dcterms:modified xsi:type="dcterms:W3CDTF">2014-09-23T22:26:18Z</dcterms:modified>
</cp:coreProperties>
</file>